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5" r:id="rId1"/>
  </p:sldMasterIdLst>
  <p:notesMasterIdLst>
    <p:notesMasterId r:id="rId31"/>
  </p:notesMasterIdLst>
  <p:sldIdLst>
    <p:sldId id="301" r:id="rId2"/>
    <p:sldId id="326" r:id="rId3"/>
    <p:sldId id="357" r:id="rId4"/>
    <p:sldId id="358" r:id="rId5"/>
    <p:sldId id="359" r:id="rId6"/>
    <p:sldId id="360" r:id="rId7"/>
    <p:sldId id="361" r:id="rId8"/>
    <p:sldId id="364" r:id="rId9"/>
    <p:sldId id="362" r:id="rId10"/>
    <p:sldId id="365" r:id="rId11"/>
    <p:sldId id="369" r:id="rId12"/>
    <p:sldId id="368" r:id="rId13"/>
    <p:sldId id="366" r:id="rId14"/>
    <p:sldId id="367" r:id="rId15"/>
    <p:sldId id="372" r:id="rId16"/>
    <p:sldId id="375" r:id="rId17"/>
    <p:sldId id="374" r:id="rId18"/>
    <p:sldId id="373" r:id="rId19"/>
    <p:sldId id="376" r:id="rId20"/>
    <p:sldId id="377" r:id="rId21"/>
    <p:sldId id="378" r:id="rId22"/>
    <p:sldId id="379" r:id="rId23"/>
    <p:sldId id="380" r:id="rId24"/>
    <p:sldId id="381" r:id="rId25"/>
    <p:sldId id="383" r:id="rId26"/>
    <p:sldId id="385" r:id="rId27"/>
    <p:sldId id="386" r:id="rId28"/>
    <p:sldId id="370" r:id="rId29"/>
    <p:sldId id="342" r:id="rId30"/>
  </p:sldIdLst>
  <p:sldSz cx="9144000" cy="5143500" type="screen16x9"/>
  <p:notesSz cx="6797675" cy="9928225"/>
  <p:defaultTextStyle>
    <a:defPPr>
      <a:defRPr lang="ru-RU"/>
    </a:defPPr>
    <a:lvl1pPr marL="0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69810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39621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09430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479240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849050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218861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588671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2958480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000424B-E7D4-442F-97C9-F884492144B0}">
          <p14:sldIdLst>
            <p14:sldId id="301"/>
            <p14:sldId id="326"/>
            <p14:sldId id="357"/>
            <p14:sldId id="358"/>
            <p14:sldId id="359"/>
            <p14:sldId id="360"/>
            <p14:sldId id="361"/>
            <p14:sldId id="364"/>
            <p14:sldId id="362"/>
            <p14:sldId id="365"/>
            <p14:sldId id="369"/>
            <p14:sldId id="368"/>
            <p14:sldId id="366"/>
            <p14:sldId id="367"/>
            <p14:sldId id="372"/>
            <p14:sldId id="375"/>
            <p14:sldId id="374"/>
            <p14:sldId id="373"/>
            <p14:sldId id="376"/>
            <p14:sldId id="377"/>
            <p14:sldId id="378"/>
            <p14:sldId id="379"/>
            <p14:sldId id="380"/>
            <p14:sldId id="381"/>
            <p14:sldId id="383"/>
            <p14:sldId id="385"/>
            <p14:sldId id="386"/>
            <p14:sldId id="370"/>
            <p14:sldId id="34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0" autoAdjust="0"/>
    <p:restoredTop sz="92653" autoAdjust="0"/>
  </p:normalViewPr>
  <p:slideViewPr>
    <p:cSldViewPr>
      <p:cViewPr varScale="1">
        <p:scale>
          <a:sx n="65" d="100"/>
          <a:sy n="65" d="100"/>
        </p:scale>
        <p:origin x="888" y="3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6B165F-DAC5-41D4-8383-6927FFFF8F14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18BC49-7326-4315-9EF6-841B61FD8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016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6981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39621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0943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47924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84905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18861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88671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5848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9860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1567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2268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4173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5957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4048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7135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892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6765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206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276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0080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4864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6389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2958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2672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1964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3257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4474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4052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906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153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4205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4404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502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4013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2320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97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697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738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782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38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882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709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975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598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747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935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493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BD8A6-2B11-4ADA-9673-FB0CFB16F882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392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evkin.ru/" TargetMode="External"/><Relationship Id="rId2" Type="http://schemas.openxmlformats.org/officeDocument/2006/relationships/hyperlink" Target="mailto:avshevkin@mail.ru" TargetMode="Externa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zen.yandex.ru/profile/editor/shevkin" TargetMode="External"/><Relationship Id="rId7" Type="http://schemas.openxmlformats.org/officeDocument/2006/relationships/image" Target="../media/image49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avshevkin@mail.ru" TargetMode="External"/><Relationship Id="rId5" Type="http://schemas.openxmlformats.org/officeDocument/2006/relationships/hyperlink" Target="http://www.shevkin.ru/" TargetMode="External"/><Relationship Id="rId4" Type="http://schemas.openxmlformats.org/officeDocument/2006/relationships/hyperlink" Target="https://mel.fm/blog/alexandr-shevkin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8456487" cy="117844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300" b="1" dirty="0">
                <a:solidFill>
                  <a:srgbClr val="FF0000"/>
                </a:solidFill>
                <a:latin typeface="Georgia" panose="02040502050405020303" pitchFamily="18" charset="0"/>
              </a:rPr>
              <a:t>Параметры. Гиперболы, параболы, модули </a:t>
            </a:r>
            <a:br>
              <a:rPr lang="ru-RU" sz="2300" b="1" dirty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ru-RU" sz="2300" b="1" dirty="0">
                <a:solidFill>
                  <a:srgbClr val="FF0000"/>
                </a:solidFill>
                <a:latin typeface="Georgia" panose="02040502050405020303" pitchFamily="18" charset="0"/>
              </a:rPr>
              <a:t>Урок 4</a:t>
            </a:r>
            <a:endParaRPr lang="ru-RU" sz="2400" dirty="0"/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</a:t>
            </a:fld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115616" y="1343025"/>
            <a:ext cx="7632848" cy="223202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br>
              <a:rPr lang="ru-RU" sz="2000" b="1" dirty="0">
                <a:solidFill>
                  <a:srgbClr val="0070C0"/>
                </a:solidFill>
              </a:rPr>
            </a:br>
            <a:r>
              <a:rPr lang="ru-RU" sz="2000" b="1" dirty="0">
                <a:solidFill>
                  <a:srgbClr val="0070C0"/>
                </a:solidFill>
                <a:latin typeface="Georgia" panose="02040502050405020303" pitchFamily="18" charset="0"/>
              </a:rPr>
              <a:t>Презентация для учащихся 8-11 классов 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Продолжаем решать задачи на параметры. Рассмотрим использование модулей в задачах на подготовку к ОГЭ.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b="1" dirty="0">
              <a:solidFill>
                <a:srgbClr val="0070C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solidFill>
                  <a:srgbClr val="0070C0"/>
                </a:solidFill>
                <a:latin typeface="Georgia" panose="02040502050405020303" pitchFamily="18" charset="0"/>
              </a:rPr>
              <a:t>Составитель:  </a:t>
            </a:r>
            <a:r>
              <a:rPr lang="ru-RU" sz="2000" b="1" dirty="0">
                <a:solidFill>
                  <a:srgbClr val="0070C0"/>
                </a:solidFill>
                <a:latin typeface="Georgia" panose="02040502050405020303" pitchFamily="18" charset="0"/>
              </a:rPr>
              <a:t>Шевкин Александр Владимирович,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solidFill>
                  <a:srgbClr val="0070C0"/>
                </a:solidFill>
                <a:latin typeface="Georgia" panose="02040502050405020303" pitchFamily="18" charset="0"/>
              </a:rPr>
              <a:t>Заслуженный учитель РФ, кандидат педагогических наук.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solidFill>
                  <a:schemeClr val="tx1"/>
                </a:solidFill>
                <a:latin typeface="Georgia" panose="02040502050405020303" pitchFamily="18" charset="0"/>
                <a:hlinkClick r:id="rId2"/>
              </a:rPr>
              <a:t>avshevkin@mail.ru</a:t>
            </a:r>
            <a:r>
              <a:rPr lang="ru-RU" sz="2000" b="1" dirty="0">
                <a:solidFill>
                  <a:schemeClr val="tx1"/>
                </a:solidFill>
                <a:latin typeface="Georgia" panose="02040502050405020303" pitchFamily="18" charset="0"/>
              </a:rPr>
              <a:t>        </a:t>
            </a:r>
            <a:r>
              <a:rPr lang="en-US" sz="2000" b="1" dirty="0">
                <a:solidFill>
                  <a:schemeClr val="tx1"/>
                </a:solidFill>
                <a:latin typeface="Georgia" panose="02040502050405020303" pitchFamily="18" charset="0"/>
                <a:hlinkClick r:id="rId3"/>
              </a:rPr>
              <a:t>www.shevkin.ru</a:t>
            </a:r>
            <a:endParaRPr lang="ru-RU" sz="2000" b="1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8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78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6441" y="172039"/>
            <a:ext cx="6655879" cy="432048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rgbClr val="FF0000"/>
                </a:solidFill>
                <a:latin typeface="Georgia" panose="02040502050405020303" pitchFamily="18" charset="0"/>
              </a:rPr>
              <a:t>Задание 2</a:t>
            </a:r>
            <a:endParaRPr lang="ru-RU" sz="20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23528" y="604087"/>
                <a:ext cx="8496944" cy="4539413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2.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Определите, при каких значения параметра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прямая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пересекает график функции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1|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единственной точке.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…2) Прямая </a:t>
                </a:r>
                <a:r>
                  <a:rPr lang="en-US" sz="2400" i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i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параллельна оси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Ox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она пересекает г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рафик функции </a:t>
                </a:r>
                <a:r>
                  <a:rPr lang="ru-RU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b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единственной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точке при 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</a:t>
                </a:r>
                <a14:m>
                  <m:oMath xmlns:m="http://schemas.openxmlformats.org/officeDocument/2006/math">
                    <m:r>
                      <a:rPr lang="ru-RU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23528" y="604087"/>
                <a:ext cx="8496944" cy="4539413"/>
              </a:xfrm>
              <a:blipFill>
                <a:blip r:embed="rId3"/>
                <a:stretch>
                  <a:fillRect l="-1076" t="-18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10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36E47B3-6CCC-4AB7-B123-676B6F9123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0529" y="1496913"/>
            <a:ext cx="2847975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241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6441" y="172039"/>
            <a:ext cx="6655879" cy="432048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rgbClr val="FF0000"/>
                </a:solidFill>
                <a:latin typeface="Georgia" panose="02040502050405020303" pitchFamily="18" charset="0"/>
              </a:rPr>
              <a:t>Задание 2</a:t>
            </a:r>
            <a:endParaRPr lang="ru-RU" sz="20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23528" y="604087"/>
                <a:ext cx="8496944" cy="4539413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2.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Определите, при каких значения параметра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прямая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пересекает график функции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1|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единственной точке.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…2) Прямая </a:t>
                </a:r>
                <a:r>
                  <a:rPr lang="en-US" sz="2400" i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i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параллельна оси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Ox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она пересекает г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рафик функции </a:t>
                </a:r>
                <a:r>
                  <a:rPr lang="ru-RU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b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единственной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точке при 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</a:t>
                </a:r>
                <a14:m>
                  <m:oMath xmlns:m="http://schemas.openxmlformats.org/officeDocument/2006/math">
                    <m:r>
                      <a:rPr lang="ru-RU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0,</a:t>
                </a: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23528" y="604087"/>
                <a:ext cx="8496944" cy="4539413"/>
              </a:xfrm>
              <a:blipFill>
                <a:blip r:embed="rId3"/>
                <a:stretch>
                  <a:fillRect l="-1076" t="-18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11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A5D6BC8-70FA-4D22-AC53-48941C558D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0529" y="1496913"/>
            <a:ext cx="2847975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802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6441" y="172039"/>
            <a:ext cx="6655879" cy="432048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rgbClr val="FF0000"/>
                </a:solidFill>
                <a:latin typeface="Georgia" panose="02040502050405020303" pitchFamily="18" charset="0"/>
              </a:rPr>
              <a:t>Задание 2</a:t>
            </a:r>
            <a:endParaRPr lang="ru-RU" sz="20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23528" y="604087"/>
                <a:ext cx="8496944" cy="4539413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2.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Определите, при каких значения параметра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прямая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пересекает график функции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1|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единственной точке.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…2) Прямая </a:t>
                </a:r>
                <a:r>
                  <a:rPr lang="en-US" sz="2400" i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i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параллельна оси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Ox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она пересекает г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рафик функции (1): </a:t>
                </a:r>
                <a:b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единственной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точке при 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</a:t>
                </a:r>
                <a14:m>
                  <m:oMath xmlns:m="http://schemas.openxmlformats.org/officeDocument/2006/math">
                    <m:r>
                      <a:rPr lang="ru-RU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0, 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≥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23528" y="604087"/>
                <a:ext cx="8496944" cy="4539413"/>
              </a:xfrm>
              <a:blipFill>
                <a:blip r:embed="rId3"/>
                <a:stretch>
                  <a:fillRect l="-1076" t="-18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12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410C4FD-2B8E-4BF8-9C61-5EABA25D27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0529" y="1496913"/>
            <a:ext cx="2847975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751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6441" y="172039"/>
            <a:ext cx="6655879" cy="432048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rgbClr val="FF0000"/>
                </a:solidFill>
                <a:latin typeface="Georgia" panose="02040502050405020303" pitchFamily="18" charset="0"/>
              </a:rPr>
              <a:t>Задание 2</a:t>
            </a:r>
            <a:endParaRPr lang="ru-RU" sz="20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23528" y="604087"/>
                <a:ext cx="8496944" cy="4539413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2.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Определите, при каких значения параметра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прямая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пересекает график функции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1|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единственной точке.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…2) Прямая </a:t>
                </a:r>
                <a:r>
                  <a:rPr lang="en-US" sz="2400" i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i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параллельна оси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Ox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она пересекает г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рафик функции (1): </a:t>
                </a:r>
                <a:b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единственной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точке при 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</a:t>
                </a:r>
                <a14:m>
                  <m:oMath xmlns:m="http://schemas.openxmlformats.org/officeDocument/2006/math">
                    <m:r>
                      <a:rPr lang="ru-RU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0, 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≥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двух точках при 0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1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ru-RU" sz="16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23528" y="604087"/>
                <a:ext cx="8496944" cy="4539413"/>
              </a:xfrm>
              <a:blipFill>
                <a:blip r:embed="rId3"/>
                <a:stretch>
                  <a:fillRect l="-1076" t="-18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13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53973BE-D8DA-4AB8-BEAB-A6F24FBA4C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0529" y="1496913"/>
            <a:ext cx="2847975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850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6441" y="172039"/>
            <a:ext cx="6655879" cy="432048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rgbClr val="FF0000"/>
                </a:solidFill>
                <a:latin typeface="Georgia" panose="02040502050405020303" pitchFamily="18" charset="0"/>
              </a:rPr>
              <a:t>Задание 2</a:t>
            </a:r>
            <a:endParaRPr lang="ru-RU" sz="20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23528" y="604087"/>
                <a:ext cx="8496944" cy="4539413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2.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Определите, при каких значения параметра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прямая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пересекает график функции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1|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единственной точке.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…2) Прямая </a:t>
                </a:r>
                <a:r>
                  <a:rPr lang="en-US" sz="2400" i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i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параллельна оси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Ox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она пересекает г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рафик функции (1): </a:t>
                </a:r>
                <a:b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единственной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точке при 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</a:t>
                </a:r>
                <a14:m>
                  <m:oMath xmlns:m="http://schemas.openxmlformats.org/officeDocument/2006/math">
                    <m:r>
                      <a:rPr lang="ru-RU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0, 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≥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двух точках при 0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1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 пересекает при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≤ 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</a:t>
                </a:r>
                <a14:m>
                  <m:oMath xmlns:m="http://schemas.openxmlformats.org/officeDocument/2006/math"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Ответ.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 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0, 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≥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16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23528" y="604087"/>
                <a:ext cx="8496944" cy="4539413"/>
              </a:xfrm>
              <a:blipFill>
                <a:blip r:embed="rId3"/>
                <a:stretch>
                  <a:fillRect l="-1076" t="-18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14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7730443-A682-406E-857F-20620EB966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0529" y="1496913"/>
            <a:ext cx="2847975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47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6441" y="172039"/>
            <a:ext cx="6655879" cy="432048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rgbClr val="FF0000"/>
                </a:solidFill>
                <a:latin typeface="Georgia" panose="02040502050405020303" pitchFamily="18" charset="0"/>
              </a:rPr>
              <a:t>Задание 3</a:t>
            </a:r>
            <a:endParaRPr lang="ru-RU" sz="20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23528" y="604087"/>
                <a:ext cx="8496944" cy="4539413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3.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Найдите число точек пересечения прямой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 и графика функции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зависимости от значений параметра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 Модуль не обращается в нуль, т. к.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 если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&gt;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0, то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≥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 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23528" y="604087"/>
                <a:ext cx="8496944" cy="4539413"/>
              </a:xfrm>
              <a:blipFill>
                <a:blip r:embed="rId3"/>
                <a:stretch>
                  <a:fillRect l="-1076" t="-1879" r="-14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15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99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6441" y="172039"/>
            <a:ext cx="6655879" cy="432048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rgbClr val="FF0000"/>
                </a:solidFill>
                <a:latin typeface="Georgia" panose="02040502050405020303" pitchFamily="18" charset="0"/>
              </a:rPr>
              <a:t>Задание 3</a:t>
            </a:r>
            <a:endParaRPr lang="ru-RU" sz="20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23528" y="604087"/>
                <a:ext cx="8496944" cy="4539413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3.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Найдите число точек пересечения прямой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 и графика функции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зависимости от значений параметра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 Модуль не обращается в нуль, т. к.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 если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&gt;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0, то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≥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если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0, 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ru-RU" sz="2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≤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 причём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ru-RU" sz="2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при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23528" y="604087"/>
                <a:ext cx="8496944" cy="4539413"/>
              </a:xfrm>
              <a:blipFill>
                <a:blip r:embed="rId3"/>
                <a:stretch>
                  <a:fillRect l="-1076" t="-1879" r="-14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16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0214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6441" y="172039"/>
            <a:ext cx="6655879" cy="432048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rgbClr val="FF0000"/>
                </a:solidFill>
                <a:latin typeface="Georgia" panose="02040502050405020303" pitchFamily="18" charset="0"/>
              </a:rPr>
              <a:t>Задание 3</a:t>
            </a:r>
            <a:endParaRPr lang="ru-RU" sz="20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23528" y="604087"/>
                <a:ext cx="8496944" cy="4539413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3.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Найдите число точек пересечения прямой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 и графика функции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зависимости от значений параметра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 Модуль не обращается в нуль, т. к.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 если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&gt;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0, то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≥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 если 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0, 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≤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 причём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ru-RU" sz="2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при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Если 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&gt;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0, то 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sz="24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ru-RU" sz="24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0, графиком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функции 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является луч </a:t>
                </a:r>
                <a:b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без начальной точки.</a:t>
                </a: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23528" y="604087"/>
                <a:ext cx="8496944" cy="4539413"/>
              </a:xfrm>
              <a:blipFill>
                <a:blip r:embed="rId3"/>
                <a:stretch>
                  <a:fillRect l="-1076" t="-1879" r="-14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17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49107C6-8450-472F-8861-5474834CFF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0167" y="1750028"/>
            <a:ext cx="2498337" cy="334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17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6441" y="172039"/>
            <a:ext cx="6655879" cy="432048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rgbClr val="FF0000"/>
                </a:solidFill>
                <a:latin typeface="Georgia" panose="02040502050405020303" pitchFamily="18" charset="0"/>
              </a:rPr>
              <a:t>Задание 3</a:t>
            </a:r>
            <a:endParaRPr lang="ru-RU" sz="20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23528" y="604087"/>
                <a:ext cx="8496944" cy="4539413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3.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Найдите число точек пересечения прямой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 и графика функции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зависимости от значений параметра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…Если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0, то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ru-RU" sz="240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Для построения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графика функции (1) сложим ординаты всех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соответствующих точек графиков функций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Учтём, что при 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функция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ru-RU" sz="2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достигает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наименьшего значения 4 на промежутке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 0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b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Изобразим </a:t>
                </a:r>
                <a:r>
                  <a:rPr lang="ru-RU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график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функции </a:t>
                </a:r>
                <a:r>
                  <a:rPr lang="ru-RU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для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</a:t>
                </a:r>
                <a:endParaRPr lang="ru-RU" sz="16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23528" y="604087"/>
                <a:ext cx="8496944" cy="4539413"/>
              </a:xfrm>
              <a:blipFill>
                <a:blip r:embed="rId3"/>
                <a:stretch>
                  <a:fillRect l="-1076" t="-1879" r="-14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18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89FD349-DF8D-4DB9-A1E4-D02480720B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0167" y="1750028"/>
            <a:ext cx="2498337" cy="334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4936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6441" y="172039"/>
            <a:ext cx="6655879" cy="432048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rgbClr val="FF0000"/>
                </a:solidFill>
                <a:latin typeface="Georgia" panose="02040502050405020303" pitchFamily="18" charset="0"/>
              </a:rPr>
              <a:t>Задание 3</a:t>
            </a:r>
            <a:endParaRPr lang="ru-RU" sz="20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23528" y="604087"/>
                <a:ext cx="8496944" cy="4539413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3.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Найдите число точек пересечения прямой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 и графика функции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зависимости от значений параметра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…Прямая </a:t>
                </a:r>
                <a:r>
                  <a:rPr lang="en-US" sz="2400" i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i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400" i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ru-RU" sz="24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при любом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значении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проходит через точку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2; 4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endParaRPr lang="ru-RU" sz="16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23528" y="604087"/>
                <a:ext cx="8496944" cy="4539413"/>
              </a:xfrm>
              <a:blipFill>
                <a:blip r:embed="rId3"/>
                <a:stretch>
                  <a:fillRect l="-1076" t="-1879" r="-14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19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D0E8CB4-F9CC-4626-A148-301B232D03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0167" y="1750028"/>
            <a:ext cx="2498337" cy="334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205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6441" y="172039"/>
            <a:ext cx="6655879" cy="432048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rgbClr val="FF0000"/>
                </a:solidFill>
                <a:latin typeface="Georgia" panose="02040502050405020303" pitchFamily="18" charset="0"/>
              </a:rPr>
              <a:t>Задание 1</a:t>
            </a:r>
            <a:endParaRPr lang="ru-RU" sz="20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23528" y="604087"/>
                <a:ext cx="8496944" cy="4539413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1.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Найдите все значения параметра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прямая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пересекает график функции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1|</m:t>
                        </m:r>
                      </m:num>
                      <m:den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двух точках.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Решение.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1) Построим график функции </a:t>
                </a:r>
                <a:r>
                  <a:rPr lang="en-US" sz="24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1|</m:t>
                        </m:r>
                      </m:num>
                      <m:den>
                        <m:sSup>
                          <m:sSupPr>
                            <m:ctrlPr>
                              <a:rPr lang="ru-RU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u-RU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(1).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Она определена для всех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действительных 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кроме 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0 и 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Если 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&gt; 1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то 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1|</m:t>
                        </m:r>
                      </m:num>
                      <m:den>
                        <m:sSup>
                          <m:sSup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ru-RU" sz="16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23528" y="604087"/>
                <a:ext cx="8496944" cy="4539413"/>
              </a:xfrm>
              <a:blipFill>
                <a:blip r:embed="rId3"/>
                <a:stretch>
                  <a:fillRect l="-1076" t="-1879" r="-10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CBBE0A2-80D4-4E09-97D2-8EF021E74D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6629" y="2167855"/>
            <a:ext cx="3571875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08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6441" y="172039"/>
            <a:ext cx="6655879" cy="432048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rgbClr val="FF0000"/>
                </a:solidFill>
                <a:latin typeface="Georgia" panose="02040502050405020303" pitchFamily="18" charset="0"/>
              </a:rPr>
              <a:t>Задание 3</a:t>
            </a:r>
            <a:endParaRPr lang="ru-RU" sz="20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23528" y="604087"/>
                <a:ext cx="8496944" cy="4539413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3.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Найдите число точек пересечения прямой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 и графика функции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зависимости от значений параметра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…Прямая </a:t>
                </a:r>
                <a:r>
                  <a:rPr lang="en-US" sz="2400" i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i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400" i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ru-RU" sz="24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при любом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значении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проходит через точку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2; 4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Если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0, то прямая пересекает график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функции </a:t>
                </a:r>
                <a:r>
                  <a:rPr lang="ru-RU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 единственной точке. </a:t>
                </a:r>
                <a:endParaRPr lang="ru-RU" sz="16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23528" y="604087"/>
                <a:ext cx="8496944" cy="4539413"/>
              </a:xfrm>
              <a:blipFill>
                <a:blip r:embed="rId3"/>
                <a:stretch>
                  <a:fillRect l="-1076" t="-1879" r="-14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20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A63C465-4E93-4D14-8C14-FFAB5532A5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0167" y="1750028"/>
            <a:ext cx="2498337" cy="334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6193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6441" y="172039"/>
            <a:ext cx="6655879" cy="432048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rgbClr val="FF0000"/>
                </a:solidFill>
                <a:latin typeface="Georgia" panose="02040502050405020303" pitchFamily="18" charset="0"/>
              </a:rPr>
              <a:t>Задание 3</a:t>
            </a:r>
            <a:endParaRPr lang="ru-RU" sz="20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23528" y="604087"/>
                <a:ext cx="8496944" cy="4539413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3.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Найдите число точек пересечения прямой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 и графика функции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зависимости от значений параметра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…Прямая </a:t>
                </a:r>
                <a:r>
                  <a:rPr lang="en-US" sz="2400" i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i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400" i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ru-RU" sz="24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при любом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значении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проходит через точку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2; 4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Если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0, то прямая пересекает график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функции </a:t>
                </a:r>
                <a:r>
                  <a:rPr lang="ru-RU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 единственной точке. </a:t>
                </a:r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Если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то прямая пересекает график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функции </a:t>
                </a:r>
                <a:r>
                  <a:rPr lang="ru-RU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 двух точках. </a:t>
                </a:r>
                <a:endParaRPr lang="ru-RU" sz="16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23528" y="604087"/>
                <a:ext cx="8496944" cy="4539413"/>
              </a:xfrm>
              <a:blipFill>
                <a:blip r:embed="rId3"/>
                <a:stretch>
                  <a:fillRect l="-1076" t="-1879" r="-14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21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27EFE26-979E-475C-999F-54CDDF5E4B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0167" y="1750028"/>
            <a:ext cx="2498337" cy="334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2278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6441" y="172039"/>
            <a:ext cx="6655879" cy="432048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rgbClr val="FF0000"/>
                </a:solidFill>
                <a:latin typeface="Georgia" panose="02040502050405020303" pitchFamily="18" charset="0"/>
              </a:rPr>
              <a:t>Задание 3</a:t>
            </a:r>
            <a:endParaRPr lang="ru-RU" sz="20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23528" y="604087"/>
                <a:ext cx="8496944" cy="4539413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3.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Найдите число точек пересечения прямой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 и графика функции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зависимости от значений параметра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…Прямая </a:t>
                </a:r>
                <a:r>
                  <a:rPr lang="en-US" sz="2400" i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i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400" i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ru-RU" sz="24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при любом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значении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проходит через точку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2; 4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Если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0, то прямая пересекает график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функции </a:t>
                </a:r>
                <a:r>
                  <a:rPr lang="ru-RU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 единственной точке. </a:t>
                </a:r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Если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то прямая пересекает график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функции </a:t>
                </a:r>
                <a:r>
                  <a:rPr lang="ru-RU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 двух точках. </a:t>
                </a:r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Если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0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то прямая пересекает </a:t>
                </a:r>
                <a:b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график функции </a:t>
                </a:r>
                <a:r>
                  <a:rPr lang="ru-RU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 трёх точках. </a:t>
                </a:r>
                <a:endParaRPr lang="ru-RU" sz="16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23528" y="604087"/>
                <a:ext cx="8496944" cy="4539413"/>
              </a:xfrm>
              <a:blipFill>
                <a:blip r:embed="rId3"/>
                <a:stretch>
                  <a:fillRect l="-1076" t="-1879" r="-14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22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D402F3D-7D61-48A6-83F0-EABF106A48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0167" y="1750028"/>
            <a:ext cx="2498337" cy="334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5502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6441" y="172039"/>
            <a:ext cx="6655879" cy="432048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rgbClr val="FF0000"/>
                </a:solidFill>
                <a:latin typeface="Georgia" panose="02040502050405020303" pitchFamily="18" charset="0"/>
              </a:rPr>
              <a:t>Задание 3</a:t>
            </a:r>
            <a:endParaRPr lang="ru-RU" sz="20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23528" y="604087"/>
                <a:ext cx="8496944" cy="4539413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3.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Найдите число точек пересечения прямой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 и графика функции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зависимости от значений параметра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…Если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то прямая пересекает график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функции </a:t>
                </a:r>
                <a:r>
                  <a:rPr lang="ru-RU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 двух точках.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16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23528" y="604087"/>
                <a:ext cx="8496944" cy="4539413"/>
              </a:xfrm>
              <a:blipFill>
                <a:blip r:embed="rId3"/>
                <a:stretch>
                  <a:fillRect l="-1076" t="-1879" r="-14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23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461593C-4F22-4B42-910F-28A693C5E6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0167" y="1750028"/>
            <a:ext cx="2498337" cy="334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0892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6441" y="172039"/>
            <a:ext cx="6655879" cy="432048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rgbClr val="FF0000"/>
                </a:solidFill>
                <a:latin typeface="Georgia" panose="02040502050405020303" pitchFamily="18" charset="0"/>
              </a:rPr>
              <a:t>Задание 3</a:t>
            </a:r>
            <a:endParaRPr lang="ru-RU" sz="20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23528" y="604087"/>
                <a:ext cx="8496944" cy="4539413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3.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Найдите число точек пересечения прямой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 и графика функции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зависимости от значений параметра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…Если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то прямая пересекает график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функции </a:t>
                </a:r>
                <a:r>
                  <a:rPr lang="ru-RU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 двух точках.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Если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то графики не пересекаются.</a:t>
                </a:r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endParaRPr lang="ru-RU" sz="16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23528" y="604087"/>
                <a:ext cx="8496944" cy="4539413"/>
              </a:xfrm>
              <a:blipFill>
                <a:blip r:embed="rId3"/>
                <a:stretch>
                  <a:fillRect l="-1076" t="-1879" r="-14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24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2E75852-4B5E-46F8-B253-D68D3925D5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0167" y="1750028"/>
            <a:ext cx="2498337" cy="334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6638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6441" y="172039"/>
            <a:ext cx="6655879" cy="432048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rgbClr val="FF0000"/>
                </a:solidFill>
                <a:latin typeface="Georgia" panose="02040502050405020303" pitchFamily="18" charset="0"/>
              </a:rPr>
              <a:t>Задание 3</a:t>
            </a:r>
            <a:endParaRPr lang="ru-RU" sz="20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23528" y="604087"/>
                <a:ext cx="8496944" cy="4539413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3.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Найдите число точек пересечения прямой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 и графика функции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зависимости от значений параметра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…Если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то прямая пересекает график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функции </a:t>
                </a:r>
                <a:r>
                  <a:rPr lang="ru-RU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 двух точках.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Если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то графики не пересекаются.</a:t>
                </a:r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Если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 &lt;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2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то графики не пересекаются. </a:t>
                </a:r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endParaRPr lang="ru-RU" sz="16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23528" y="604087"/>
                <a:ext cx="8496944" cy="4539413"/>
              </a:xfrm>
              <a:blipFill>
                <a:blip r:embed="rId3"/>
                <a:stretch>
                  <a:fillRect l="-1076" t="-1879" r="-14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25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4751848-B0F8-4E83-B88E-5ADE97F484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0167" y="1750028"/>
            <a:ext cx="2498337" cy="334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9148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6441" y="172039"/>
            <a:ext cx="6655879" cy="432048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rgbClr val="FF0000"/>
                </a:solidFill>
                <a:latin typeface="Georgia" panose="02040502050405020303" pitchFamily="18" charset="0"/>
              </a:rPr>
              <a:t>Задание 3</a:t>
            </a:r>
            <a:endParaRPr lang="ru-RU" sz="20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23528" y="604087"/>
                <a:ext cx="8496944" cy="4539413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3.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Найдите число точек пересечения прямой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 и графика функции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зависимости от значений параметра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…Если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то прямая пересекает график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функции </a:t>
                </a:r>
                <a:r>
                  <a:rPr lang="ru-RU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двух точках.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Если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то графики не пересекаются.</a:t>
                </a:r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Если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 &lt;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2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то графики не пересекаются. </a:t>
                </a:r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Если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&gt; 2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то графики пересекаются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</a:t>
                </a:r>
                <a:b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единственной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точке.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endParaRPr lang="ru-RU" sz="16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23528" y="604087"/>
                <a:ext cx="8496944" cy="4539413"/>
              </a:xfrm>
              <a:blipFill>
                <a:blip r:embed="rId3"/>
                <a:stretch>
                  <a:fillRect l="-1076" t="-1879" r="-14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26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9865FA1-8DF6-4D9B-B40B-ACFA5D9F9A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0167" y="1750028"/>
            <a:ext cx="2498337" cy="334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1474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6441" y="172039"/>
            <a:ext cx="6655879" cy="432048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rgbClr val="FF0000"/>
                </a:solidFill>
                <a:latin typeface="Georgia" panose="02040502050405020303" pitchFamily="18" charset="0"/>
              </a:rPr>
              <a:t>Задание 3</a:t>
            </a:r>
            <a:endParaRPr lang="ru-RU" sz="20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23528" y="604087"/>
                <a:ext cx="8496944" cy="4539413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3.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Найдите число точек пересечения прямой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 и графика функции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зависимости от значений параметра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Ответ.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Прямая пересекает график функции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единственной точке при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 или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&gt; 2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двух точках при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≤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в трёх точках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0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 пересекает график функции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 &lt;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≤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23528" y="604087"/>
                <a:ext cx="8496944" cy="4539413"/>
              </a:xfrm>
              <a:blipFill>
                <a:blip r:embed="rId3"/>
                <a:stretch>
                  <a:fillRect l="-1076" t="-1879" r="-14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27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9865FA1-8DF6-4D9B-B40B-ACFA5D9F9A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0167" y="1750028"/>
            <a:ext cx="2498337" cy="334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9533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6441" y="172039"/>
            <a:ext cx="6655879" cy="432048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rgbClr val="FF0000"/>
                </a:solidFill>
                <a:latin typeface="Georgia" panose="02040502050405020303" pitchFamily="18" charset="0"/>
              </a:rPr>
              <a:t>Домашнее задание</a:t>
            </a:r>
            <a:endParaRPr lang="ru-RU" sz="20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23528" y="604087"/>
                <a:ext cx="8496944" cy="4539413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Найдите число точек пересечения прямой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графика функции 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e>
                    </m:d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зависимости от значений параметра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5.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Постройте график функции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ru-RU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2</m:t>
                        </m:r>
                      </m:den>
                    </m:f>
                    <m:d>
                      <m:dPr>
                        <m:ctrlPr>
                          <a:rPr lang="ru-RU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2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US" sz="28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ru-RU" sz="28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den>
                            </m:f>
                            <m:r>
                              <a:rPr lang="ru-RU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ru-RU" sz="2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28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1,5</m:t>
                                </m:r>
                              </m:num>
                              <m:den>
                                <m:r>
                                  <a:rPr lang="en-US" sz="2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</m:e>
                        </m:d>
                        <m:r>
                          <a:rPr lang="ru-RU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ru-RU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ru-RU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  <m:r>
                          <a:rPr lang="ru-RU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ru-RU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1,5</m:t>
                            </m:r>
                          </m:num>
                          <m:den>
                            <m: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e>
                    </m:d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определите, при каких значениях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прямая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имеет с  графиком ровно одну общую точку. (Сборник ОГЭ-2017.)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Ответы. 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4.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Прямая пересекает график функции в единственной точке при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2; в двух точках при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≤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&gt;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2;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 пересекает график функции при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≤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2. 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5.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1. </a:t>
                </a:r>
              </a:p>
              <a:p>
                <a:pPr algn="l">
                  <a:spcBef>
                    <a:spcPts val="300"/>
                  </a:spcBef>
                </a:pPr>
                <a:endParaRPr lang="ru-RU" sz="16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23528" y="604087"/>
                <a:ext cx="8496944" cy="4539413"/>
              </a:xfrm>
              <a:blipFill>
                <a:blip r:embed="rId3"/>
                <a:stretch>
                  <a:fillRect l="-1076" t="-18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28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37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6441" y="172039"/>
            <a:ext cx="6655879" cy="432048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rgbClr val="FF0000"/>
                </a:solidFill>
                <a:latin typeface="Georgia" panose="02040502050405020303" pitchFamily="18" charset="0"/>
              </a:rPr>
              <a:t>Спасибо за работу! </a:t>
            </a:r>
            <a:endParaRPr lang="ru-RU" sz="20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604087"/>
            <a:ext cx="8568952" cy="4539413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Желаю успехов!</a:t>
            </a:r>
          </a:p>
          <a:p>
            <a:pPr algn="l"/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статьи и презентации размещены по адресам:</a:t>
            </a:r>
          </a:p>
          <a:p>
            <a:pPr algn="l"/>
            <a:r>
              <a:rPr lang="en-US" sz="2400" b="1" dirty="0">
                <a:solidFill>
                  <a:srgbClr val="0070C0"/>
                </a:solidFill>
                <a:latin typeface="Georgia" panose="02040502050405020303" pitchFamily="18" charset="0"/>
                <a:hlinkClick r:id="rId3"/>
              </a:rPr>
              <a:t>https://zen.yandex.ru/profile/editor/shevkin</a:t>
            </a:r>
            <a:endParaRPr lang="ru-RU" sz="2400" b="1" dirty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pPr algn="l"/>
            <a:r>
              <a:rPr lang="en-US" sz="2400" b="1" dirty="0">
                <a:solidFill>
                  <a:srgbClr val="0070C0"/>
                </a:solidFill>
                <a:latin typeface="Georgia" panose="02040502050405020303" pitchFamily="18" charset="0"/>
                <a:hlinkClick r:id="rId4"/>
              </a:rPr>
              <a:t>https://mel.fm/blog/alexandr-shevkin</a:t>
            </a:r>
            <a:endParaRPr lang="ru-RU" sz="2400" b="1" dirty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pPr algn="l"/>
            <a:r>
              <a:rPr lang="en-US" sz="2400" b="1" dirty="0">
                <a:latin typeface="Georgia" panose="02040502050405020303" pitchFamily="18" charset="0"/>
                <a:hlinkClick r:id="rId5"/>
              </a:rPr>
              <a:t>www.shevkin.ru</a:t>
            </a:r>
            <a:endParaRPr lang="ru-RU" sz="2400" b="1" dirty="0">
              <a:latin typeface="Georgia" panose="02040502050405020303" pitchFamily="18" charset="0"/>
            </a:endParaRPr>
          </a:p>
          <a:p>
            <a:pPr algn="l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Пишите, если что…</a:t>
            </a:r>
          </a:p>
          <a:p>
            <a:pPr algn="l"/>
            <a:r>
              <a:rPr lang="en-US" sz="2400" b="1" dirty="0">
                <a:latin typeface="Georgia" panose="02040502050405020303" pitchFamily="18" charset="0"/>
                <a:hlinkClick r:id="rId6"/>
              </a:rPr>
              <a:t>avshevkin@mail.ru</a:t>
            </a:r>
            <a:r>
              <a:rPr lang="ru-RU" sz="2400" b="1" dirty="0">
                <a:latin typeface="Georgia" panose="02040502050405020303" pitchFamily="18" charset="0"/>
              </a:rPr>
              <a:t>        </a:t>
            </a:r>
          </a:p>
          <a:p>
            <a:pPr algn="l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29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F1F60F0-CEBB-41CF-AFFE-E73AF30D21A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355726"/>
            <a:ext cx="2736304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620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6441" y="172039"/>
            <a:ext cx="6655879" cy="432048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rgbClr val="FF0000"/>
                </a:solidFill>
                <a:latin typeface="Georgia" panose="02040502050405020303" pitchFamily="18" charset="0"/>
              </a:rPr>
              <a:t>Задание 1</a:t>
            </a:r>
            <a:endParaRPr lang="ru-RU" sz="20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23528" y="604087"/>
                <a:ext cx="8496944" cy="4539413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1.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Найдите все значения параметра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прямая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пересекает график функции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1|</m:t>
                        </m:r>
                      </m:num>
                      <m:den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двух точках.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Решение.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1) Построим график функции </a:t>
                </a:r>
                <a:r>
                  <a:rPr lang="en-US" sz="24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1|</m:t>
                        </m:r>
                      </m:num>
                      <m:den>
                        <m:sSup>
                          <m:sSupPr>
                            <m:ctrlPr>
                              <a:rPr lang="ru-RU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u-RU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(1).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Она определена для всех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действительных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кроме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0 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</a:t>
                </a: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Если 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&gt; 1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то 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1|</m:t>
                        </m:r>
                      </m:num>
                      <m:den>
                        <m:sSup>
                          <m:sSup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Если 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1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 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1|</m:t>
                        </m:r>
                      </m:num>
                      <m:den>
                        <m:sSup>
                          <m:sSup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График функции </a:t>
                </a:r>
                <a:r>
                  <a:rPr lang="ru-RU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остоит из трёх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частей гипербол </a:t>
                </a:r>
                <a:r>
                  <a:rPr lang="en-US" sz="24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:r>
                  <a:rPr lang="en-US" sz="24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l">
                  <a:spcBef>
                    <a:spcPts val="300"/>
                  </a:spcBef>
                </a:pP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ru-RU" sz="16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23528" y="604087"/>
                <a:ext cx="8496944" cy="4539413"/>
              </a:xfrm>
              <a:blipFill>
                <a:blip r:embed="rId3"/>
                <a:stretch>
                  <a:fillRect l="-1076" t="-1879" r="-10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5E146DF-B3BC-44F6-9F58-D086852E49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6629" y="2167855"/>
            <a:ext cx="3571875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67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6441" y="172039"/>
            <a:ext cx="6655879" cy="432048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rgbClr val="FF0000"/>
                </a:solidFill>
                <a:latin typeface="Georgia" panose="02040502050405020303" pitchFamily="18" charset="0"/>
              </a:rPr>
              <a:t>Задание 1</a:t>
            </a:r>
            <a:endParaRPr lang="ru-RU" sz="20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23528" y="604087"/>
                <a:ext cx="8496944" cy="4580977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1.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Найдите все значения параметра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прямая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пересекает график функции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1|</m:t>
                        </m:r>
                      </m:num>
                      <m:den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двух точках.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…2) Прямая </a:t>
                </a:r>
                <a:r>
                  <a:rPr lang="en-US" sz="2400" i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i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параллельна оси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Ox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она пересекает г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рафик функции </a:t>
                </a:r>
                <a:r>
                  <a:rPr lang="ru-RU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b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одной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точке при 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</a:t>
                </a:r>
                <a14:m>
                  <m:oMath xmlns:m="http://schemas.openxmlformats.org/officeDocument/2006/math">
                    <m:r>
                      <a:rPr lang="ru-RU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ru-RU" sz="16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23528" y="604087"/>
                <a:ext cx="8496944" cy="4580977"/>
              </a:xfrm>
              <a:blipFill>
                <a:blip r:embed="rId3"/>
                <a:stretch>
                  <a:fillRect l="-1076" t="-1862" r="-10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4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14C4BE-6F1B-4887-A7E8-30FDBD2FDD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6629" y="2167855"/>
            <a:ext cx="3571875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302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6441" y="172039"/>
            <a:ext cx="6655879" cy="432048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rgbClr val="FF0000"/>
                </a:solidFill>
                <a:latin typeface="Georgia" panose="02040502050405020303" pitchFamily="18" charset="0"/>
              </a:rPr>
              <a:t>Задание 1</a:t>
            </a:r>
            <a:endParaRPr lang="ru-RU" sz="20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23528" y="604087"/>
                <a:ext cx="8496944" cy="4539413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1.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Найдите все значения параметра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прямая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пересекает график функции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1|</m:t>
                        </m:r>
                      </m:num>
                      <m:den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двух точках.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…2) Прямая </a:t>
                </a:r>
                <a:r>
                  <a:rPr lang="en-US" sz="2400" i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i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параллельна оси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Ox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она пересекает г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рафик функции </a:t>
                </a:r>
                <a:r>
                  <a:rPr lang="ru-RU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b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одной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точке при 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</a:t>
                </a:r>
                <a14:m>
                  <m:oMath xmlns:m="http://schemas.openxmlformats.org/officeDocument/2006/math">
                    <m:r>
                      <a:rPr lang="ru-RU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или при 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≥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 algn="l">
                  <a:spcBef>
                    <a:spcPts val="300"/>
                  </a:spcBef>
                </a:pP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ru-RU" sz="16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23528" y="604087"/>
                <a:ext cx="8496944" cy="4539413"/>
              </a:xfrm>
              <a:blipFill>
                <a:blip r:embed="rId3"/>
                <a:stretch>
                  <a:fillRect l="-1076" t="-1879" r="-10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5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4E6A101-7D3E-423A-BB6E-C9DA6354F8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6629" y="2167855"/>
            <a:ext cx="3571875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289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6441" y="172039"/>
            <a:ext cx="6655879" cy="432048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rgbClr val="FF0000"/>
                </a:solidFill>
                <a:latin typeface="Georgia" panose="02040502050405020303" pitchFamily="18" charset="0"/>
              </a:rPr>
              <a:t>Задание 1</a:t>
            </a:r>
            <a:endParaRPr lang="ru-RU" sz="20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23528" y="604087"/>
                <a:ext cx="8496944" cy="4539413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1.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Найдите все значения параметра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прямая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пересекает график функции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1|</m:t>
                        </m:r>
                      </m:num>
                      <m:den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двух точках.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…2) Прямая </a:t>
                </a:r>
                <a:r>
                  <a:rPr lang="en-US" sz="2400" i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i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параллельна оси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Ox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она пересекает г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рафик функции </a:t>
                </a:r>
                <a:r>
                  <a:rPr lang="ru-RU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b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одной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точке при 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</a:t>
                </a:r>
                <a14:m>
                  <m:oMath xmlns:m="http://schemas.openxmlformats.org/officeDocument/2006/math">
                    <m:r>
                      <a:rPr lang="ru-RU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или при 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≥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двух точках при 0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1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ru-RU" sz="16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23528" y="604087"/>
                <a:ext cx="8496944" cy="4539413"/>
              </a:xfrm>
              <a:blipFill>
                <a:blip r:embed="rId3"/>
                <a:stretch>
                  <a:fillRect l="-1076" t="-1879" r="-10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6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902D327-15C5-4379-AB69-12B4C5EC5A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6629" y="2167855"/>
            <a:ext cx="3571875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853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6441" y="172039"/>
            <a:ext cx="6655879" cy="432048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rgbClr val="FF0000"/>
                </a:solidFill>
                <a:latin typeface="Georgia" panose="02040502050405020303" pitchFamily="18" charset="0"/>
              </a:rPr>
              <a:t>Задание 1</a:t>
            </a:r>
            <a:endParaRPr lang="ru-RU" sz="20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23528" y="604087"/>
                <a:ext cx="8496944" cy="4539413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1.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Найдите все значения параметра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прямая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пересекает график функции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1|</m:t>
                        </m:r>
                      </m:num>
                      <m:den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двух точках.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…2) Прямая </a:t>
                </a:r>
                <a:r>
                  <a:rPr lang="en-US" sz="2400" i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i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параллельна оси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Ox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она пересекает г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рафик функции (1): </a:t>
                </a:r>
                <a:b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одной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точке при 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</a:t>
                </a:r>
                <a14:m>
                  <m:oMath xmlns:m="http://schemas.openxmlformats.org/officeDocument/2006/math">
                    <m:r>
                      <a:rPr lang="ru-RU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или при 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≥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двух точках при 0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1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 пересекает при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≤ 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≤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Ответ.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 0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1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ru-RU" sz="16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23528" y="604087"/>
                <a:ext cx="8496944" cy="4539413"/>
              </a:xfrm>
              <a:blipFill>
                <a:blip r:embed="rId3"/>
                <a:stretch>
                  <a:fillRect l="-1076" t="-1879" r="-10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7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D216E33-6608-486E-8A48-E84F743D22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6629" y="2167855"/>
            <a:ext cx="3571875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67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6441" y="172039"/>
            <a:ext cx="6655879" cy="432048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rgbClr val="FF0000"/>
                </a:solidFill>
                <a:latin typeface="Georgia" panose="02040502050405020303" pitchFamily="18" charset="0"/>
              </a:rPr>
              <a:t>Задание 2</a:t>
            </a:r>
            <a:endParaRPr lang="ru-RU" sz="20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23528" y="604087"/>
                <a:ext cx="8496944" cy="4539413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2.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Определите, при каких значения параметра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прямая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пересекает график функции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1|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единственной точке.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1) Построим график функции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1|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(1). Она определена для  всех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действительных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кроме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Если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&gt;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то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23528" y="604087"/>
                <a:ext cx="8496944" cy="4539413"/>
              </a:xfrm>
              <a:blipFill>
                <a:blip r:embed="rId3"/>
                <a:stretch>
                  <a:fillRect l="-1076" t="-18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8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6D317BC-5FB6-42D5-8A62-FD86427A28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0529" y="1496913"/>
            <a:ext cx="2847975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6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6441" y="172039"/>
            <a:ext cx="6655879" cy="432048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rgbClr val="FF0000"/>
                </a:solidFill>
                <a:latin typeface="Georgia" panose="02040502050405020303" pitchFamily="18" charset="0"/>
              </a:rPr>
              <a:t>Задание 2</a:t>
            </a:r>
            <a:endParaRPr lang="ru-RU" sz="20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23528" y="604087"/>
                <a:ext cx="8496944" cy="4539413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2.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Определите, при каких значения параметра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прямая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пересекает график функции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1|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единственной точке.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1) Построим график функции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1|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(1). Она определена для  всех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действительных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кроме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Если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&gt;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то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Если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График функции </a:t>
                </a:r>
                <a:r>
                  <a:rPr lang="ru-RU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состоит из двух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частей парабол </a:t>
                </a:r>
                <a:r>
                  <a:rPr lang="en-US" sz="24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:r>
                  <a:rPr lang="en-US" sz="24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ru-RU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23528" y="604087"/>
                <a:ext cx="8496944" cy="4539413"/>
              </a:xfrm>
              <a:blipFill>
                <a:blip r:embed="rId3"/>
                <a:stretch>
                  <a:fillRect l="-1076" t="-18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9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B8D7E78-3931-4690-BE3B-F08B36F49B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0529" y="1496913"/>
            <a:ext cx="2847975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317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9412</TotalTime>
  <Words>2485</Words>
  <Application>Microsoft Office PowerPoint</Application>
  <PresentationFormat>Экран (16:9)</PresentationFormat>
  <Paragraphs>195</Paragraphs>
  <Slides>29</Slides>
  <Notes>28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 Light</vt:lpstr>
      <vt:lpstr>Cambria Math</vt:lpstr>
      <vt:lpstr>Georgia</vt:lpstr>
      <vt:lpstr>Times New Roman</vt:lpstr>
      <vt:lpstr>Тема Office</vt:lpstr>
      <vt:lpstr>Параметры. Гиперболы, параболы, модули  Урок 4</vt:lpstr>
      <vt:lpstr>Задание 1</vt:lpstr>
      <vt:lpstr>Задание 1</vt:lpstr>
      <vt:lpstr>Задание 1</vt:lpstr>
      <vt:lpstr>Задание 1</vt:lpstr>
      <vt:lpstr>Задание 1</vt:lpstr>
      <vt:lpstr>Задание 1</vt:lpstr>
      <vt:lpstr>Задание 2</vt:lpstr>
      <vt:lpstr>Задание 2</vt:lpstr>
      <vt:lpstr>Задание 2</vt:lpstr>
      <vt:lpstr>Задание 2</vt:lpstr>
      <vt:lpstr>Задание 2</vt:lpstr>
      <vt:lpstr>Задание 2</vt:lpstr>
      <vt:lpstr>Задание 2</vt:lpstr>
      <vt:lpstr>Задание 3</vt:lpstr>
      <vt:lpstr>Задание 3</vt:lpstr>
      <vt:lpstr>Задание 3</vt:lpstr>
      <vt:lpstr>Задание 3</vt:lpstr>
      <vt:lpstr>Задание 3</vt:lpstr>
      <vt:lpstr>Задание 3</vt:lpstr>
      <vt:lpstr>Задание 3</vt:lpstr>
      <vt:lpstr>Задание 3</vt:lpstr>
      <vt:lpstr>Задание 3</vt:lpstr>
      <vt:lpstr>Задание 3</vt:lpstr>
      <vt:lpstr>Задание 3</vt:lpstr>
      <vt:lpstr>Задание 3</vt:lpstr>
      <vt:lpstr>Задание 3</vt:lpstr>
      <vt:lpstr>Домашнее задание</vt:lpstr>
      <vt:lpstr>Спасибо за работу! </vt:lpstr>
    </vt:vector>
  </TitlesOfParts>
  <Company>Prosv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Шевкин</cp:lastModifiedBy>
  <cp:revision>806</cp:revision>
  <cp:lastPrinted>2019-10-23T17:06:49Z</cp:lastPrinted>
  <dcterms:created xsi:type="dcterms:W3CDTF">2016-11-09T08:55:41Z</dcterms:created>
  <dcterms:modified xsi:type="dcterms:W3CDTF">2020-10-23T14:39:28Z</dcterms:modified>
</cp:coreProperties>
</file>