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8"/>
  </p:notesMasterIdLst>
  <p:sldIdLst>
    <p:sldId id="301" r:id="rId2"/>
    <p:sldId id="469" r:id="rId3"/>
    <p:sldId id="470" r:id="rId4"/>
    <p:sldId id="472" r:id="rId5"/>
    <p:sldId id="473" r:id="rId6"/>
    <p:sldId id="488" r:id="rId7"/>
    <p:sldId id="474" r:id="rId8"/>
    <p:sldId id="475" r:id="rId9"/>
    <p:sldId id="476" r:id="rId10"/>
    <p:sldId id="477" r:id="rId11"/>
    <p:sldId id="478" r:id="rId12"/>
    <p:sldId id="479" r:id="rId13"/>
    <p:sldId id="480" r:id="rId14"/>
    <p:sldId id="481" r:id="rId15"/>
    <p:sldId id="483" r:id="rId16"/>
    <p:sldId id="482" r:id="rId17"/>
    <p:sldId id="484" r:id="rId18"/>
    <p:sldId id="485" r:id="rId19"/>
    <p:sldId id="455" r:id="rId20"/>
    <p:sldId id="456" r:id="rId21"/>
    <p:sldId id="486" r:id="rId22"/>
    <p:sldId id="487" r:id="rId23"/>
    <p:sldId id="459" r:id="rId24"/>
    <p:sldId id="457" r:id="rId25"/>
    <p:sldId id="460" r:id="rId26"/>
    <p:sldId id="420" r:id="rId27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0DE046C-5FD9-4270-B985-440B307C9151}">
          <p14:sldIdLst>
            <p14:sldId id="301"/>
            <p14:sldId id="469"/>
            <p14:sldId id="470"/>
            <p14:sldId id="472"/>
            <p14:sldId id="473"/>
            <p14:sldId id="488"/>
            <p14:sldId id="474"/>
            <p14:sldId id="475"/>
            <p14:sldId id="476"/>
            <p14:sldId id="477"/>
            <p14:sldId id="478"/>
            <p14:sldId id="479"/>
            <p14:sldId id="480"/>
            <p14:sldId id="481"/>
            <p14:sldId id="483"/>
            <p14:sldId id="482"/>
            <p14:sldId id="484"/>
            <p14:sldId id="485"/>
          </p14:sldIdLst>
        </p14:section>
        <p14:section name="Раздел без заголовка" id="{FC6831CF-65D3-421A-BFFB-C1D87EB1E1E5}">
          <p14:sldIdLst>
            <p14:sldId id="455"/>
            <p14:sldId id="456"/>
            <p14:sldId id="486"/>
            <p14:sldId id="487"/>
            <p14:sldId id="459"/>
            <p14:sldId id="457"/>
            <p14:sldId id="460"/>
            <p14:sldId id="4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92653" autoAdjust="0"/>
  </p:normalViewPr>
  <p:slideViewPr>
    <p:cSldViewPr>
      <p:cViewPr varScale="1">
        <p:scale>
          <a:sx n="70" d="100"/>
          <a:sy n="70" d="100"/>
        </p:scale>
        <p:origin x="483" y="3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955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48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014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36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759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784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68650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93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313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32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32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84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162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25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18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663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761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68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08.02.2019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88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avshevkin@mail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hevkin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vkin.ru/novosti/ural-skie-pel-meni-plohaya-reklama-tozhe-reklama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novosti/ural-skie-pel-meni-plohaya-reklama-tozhe-reklama/" TargetMode="External"/><Relationship Id="rId2" Type="http://schemas.openxmlformats.org/officeDocument/2006/relationships/hyperlink" Target="https://www.youtube.com/watch?v=xMt0-pNzJP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872311" cy="990600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2800" b="1" dirty="0" smtClean="0"/>
              <a:t>Варианты построения курса </a:t>
            </a:r>
            <a:br>
              <a:rPr lang="ru-RU" sz="2800" b="1" dirty="0" smtClean="0"/>
            </a:br>
            <a:r>
              <a:rPr lang="ru-RU" sz="2800" b="1" dirty="0" smtClean="0"/>
              <a:t>алгебры в 7 классе. </a:t>
            </a:r>
            <a:br>
              <a:rPr lang="ru-RU" sz="2800" b="1" dirty="0" smtClean="0"/>
            </a:br>
            <a:r>
              <a:rPr lang="ru-RU" sz="2800" b="1" dirty="0" smtClean="0"/>
              <a:t>Плюсы и минусы разных подходов</a:t>
            </a:r>
            <a:endParaRPr lang="ru-RU" sz="2800" dirty="0"/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259632" y="1995686"/>
            <a:ext cx="5976664" cy="22322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rgbClr val="0070C0"/>
                </a:solidFill>
                <a:latin typeface="+mj-lt"/>
              </a:rPr>
              <a:t>Шевкин Александр Владимирович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, </a:t>
            </a:r>
            <a:br>
              <a:rPr lang="ru-RU" sz="2000" dirty="0" smtClean="0">
                <a:solidFill>
                  <a:srgbClr val="0070C0"/>
                </a:solidFill>
                <a:latin typeface="+mj-lt"/>
              </a:rPr>
            </a:b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Заслуженный учитель РФ, </a:t>
            </a: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к.п.н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., </a:t>
            </a:r>
            <a:br>
              <a:rPr lang="ru-RU" sz="2000" dirty="0" smtClean="0">
                <a:solidFill>
                  <a:srgbClr val="0070C0"/>
                </a:solidFill>
                <a:latin typeface="+mj-lt"/>
              </a:rPr>
            </a:b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стаж работы в школе 44 года, </a:t>
            </a:r>
            <a:br>
              <a:rPr lang="ru-RU" sz="2000" dirty="0" smtClean="0">
                <a:solidFill>
                  <a:srgbClr val="0070C0"/>
                </a:solidFill>
                <a:latin typeface="+mj-lt"/>
              </a:rPr>
            </a:b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один из авторов учебников </a:t>
            </a:r>
            <a:br>
              <a:rPr lang="ru-RU" sz="2000" dirty="0" smtClean="0">
                <a:solidFill>
                  <a:srgbClr val="0070C0"/>
                </a:solidFill>
                <a:latin typeface="+mj-lt"/>
              </a:rPr>
            </a:b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математики </a:t>
            </a:r>
            <a:r>
              <a:rPr lang="ru-RU" sz="2000" dirty="0" smtClean="0">
                <a:solidFill>
                  <a:srgbClr val="0070C0"/>
                </a:solidFill>
              </a:rPr>
              <a:t>серии «МГУ-школе»,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</a:t>
            </a:r>
            <a:br>
              <a:rPr lang="ru-RU" sz="2000" dirty="0" smtClean="0">
                <a:solidFill>
                  <a:srgbClr val="0070C0"/>
                </a:solidFill>
                <a:latin typeface="+mj-lt"/>
              </a:rPr>
            </a:br>
            <a:r>
              <a:rPr lang="ru-RU" sz="2000" dirty="0" err="1" smtClean="0">
                <a:solidFill>
                  <a:srgbClr val="0070C0"/>
                </a:solidFill>
                <a:latin typeface="+mj-lt"/>
              </a:rPr>
              <a:t>С.М.Никольский</a:t>
            </a:r>
            <a:r>
              <a:rPr lang="ru-RU" sz="2000" dirty="0" smtClean="0">
                <a:solidFill>
                  <a:srgbClr val="0070C0"/>
                </a:solidFill>
                <a:latin typeface="+mj-lt"/>
              </a:rPr>
              <a:t> и др., Просвещение.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tx1"/>
                </a:solidFill>
                <a:latin typeface="+mj-lt"/>
                <a:hlinkClick r:id="rId2"/>
              </a:rPr>
              <a:t>avshevkin@mail.ru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</a:rPr>
              <a:t>        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hlinkClick r:id="rId3"/>
              </a:rPr>
              <a:t>www.shevkin.ru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5-6 классы (</a:t>
            </a:r>
            <a:r>
              <a:rPr lang="ru-RU" sz="2400" dirty="0" err="1" smtClean="0">
                <a:solidFill>
                  <a:schemeClr val="tx1"/>
                </a:solidFill>
              </a:rPr>
              <a:t>Виленкин</a:t>
            </a:r>
            <a:r>
              <a:rPr lang="ru-RU" sz="2400" dirty="0" smtClean="0">
                <a:solidFill>
                  <a:schemeClr val="tx1"/>
                </a:solidFill>
              </a:rPr>
              <a:t>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Натуральные числа и нуль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Рациональные числа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(обыкновенные и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десятичные дроби)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(Макарычев,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Повторение, одночлены, 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420838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9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5-6 классы (</a:t>
            </a:r>
            <a:r>
              <a:rPr lang="ru-RU" sz="2400" dirty="0" err="1" smtClean="0">
                <a:solidFill>
                  <a:schemeClr val="tx1"/>
                </a:solidFill>
              </a:rPr>
              <a:t>Виленкин</a:t>
            </a:r>
            <a:r>
              <a:rPr lang="ru-RU" sz="2400" dirty="0" smtClean="0">
                <a:solidFill>
                  <a:schemeClr val="tx1"/>
                </a:solidFill>
              </a:rPr>
              <a:t>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Натуральные числа и нуль.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Рациональные числа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(обыкновенные и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десятичные дроби).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(Макарычев,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Повторение, одночлены,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многочлены, формулы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сокращенного умножения.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512" y="2420838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(Макарычев, …)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Повторение материала 5-6 классов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Выражение и </a:t>
            </a:r>
            <a:r>
              <a:rPr lang="ru-RU" sz="1800" dirty="0" smtClean="0">
                <a:solidFill>
                  <a:schemeClr val="tx1"/>
                </a:solidFill>
              </a:rPr>
              <a:t>множество</a:t>
            </a:r>
            <a:r>
              <a:rPr lang="ru-RU" sz="1800" dirty="0">
                <a:solidFill>
                  <a:schemeClr val="tx1"/>
                </a:solidFill>
              </a:rPr>
              <a:t> его значений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Одночлены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Многочлены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Уравнения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Разложение многочленов на </a:t>
            </a:r>
            <a:r>
              <a:rPr lang="ru-RU" sz="1800" dirty="0" smtClean="0">
                <a:solidFill>
                  <a:schemeClr val="tx1"/>
                </a:solidFill>
              </a:rPr>
              <a:t>множители</a:t>
            </a:r>
            <a:endParaRPr lang="ru-RU" sz="18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Формулы сокращенного умножения.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Функции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Система линейных уравнений</a:t>
            </a:r>
          </a:p>
          <a:p>
            <a:pPr algn="l"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</a:rPr>
              <a:t>Итоговое повторение</a:t>
            </a: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512" y="2420838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2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(Макарычев, …)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В чём плюсы такого подхода?</a:t>
            </a:r>
          </a:p>
          <a:p>
            <a:pPr algn="l"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Продвижение до графиков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линейных функций.</a:t>
            </a:r>
          </a:p>
          <a:p>
            <a:pPr algn="l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В чём </a:t>
            </a:r>
            <a:r>
              <a:rPr lang="ru-RU" sz="2400" dirty="0" smtClean="0">
                <a:solidFill>
                  <a:schemeClr val="tx1"/>
                </a:solidFill>
              </a:rPr>
              <a:t>минусы?</a:t>
            </a:r>
          </a:p>
          <a:p>
            <a:pPr algn="l"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Частое переключение с одного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объекта изучения на другой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 algn="l"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 для каждой длины отрезка есть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соответствующее число.</a:t>
            </a:r>
            <a:endParaRPr lang="ru-RU" sz="20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endParaRPr lang="ru-RU" sz="24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600"/>
              </a:spcBef>
              <a:buFontTx/>
              <a:buChar char="-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512" y="2420838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73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(Макарычев,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Ещё о минусах…</a:t>
            </a:r>
          </a:p>
          <a:p>
            <a:pPr algn="l">
              <a:spcBef>
                <a:spcPts val="0"/>
              </a:spcBef>
            </a:pPr>
            <a:r>
              <a:rPr lang="ru-RU" sz="20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Рисуем непрерывные графики, и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говорим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«Каждой точке графика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соответствует число на оси </a:t>
            </a:r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</a:t>
            </a:r>
            <a:r>
              <a:rPr lang="ru-RU" sz="20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не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имея всех действительных чисел.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Нет числовой базы для изучения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квадратных корней,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придётся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возвращаться и заполнять пробел.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2000" dirty="0" smtClean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9512" y="2420838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18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(Никольский, …)</a:t>
            </a:r>
          </a:p>
          <a:p>
            <a:pPr algn="l">
              <a:spcBef>
                <a:spcPts val="600"/>
              </a:spcBef>
            </a:pPr>
            <a:r>
              <a:rPr lang="ru-RU" sz="1800" dirty="0" smtClean="0">
                <a:solidFill>
                  <a:schemeClr val="tx1"/>
                </a:solidFill>
              </a:rPr>
              <a:t>Повторение. Натуральные числа. Рациональные числа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Действительные </a:t>
            </a:r>
            <a:r>
              <a:rPr lang="ru-RU" sz="1800" dirty="0">
                <a:solidFill>
                  <a:schemeClr val="tx1"/>
                </a:solidFill>
              </a:rPr>
              <a:t>числа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Одночлены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Многочлены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Формулы сокращенного умножения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Алгебраические дроби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Степень с целым показателем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Линейные </a:t>
            </a:r>
            <a:r>
              <a:rPr lang="ru-RU" sz="1800" dirty="0" smtClean="0">
                <a:solidFill>
                  <a:schemeClr val="tx1"/>
                </a:solidFill>
              </a:rPr>
              <a:t>уравнения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Системы </a:t>
            </a:r>
            <a:r>
              <a:rPr lang="ru-RU" sz="1800" dirty="0">
                <a:solidFill>
                  <a:schemeClr val="tx1"/>
                </a:solidFill>
              </a:rPr>
              <a:t>линейных уравнений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>Повторение </a:t>
            </a: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495" y="2391508"/>
            <a:ext cx="4244017" cy="272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83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(Никольский,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Плюсы</a:t>
            </a:r>
          </a:p>
          <a:p>
            <a:pPr algn="l"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Изучаются все алгебраические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объекты, включая действительные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числа и алгебраические дроби.  </a:t>
            </a:r>
          </a:p>
          <a:p>
            <a:pPr algn="l">
              <a:spcBef>
                <a:spcPts val="0"/>
              </a:spcBef>
            </a:pPr>
            <a:r>
              <a: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Любой отрезок имеет длину в том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смысле, что есть числа для 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выражения длины любого отрезка.</a:t>
            </a:r>
          </a:p>
          <a:p>
            <a:pPr algn="l">
              <a:spcBef>
                <a:spcPts val="0"/>
              </a:spcBef>
            </a:pP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Изучение материала внутри курса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последовательно и линейно.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495" y="2391508"/>
            <a:ext cx="4244017" cy="272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40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7 класс (Никольский,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Ещё о плюсах</a:t>
            </a:r>
          </a:p>
          <a:p>
            <a:pPr algn="l">
              <a:spcBef>
                <a:spcPts val="600"/>
              </a:spcBef>
            </a:pPr>
            <a:r>
              <a: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Создана база для последователь-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err="1" smtClean="0">
                <a:solidFill>
                  <a:schemeClr val="tx1"/>
                </a:solidFill>
              </a:rPr>
              <a:t>ного</a:t>
            </a:r>
            <a:r>
              <a:rPr lang="ru-RU" sz="2000" dirty="0" smtClean="0">
                <a:solidFill>
                  <a:schemeClr val="tx1"/>
                </a:solidFill>
              </a:rPr>
              <a:t> изучения следующего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материала без возвращения к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латанию «дыр» в фундаменте.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Минусы</a:t>
            </a:r>
          </a:p>
          <a:p>
            <a:pPr algn="l">
              <a:spcBef>
                <a:spcPts val="0"/>
              </a:spcBef>
            </a:pPr>
            <a:r>
              <a:rPr lang="ru-RU" sz="2400" i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Остаётся неизученной </a:t>
            </a:r>
            <a:b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линейная функция.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495" y="2391508"/>
            <a:ext cx="4244017" cy="2720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Что нужно сделать в 7 классе на уроках алгебры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416824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3. Нарабатывать осмысленные практические умения и навыки …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ru-RU" sz="2000" dirty="0" smtClean="0">
                <a:solidFill>
                  <a:schemeClr val="tx1"/>
                </a:solidFill>
              </a:rPr>
              <a:t>Решение этой задачи существенно зависит от того, каков фундамент изучения материала. Осмысленное изучение материала всегда предпочтительнее, чем обучение с умолчаниями и пропусками.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Что можно сделать, чтобы чуть улучшить структуру изучаемого материала, внеся минимальные дополнения при обучении по любому другому учебнику? </a:t>
            </a:r>
            <a:r>
              <a: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Познакомить учащихся с действительными числами (приоткрыть им секрет того, что подробнее будет изучаться позже).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3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1989"/>
            <a:ext cx="7160343" cy="51788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Бесконечные </a:t>
            </a:r>
            <a:r>
              <a:rPr lang="ru-RU" sz="2000" b="1" dirty="0">
                <a:solidFill>
                  <a:srgbClr val="0070C0"/>
                </a:solidFill>
              </a:rPr>
              <a:t>периодические десятичные дроби</a:t>
            </a:r>
            <a:endParaRPr lang="ru-RU" sz="20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07504" y="987574"/>
                <a:ext cx="8352928" cy="4095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Любую бесконечную периодическую десятичную дробь </a:t>
                </a:r>
                <a:b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можно записать в виде обыкновенной дроби.    </a:t>
                </a:r>
              </a:p>
              <a:p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0,(7) = 0,777…,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0,(17) = 0,1717…, 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10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7,777…,		         100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17,1717…,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10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–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7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			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100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–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17, 	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9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7,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99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17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7/9;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				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17/99.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Можно показать и смешанные периодические десятичные дроби: </a:t>
                </a:r>
                <a:b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0,13(5) =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0,135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55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 </a:t>
                </a: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1000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135,5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55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…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	          900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135 </a:t>
                </a:r>
                <a:r>
                  <a:rPr lang="ru-RU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–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13,</a:t>
                </a:r>
                <a:endParaRPr lang="ru-RU" sz="2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100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13,5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55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… 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135 −13</m:t>
                        </m:r>
                      </m:num>
                      <m:den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900</m:t>
                        </m:r>
                      </m:den>
                    </m:f>
                    <m:r>
                      <a:rPr lang="ru-RU" sz="28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	1000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ru-RU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–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100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135 </a:t>
                </a:r>
                <a:r>
                  <a:rPr lang="ru-RU" sz="2000" i="1" dirty="0"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–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13,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ru-RU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Задача.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Доказать: 0,(9) = 1.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987574"/>
                <a:ext cx="8352928" cy="4095993"/>
              </a:xfrm>
              <a:prstGeom prst="rect">
                <a:avLst/>
              </a:prstGeom>
              <a:blipFill rotWithShape="0">
                <a:blip r:embed="rId2"/>
                <a:stretch>
                  <a:fillRect l="-803" t="-595" b="-17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323528" y="869876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869876"/>
            <a:ext cx="7524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38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Что нужно сделать в </a:t>
            </a:r>
            <a:r>
              <a:rPr lang="ru-RU" sz="2000" b="1" dirty="0">
                <a:solidFill>
                  <a:srgbClr val="0070C0"/>
                </a:solidFill>
              </a:rPr>
              <a:t>7 классе  на уроках алгебры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92888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1. Систематизировать изученное в 5-6 классах.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Повторение. Числовые множества, законы (свойства) операций, их применение для упрощения вычислений. Обучение доказательствам на числовой базе (свойства делимости, признаки делимости). Обучение рассуждениям и обоснованиям (текстовые задачи). Особое значение арифметических способов решения текстовых задач </a:t>
            </a:r>
            <a:r>
              <a:rPr lang="ru-RU" sz="24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ru-RU" sz="2400" dirty="0" smtClean="0">
                <a:solidFill>
                  <a:schemeClr val="tx1"/>
                </a:solidFill>
              </a:rPr>
              <a:t> уникальная российская методика развития мышления и речи учащихся в процессе обучения. </a:t>
            </a:r>
            <a:r>
              <a:rPr lang="ru-RU" sz="2400" dirty="0" smtClean="0">
                <a:solidFill>
                  <a:srgbClr val="0070C0"/>
                </a:solidFill>
              </a:rPr>
              <a:t>Логические задачи.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7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1989"/>
            <a:ext cx="7160343" cy="51788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Бесконечные </a:t>
            </a:r>
            <a:r>
              <a:rPr lang="ru-RU" sz="2000" b="1" dirty="0" smtClean="0">
                <a:solidFill>
                  <a:srgbClr val="0070C0"/>
                </a:solidFill>
              </a:rPr>
              <a:t>непериодические десятичные дроби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7574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Здесь делается вывод: рациональное число можно записать в виде бесконечной периодической десятичной дроби.  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В этом месте или чуть раньше учащиеся обычно спрашивают: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 бывают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бесконечные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непериодические десятичные дроби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Приходится приводить примеры непериодических дробей: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0,010011000111…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0,1011011101111…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И здесь возникает интересный вопрос: а непериодические десятичные дроби являются записями рациональных чисел?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Сильные дети находят ответ: нет, так как иначе они были бы периодическими дробями.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Так появляются нерациональные — иррациональные числа, которые вместе с рациональными дают действительные числа.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869876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869876"/>
            <a:ext cx="7524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7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1989"/>
            <a:ext cx="7160343" cy="51788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Бесконечные </a:t>
            </a:r>
            <a:r>
              <a:rPr lang="ru-RU" sz="2000" b="1" dirty="0" smtClean="0">
                <a:solidFill>
                  <a:srgbClr val="0070C0"/>
                </a:solidFill>
              </a:rPr>
              <a:t>непериодические десятичные дроби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7574"/>
            <a:ext cx="81369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Это довольно перспективный подход в том смысле, что открывается возможность решать задачи, которые предлагают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старшеклассникам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Вы спросите: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 как дети воспринимают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всю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эту красивую математику? Нормально воспринимают — они же не знают, что мы этот раздел считаем сложным. Это проверено многократно с 1986 г. Приведу последнюю задачу из переводного экзамена из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9-го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класса в 10-й по тексту МП РСФСР (1978).</a:t>
            </a:r>
          </a:p>
          <a:p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Может ли разность двух иррациональных чисел быть рациональным числом?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Шестиклассники дают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этой задачи.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В 7 классе можно замахнуться на задачу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материалов для подготовки к ЕГЭ.</a:t>
            </a: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869876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869876"/>
            <a:ext cx="7524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29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1989"/>
            <a:ext cx="7160343" cy="51788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Бесконечные </a:t>
            </a:r>
            <a:r>
              <a:rPr lang="ru-RU" sz="2000" b="1" dirty="0" smtClean="0">
                <a:solidFill>
                  <a:srgbClr val="0070C0"/>
                </a:solidFill>
              </a:rPr>
              <a:t>непериодические десятичные дроби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87574"/>
            <a:ext cx="85689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Бесконечная десятичная дробь устроена следующим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образом. Перед десятичной запятой стоит нуль. После </a:t>
            </a:r>
            <a:b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запятой выписаны подряд все целые неотрицательные степени некоторого однозначного натуральные числа </a:t>
            </a:r>
            <a:r>
              <a:rPr lang="en-US" sz="2000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результате получилось рациональное число. Найдите это число.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Эту задачу старшеклассники решают сложно, так как иррациональность числа они связывают чаще всего с радикалом.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Если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= 5, то искомое число 0,15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31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156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781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Никакая группа цифр не будет повторяться в неизменном виде начиная с какого-то разряда, значит, дробь непериодическая. Это число иррациональное. Так и с другими числами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Исключение 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Число 0,11111… = 1/9.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869876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869876"/>
            <a:ext cx="7524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87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1989"/>
            <a:ext cx="7160343" cy="51788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Действительные числа </a:t>
            </a:r>
            <a:endParaRPr lang="ru-RU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937716"/>
                <a:ext cx="8136904" cy="467653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ru-RU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Дети должны понять, что, умножая радиус на 2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получаем длину окружности, деля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длину окружности на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получаем её радиус.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Решение.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Пусть радиус Земли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м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длина обруча была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м. Новая длина обруча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2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м. Чтобы узнать новый радиус разделим новую длину обруча на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получим: </a:t>
                </a:r>
                <a:r>
                  <a:rPr lang="en-US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r>
                  <a:rPr lang="ru-RU" sz="2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𝜋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м. Ответ </a:t>
                </a:r>
                <a:b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не зависит от радиуса шара. Прибавка составляет примерно </a:t>
                </a:r>
                <a:b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15,9 см. Кошка в такой зазор пролезет.</a:t>
                </a:r>
                <a:endParaRPr lang="ru-RU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37716"/>
                <a:ext cx="8136904" cy="4676537"/>
              </a:xfrm>
              <a:prstGeom prst="rect">
                <a:avLst/>
              </a:prstGeom>
              <a:blipFill rotWithShape="0">
                <a:blip r:embed="rId2"/>
                <a:stretch>
                  <a:fillRect l="-7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323528" y="869876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869876"/>
            <a:ext cx="7524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567" y="713205"/>
            <a:ext cx="1764796" cy="16367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299" y="1129036"/>
            <a:ext cx="5472608" cy="125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8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1989"/>
            <a:ext cx="7160343" cy="517887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Действительные числа </a:t>
            </a:r>
            <a:endParaRPr lang="ru-RU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23528" y="987574"/>
                <a:ext cx="8136904" cy="40934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Вводить действительные числа как бесконечные десятичные дроби удобно до радикалов.</a:t>
                </a:r>
              </a:p>
              <a:p>
                <a:r>
                  <a:rPr lang="ru-RU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Длина отрезка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— обсуждается важная мысль: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 выбранной единице длины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каждый отрезок имеет определённую длину, выражаемую действительным числом. </a:t>
                </a:r>
              </a:p>
              <a:p>
                <a:r>
                  <a:rPr lang="ru-RU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Длина окружности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— число </a:t>
                </a:r>
                <a14:m>
                  <m:oMath xmlns:m="http://schemas.openxmlformats.org/officeDocument/2006/math">
                    <m:r>
                      <a:rPr lang="ru-RU" sz="20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— бесконечная непериодическая дробь, длина окружности и площадь круга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ru-RU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Координатная </a:t>
                </a:r>
                <a:r>
                  <a:rPr lang="ru-RU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ось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— каждому действительному числу соответствует точка координатной оси, каждой точке — число.</a:t>
                </a:r>
                <a:endParaRPr lang="ru-RU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У нас координатная ось заполнена числами без «дыр»,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/>
                </a:r>
                <a:b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а </a:t>
                </a:r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при обычном обучении ось «дырявая». </a:t>
                </a:r>
              </a:p>
              <a:p>
                <a:endParaRPr lang="ru-RU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ru-RU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20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7574"/>
                <a:ext cx="8136904" cy="4093428"/>
              </a:xfrm>
              <a:prstGeom prst="rect">
                <a:avLst/>
              </a:prstGeom>
              <a:blipFill rotWithShape="0">
                <a:blip r:embed="rId2"/>
                <a:stretch>
                  <a:fillRect l="-749" t="-596" r="-8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323528" y="869876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869876"/>
            <a:ext cx="7524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5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51989"/>
            <a:ext cx="7160343" cy="517887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Действительные числа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987574"/>
            <a:ext cx="813690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чём же математические выигрыши? </a:t>
            </a:r>
          </a:p>
          <a:p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Другое звучание получает утверждение «каждый отрезок имеет определенную длину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2) Все доказательства в курсе алгебры проводятся на множестве действительных чисел.</a:t>
            </a:r>
          </a:p>
          <a:p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3) Рисование непрерывных графиков функций и понятие непрерывности функции получают соответствующую числовую базу, которая дальше не расширяется до введения комплексных чисел (углубленное изучение).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869876"/>
            <a:ext cx="7272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</a:t>
            </a:r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59532" y="869876"/>
            <a:ext cx="75248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  <a:p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7494"/>
            <a:ext cx="8219257" cy="504056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avshevkin@mail.ru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www.shevkin.ru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1138" y="699542"/>
            <a:ext cx="7653041" cy="432048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3" y="771550"/>
            <a:ext cx="806489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СПАСИБО!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Электронная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почта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для вопросов и консультаций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  <a:spcAft>
                <a:spcPts val="0"/>
              </a:spcAft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Сайт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— для знакомства с последними новостями в нашей профессии и для чтения рецензий на учебники, статей различных авторов, для скачивания материалов и задач по подготовке к ОГЭ-ЕГЭ, статей по методике преподавания отдельных тем.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презентации, которые можно использовать на уроке.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См. Задачи на переливания (№ 19 ЕГЭ).</a:t>
            </a:r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dirty="0" smtClean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dirty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dirty="0" smtClean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dirty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dirty="0" smtClean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dirty="0"/>
          </a:p>
          <a:p>
            <a:pPr lvl="0">
              <a:spcBef>
                <a:spcPts val="600"/>
              </a:spcBef>
              <a:spcAft>
                <a:spcPts val="0"/>
              </a:spcAft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11877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Что нужно сделать в </a:t>
            </a:r>
            <a:r>
              <a:rPr lang="ru-RU" sz="2000" b="1" dirty="0">
                <a:solidFill>
                  <a:srgbClr val="0070C0"/>
                </a:solidFill>
              </a:rPr>
              <a:t>7 классе  на уроках алгебры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92888" cy="3960440"/>
          </a:xfrm>
        </p:spPr>
        <p:txBody>
          <a:bodyPr>
            <a:noAutofit/>
          </a:bodyPr>
          <a:lstStyle/>
          <a:p>
            <a:pPr algn="l">
              <a:lnSpc>
                <a:spcPts val="27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всего последующего изучения математики.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Формировать правильную картину мира в той его части, которую мы изучаем на уроках алгебры (алгебраические структуры, их взаимосвязи, способы действий с алгебраическими объектами, применение изученного к решению разнообразных задач). Обоснованно излагать материал в соответствии с научными представлениями и с учётом перспектив его применения. Соблюдать разумный баланс между научностью и </a:t>
            </a:r>
            <a:r>
              <a:rPr lang="ru-RU" sz="2400" dirty="0">
                <a:solidFill>
                  <a:schemeClr val="tx1"/>
                </a:solidFill>
              </a:rPr>
              <a:t>доступностью.</a:t>
            </a:r>
            <a:endParaRPr lang="ru-RU" sz="2400" dirty="0" smtClean="0">
              <a:solidFill>
                <a:schemeClr val="tx1"/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000" b="1" dirty="0" smtClean="0">
                <a:solidFill>
                  <a:srgbClr val="0070C0"/>
                </a:solidFill>
              </a:rPr>
              <a:t>Что нужно сделать в 7 классе на уроках алгебры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776864" cy="3960440"/>
          </a:xfrm>
        </p:spPr>
        <p:txBody>
          <a:bodyPr>
            <a:noAutofit/>
          </a:bodyPr>
          <a:lstStyle/>
          <a:p>
            <a:pPr algn="l">
              <a:lnSpc>
                <a:spcPts val="2700"/>
              </a:lnSpc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3. Нарабатывать осмысленные практические умения и навыки работы с алгебраическими объектами в различных ситуациях.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Не бездумные вычисления, упрощения, преобразования, решения уравнений и их систем,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а обязательное осмысление объекта своей математической деятельности: что это? как определяется? какие свойства-признаки имеет?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Не выражение со скобками, одночлен, многочлен.</a:t>
            </a:r>
          </a:p>
          <a:p>
            <a:pPr algn="l">
              <a:lnSpc>
                <a:spcPts val="2700"/>
              </a:lnSpc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Перечисленные </a:t>
            </a:r>
            <a:r>
              <a:rPr lang="ru-RU" sz="2400" dirty="0" err="1" smtClean="0">
                <a:solidFill>
                  <a:schemeClr val="accent1">
                    <a:lumMod val="75000"/>
                  </a:schemeClr>
                </a:solidFill>
              </a:rPr>
              <a:t>п.п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1-3</a:t>
            </a:r>
            <a:r>
              <a:rPr lang="ru-RU" sz="2400" dirty="0" smtClean="0">
                <a:solidFill>
                  <a:schemeClr val="tx1"/>
                </a:solidFill>
              </a:rPr>
              <a:t> делают обучение более экономным и эффективным.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8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Систематизировать изученное в 5-6 классах.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Главное </a:t>
            </a:r>
            <a:r>
              <a:rPr lang="ru-RU" sz="2000" i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</a:t>
            </a:r>
            <a:r>
              <a:rPr lang="ru-RU" sz="2000" dirty="0" smtClean="0">
                <a:solidFill>
                  <a:schemeClr val="tx1"/>
                </a:solidFill>
              </a:rPr>
              <a:t> обучение доказательствам: что значит доказать,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как отвечать на вопрос «Можно ли…?». Обращать внимание: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мы это доказали или приняли без доказательства. Знать типовые задач,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решаемые арифметически. Учиться сводить новую задачу к уже решённым. 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Использовать, </a:t>
            </a:r>
            <a:r>
              <a:rPr lang="ru-RU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обосновывать старинные арифметические способы решения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объяснять, почему они дают правильный результат.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Формируем инструментарий дальнейшего успешного обучения.</a:t>
            </a:r>
          </a:p>
          <a:p>
            <a:pPr algn="l">
              <a:spcBef>
                <a:spcPts val="600"/>
              </a:spcBef>
            </a:pP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 трудностях, которые испытывают 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родители читать и смотреть: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://www.shevkin.ru/novosti/ural-skie-pel-meni-plohaya-reklama-tozhe-reklama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8424936" cy="3960440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решения задач родителями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школьников, сплошь обучавшимися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«по </a:t>
            </a:r>
            <a:r>
              <a:rPr lang="ru-RU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Виленкину</a:t>
            </a: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так актуальна, что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СТС и «Уральские пельмени» сделали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нам рекламу – плохую, но бесплатную.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Учитывая мою переписку с мамой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ученицы они могут развить тему. </a:t>
            </a:r>
            <a:b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Здесь ещё копать и копать.</a:t>
            </a:r>
          </a:p>
          <a:p>
            <a:pPr algn="l"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   								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Задачка про землекопов</a:t>
            </a:r>
          </a:p>
          <a:p>
            <a:pPr algn="l">
              <a:spcBef>
                <a:spcPts val="0"/>
              </a:spcBef>
            </a:pPr>
            <a:r>
              <a:rPr lang="en-US" sz="1800" b="1" u="sng" dirty="0">
                <a:hlinkClick r:id="rId2"/>
              </a:rPr>
              <a:t>https://</a:t>
            </a:r>
            <a:r>
              <a:rPr lang="en-US" sz="1800" b="1" u="sng" dirty="0" smtClean="0">
                <a:hlinkClick r:id="rId2"/>
              </a:rPr>
              <a:t>www.youtube.com/watch?v=xMt0-pNzJP0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endParaRPr lang="ru-RU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600"/>
              </a:spcBef>
            </a:pPr>
            <a:endParaRPr lang="ru-RU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2217" y="335571"/>
            <a:ext cx="3931783" cy="302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Давайте посмотрим, как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устроены алгебраические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структуры, изучаемые в 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курсе алгебры. Фундамент,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на котором строится обучение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алгебре (и геометрии тоже).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400300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45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5-6 классы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 err="1">
                <a:solidFill>
                  <a:schemeClr val="tx1"/>
                </a:solidFill>
              </a:rPr>
              <a:t>Виленкин</a:t>
            </a:r>
            <a:r>
              <a:rPr lang="ru-RU" sz="2400" dirty="0">
                <a:solidFill>
                  <a:schemeClr val="tx1"/>
                </a:solidFill>
              </a:rPr>
              <a:t>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Натуральные числа и нуль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420838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0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000" b="1" dirty="0">
                <a:solidFill>
                  <a:srgbClr val="0070C0"/>
                </a:solidFill>
              </a:rPr>
              <a:t>Теперь </a:t>
            </a:r>
            <a:r>
              <a:rPr lang="ru-RU" sz="2000" b="1" dirty="0" smtClean="0">
                <a:solidFill>
                  <a:srgbClr val="0070C0"/>
                </a:solidFill>
              </a:rPr>
              <a:t>подробнее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15566"/>
            <a:ext cx="7920880" cy="3960440"/>
          </a:xfrm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2. Заложить теоретический фундамент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…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5-6 классы </a:t>
            </a:r>
            <a:r>
              <a:rPr lang="ru-RU" sz="2400" dirty="0">
                <a:solidFill>
                  <a:schemeClr val="tx1"/>
                </a:solidFill>
              </a:rPr>
              <a:t>(</a:t>
            </a:r>
            <a:r>
              <a:rPr lang="ru-RU" sz="2400" dirty="0" err="1">
                <a:solidFill>
                  <a:schemeClr val="tx1"/>
                </a:solidFill>
              </a:rPr>
              <a:t>Виленкин</a:t>
            </a:r>
            <a:r>
              <a:rPr lang="ru-RU" sz="2400" dirty="0">
                <a:solidFill>
                  <a:schemeClr val="tx1"/>
                </a:solidFill>
              </a:rPr>
              <a:t>, …)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Натуральные числа и нуль</a:t>
            </a:r>
          </a:p>
          <a:p>
            <a:pPr algn="l">
              <a:spcBef>
                <a:spcPts val="60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Рациональные числа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(обыкновенные и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десятичные дроби)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0" y="2400300"/>
            <a:ext cx="41910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7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4232</TotalTime>
  <Words>703</Words>
  <Application>Microsoft Office PowerPoint</Application>
  <PresentationFormat>Экран (16:9)</PresentationFormat>
  <Paragraphs>200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Arial</vt:lpstr>
      <vt:lpstr>Calibri</vt:lpstr>
      <vt:lpstr>Cambria Math</vt:lpstr>
      <vt:lpstr>Times New Roman</vt:lpstr>
      <vt:lpstr>Trebuchet MS</vt:lpstr>
      <vt:lpstr>Wingdings 3</vt:lpstr>
      <vt:lpstr>Грань</vt:lpstr>
      <vt:lpstr>Варианты построения курса  алгебры в 7 классе.  Плюсы и минусы разных подходов</vt:lpstr>
      <vt:lpstr>Что нужно сделать в 7 классе  на уроках алгебры</vt:lpstr>
      <vt:lpstr>Что нужно сделать в 7 классе  на уроках алгебры</vt:lpstr>
      <vt:lpstr>Что нужно сделать в 7 классе на уроках алгебры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Теперь подробнее</vt:lpstr>
      <vt:lpstr>Что нужно сделать в 7 классе на уроках алгебры</vt:lpstr>
      <vt:lpstr>Бесконечные периодические десятичные дроби</vt:lpstr>
      <vt:lpstr>Бесконечные непериодические десятичные дроби</vt:lpstr>
      <vt:lpstr>Бесконечные непериодические десятичные дроби</vt:lpstr>
      <vt:lpstr>Бесконечные непериодические десятичные дроби</vt:lpstr>
      <vt:lpstr>Действительные числа </vt:lpstr>
      <vt:lpstr>Действительные числа </vt:lpstr>
      <vt:lpstr>Действительные числа </vt:lpstr>
      <vt:lpstr>avshevkin@mail.ru                                www.shevkin.ru </vt:lpstr>
    </vt:vector>
  </TitlesOfParts>
  <Company>Prosv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433</cp:revision>
  <cp:lastPrinted>2017-04-04T13:08:37Z</cp:lastPrinted>
  <dcterms:created xsi:type="dcterms:W3CDTF">2016-11-09T08:55:41Z</dcterms:created>
  <dcterms:modified xsi:type="dcterms:W3CDTF">2019-02-08T14:06:17Z</dcterms:modified>
</cp:coreProperties>
</file>