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61"/>
  </p:notesMasterIdLst>
  <p:sldIdLst>
    <p:sldId id="301" r:id="rId2"/>
    <p:sldId id="328" r:id="rId3"/>
    <p:sldId id="332" r:id="rId4"/>
    <p:sldId id="394" r:id="rId5"/>
    <p:sldId id="396" r:id="rId6"/>
    <p:sldId id="333" r:id="rId7"/>
    <p:sldId id="336" r:id="rId8"/>
    <p:sldId id="334" r:id="rId9"/>
    <p:sldId id="335" r:id="rId10"/>
    <p:sldId id="346" r:id="rId11"/>
    <p:sldId id="337" r:id="rId12"/>
    <p:sldId id="338" r:id="rId13"/>
    <p:sldId id="339" r:id="rId14"/>
    <p:sldId id="340" r:id="rId15"/>
    <p:sldId id="347" r:id="rId16"/>
    <p:sldId id="348" r:id="rId17"/>
    <p:sldId id="397" r:id="rId18"/>
    <p:sldId id="349" r:id="rId19"/>
    <p:sldId id="351" r:id="rId20"/>
    <p:sldId id="350" r:id="rId21"/>
    <p:sldId id="353" r:id="rId22"/>
    <p:sldId id="355" r:id="rId23"/>
    <p:sldId id="354" r:id="rId24"/>
    <p:sldId id="356" r:id="rId25"/>
    <p:sldId id="357" r:id="rId26"/>
    <p:sldId id="358" r:id="rId27"/>
    <p:sldId id="359" r:id="rId28"/>
    <p:sldId id="360" r:id="rId29"/>
    <p:sldId id="361" r:id="rId30"/>
    <p:sldId id="364" r:id="rId31"/>
    <p:sldId id="362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4" r:id="rId40"/>
    <p:sldId id="372" r:id="rId41"/>
    <p:sldId id="373" r:id="rId42"/>
    <p:sldId id="381" r:id="rId43"/>
    <p:sldId id="380" r:id="rId44"/>
    <p:sldId id="383" r:id="rId45"/>
    <p:sldId id="384" r:id="rId46"/>
    <p:sldId id="385" r:id="rId47"/>
    <p:sldId id="386" r:id="rId48"/>
    <p:sldId id="375" r:id="rId49"/>
    <p:sldId id="376" r:id="rId50"/>
    <p:sldId id="377" r:id="rId51"/>
    <p:sldId id="378" r:id="rId52"/>
    <p:sldId id="379" r:id="rId53"/>
    <p:sldId id="387" r:id="rId54"/>
    <p:sldId id="388" r:id="rId55"/>
    <p:sldId id="389" r:id="rId56"/>
    <p:sldId id="390" r:id="rId57"/>
    <p:sldId id="391" r:id="rId58"/>
    <p:sldId id="392" r:id="rId59"/>
    <p:sldId id="393" r:id="rId60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1E553A-3BC3-4E7D-8C7C-81BD4D344946}">
          <p14:sldIdLst>
            <p14:sldId id="301"/>
            <p14:sldId id="328"/>
            <p14:sldId id="332"/>
            <p14:sldId id="394"/>
            <p14:sldId id="396"/>
            <p14:sldId id="333"/>
            <p14:sldId id="336"/>
            <p14:sldId id="334"/>
            <p14:sldId id="335"/>
            <p14:sldId id="346"/>
            <p14:sldId id="337"/>
            <p14:sldId id="338"/>
            <p14:sldId id="339"/>
            <p14:sldId id="340"/>
            <p14:sldId id="347"/>
            <p14:sldId id="348"/>
            <p14:sldId id="397"/>
            <p14:sldId id="349"/>
            <p14:sldId id="351"/>
            <p14:sldId id="350"/>
            <p14:sldId id="353"/>
            <p14:sldId id="355"/>
            <p14:sldId id="354"/>
            <p14:sldId id="356"/>
            <p14:sldId id="357"/>
            <p14:sldId id="358"/>
            <p14:sldId id="359"/>
            <p14:sldId id="360"/>
            <p14:sldId id="361"/>
            <p14:sldId id="364"/>
            <p14:sldId id="362"/>
            <p14:sldId id="365"/>
            <p14:sldId id="366"/>
            <p14:sldId id="367"/>
            <p14:sldId id="368"/>
            <p14:sldId id="369"/>
            <p14:sldId id="370"/>
            <p14:sldId id="371"/>
            <p14:sldId id="374"/>
            <p14:sldId id="372"/>
            <p14:sldId id="373"/>
            <p14:sldId id="381"/>
            <p14:sldId id="380"/>
            <p14:sldId id="383"/>
            <p14:sldId id="384"/>
            <p14:sldId id="385"/>
            <p14:sldId id="386"/>
            <p14:sldId id="375"/>
            <p14:sldId id="376"/>
            <p14:sldId id="377"/>
            <p14:sldId id="378"/>
            <p14:sldId id="379"/>
            <p14:sldId id="387"/>
            <p14:sldId id="388"/>
            <p14:sldId id="389"/>
            <p14:sldId id="390"/>
            <p14:sldId id="391"/>
            <p14:sldId id="392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2653" autoAdjust="0"/>
  </p:normalViewPr>
  <p:slideViewPr>
    <p:cSldViewPr>
      <p:cViewPr varScale="1">
        <p:scale>
          <a:sx n="81" d="100"/>
          <a:sy n="81" d="100"/>
        </p:scale>
        <p:origin x="528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6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0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7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10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3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84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38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61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94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8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8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72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77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47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00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70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55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53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54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03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49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57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39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68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71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88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3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446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7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362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56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5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418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95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445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825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5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647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134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727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158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268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9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229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96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75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857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835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957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86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475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22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0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9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6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8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3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800734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Дюжина задач на параметры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7632848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Задачи из сборника «30 задач, ЕГЭ-2019» и других источников, а также специально составленные задачи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Шевкин А. В.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Заслуженный учитель РФ.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>
                <a:solidFill>
                  <a:srgbClr val="00B050"/>
                </a:solidFill>
                <a:latin typeface="Georgia" panose="02040502050405020303" pitchFamily="18" charset="0"/>
              </a:rPr>
              <a:t>Выражаю сердечную благодарность учителям математики Назарову М.Г. за помощь в подготовке презентации, </a:t>
            </a:r>
            <a:r>
              <a:rPr lang="ru-RU" sz="2400" dirty="0" err="1">
                <a:solidFill>
                  <a:srgbClr val="00B050"/>
                </a:solidFill>
                <a:latin typeface="Georgia" panose="02040502050405020303" pitchFamily="18" charset="0"/>
              </a:rPr>
              <a:t>Пукасу</a:t>
            </a:r>
            <a:r>
              <a:rPr lang="ru-RU" sz="2400" dirty="0">
                <a:solidFill>
                  <a:srgbClr val="00B050"/>
                </a:solidFill>
                <a:latin typeface="Georgia" panose="02040502050405020303" pitchFamily="18" charset="0"/>
              </a:rPr>
              <a:t> Ю.О. за исправление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Замена неизвестного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1 корень. </a:t>
                </a:r>
              </a:p>
              <a:p>
                <a:pPr algn="l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Заметим,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1, значит,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­</a:t>
                </a:r>
                <a:r>
                  <a:rPr lang="ru-RU" sz="24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0;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</a:t>
                </a:r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8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Замена неизвестного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1 корень. </a:t>
                </a:r>
              </a:p>
              <a:p>
                <a:pPr algn="l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Заметим,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1, значит,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­</a:t>
                </a:r>
                <a:r>
                  <a:rPr lang="ru-RU" sz="24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0;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Перепишем уравнение (1) в виде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i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Cambria Math" panose="020405030504060302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свелась к отысканию всех значений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таких, что уравнение (2) имеет хотя бы один неотрицательный корень.</a:t>
                </a:r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Замена неизвестного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1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 е.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1,5, то уравнение (2) имеет вид: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ru-RU" sz="2400" dirty="0"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endParaRPr lang="en-US" sz="2400" i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Cambria Math" panose="020405030504060302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(3) имеет единственный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Значит,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1,5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условиям задачи (уравнение (1) имеет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490" b="-2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Замена неизвестного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1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1,5, то уравнение (2) не имеет корней, так как его левая часть положительна, а правая – нуль.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&lt;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 е.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1,5, то квадратичная функция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точке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принимает отрицательное значение, а так как коэффициент при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положительный, то функция имеет два нуля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азных знаков.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Замена неизвестного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1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…Это означает, что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(2) имее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положительный  корень, тогда и уравнение (1) имеет корень, т. е. все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 удовлетворяют условиям задачи.</a:t>
                </a:r>
              </a:p>
              <a:p>
                <a:pPr algn="l"/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Объединив все найденные значения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имеем: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1,5.</a:t>
                </a:r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algn="l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1,5.</a:t>
                </a: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Перепишем уравнение в виде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Все значения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неотрицательны.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парабола, ветви которой направлены вверх.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На промежутке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достигает наибольшего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точке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35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217888-7E50-46E4-90E5-A975F27E3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219822"/>
            <a:ext cx="2754158" cy="18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отрицательны на  промежутке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её график не имеет общих точек с параболой.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 при условии, что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 при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1.</m:t>
                        </m:r>
                      </m:e>
                    </m:func>
                  </m:oMath>
                </a14:m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2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…Осталось убедиться, что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(1) не имеет других решений.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очевидно, а при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(1) можно записать в виде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ru-RU" sz="2400" dirty="0"/>
                  <a:t>).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равенство верно,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нет, т. к.. правая часть уравнения отрицательна, а левая положительна.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2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9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</m: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(1) имеет единственный корень при таком 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котором система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+1&gt;0            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+1≠1   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&gt;0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+1.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…Уравнение системы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(2)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два корня при любом 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значит, нужно найти, при каких значениях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 корень уравнения удовлетворяет ограничениям: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другой </a:t>
                </a:r>
                <a:r>
                  <a:rPr lang="ru-RU" dirty="0"/>
                  <a:t>—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нет.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Но это долгая история. Мы пойдём другим путём.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Рассмотрим уравнение (2) с двумя неизвестными. Будем изображать его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точками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системе координат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—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отсюда и название метода.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Сборник «30 задач, ЕГЭ-2019». Вариант 12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наименьшее 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Переформулируем задачу. Найдём все 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неравенст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 </a:t>
                </a:r>
              </a:p>
              <a:p>
                <a:pPr algn="l"/>
                <a:r>
                  <a:rPr lang="ru-RU" sz="2400" dirty="0">
                    <a:solidFill>
                      <a:schemeClr val="tx1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при любом 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Обозначим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Перепишем неравенство (1) в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виде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/>
                <a:r>
                  <a:rPr lang="ru-RU" sz="2400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Строим в одной системе координат графики функций: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   2)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r="-1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…Начнём с ограничения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которое запишем в виде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(3)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Левая часть неравенства (3) обращается в нуль для каждой пары чисел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Все такие точки лежат на пунктирных прямых, координаты этих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точек не удовлетворяют неравенству (3).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Все точки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координаты которых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(3), лежат в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закрашенных областях. Надо найти все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одно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уравнения (2) принадлежит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закрашенной области, другое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нет.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E776F8-8759-4D92-95F1-16BEB94E2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83" y="2680781"/>
            <a:ext cx="2977321" cy="24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…Так как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 перепишем уравнение (2) в виде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график функции (4), применяя метод «сложения» графиков для функций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12671F-9D77-4F24-B659-816B4A794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83" y="2680781"/>
            <a:ext cx="2977321" cy="24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98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…Так как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 перепишем уравнение (2) в виде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график функции (4), применяя метод «сложения» графиков для функций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две «ветви» графика.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47C6AE-2027-4412-B9F1-4BEA72638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83" y="2680781"/>
            <a:ext cx="2977321" cy="24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…Так как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 перепишем уравнение (2) в виде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график функции (4), применяя метод «сложения» графиков для функций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две «ветви» графика.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Нашим ограничениям удовлетворяют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лишь точки графика функции (4), лежащие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закрашенной области. Уравнение (1)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 лишь 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1.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AC43C-D78C-499A-8224-6730D03CC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83" y="2680781"/>
            <a:ext cx="2977321" cy="24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4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 системе координат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фигуру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заданную уравнением (1).</a:t>
                </a:r>
                <a:endParaRPr lang="ru-RU" sz="2400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0" i="0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56927B-6638-4DF1-B5AF-63A0436AD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30104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…Прямые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</a:rPr>
                  <a:t> разбивают </a:t>
                </a:r>
                <a:br>
                  <a:rPr lang="ru-RU" sz="2400" dirty="0">
                    <a:latin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</a:rPr>
                  <a:t>плоскость на 4 области. </a:t>
                </a:r>
                <a:endParaRPr lang="en-US" sz="2400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В области </a:t>
                </a:r>
                <a:r>
                  <a:rPr lang="en-US" sz="2400" dirty="0">
                    <a:latin typeface="Times New Roman" panose="02020603050405020304" pitchFamily="18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</a:rPr>
                  <a:t> уравнение (1) 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   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</a:rPr>
                  <a:t>    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1)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= 0,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= 1,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любое число.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D338E7-2271-42FD-8A96-22AC4E355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30104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89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latin typeface="Times New Roman" panose="02020603050405020304" pitchFamily="18" charset="0"/>
                  </a:rPr>
                  <a:t>В области </a:t>
                </a:r>
                <a:r>
                  <a:rPr lang="en-US" sz="2400" dirty="0">
                    <a:latin typeface="Times New Roman" panose="02020603050405020304" pitchFamily="18" charset="0"/>
                  </a:rPr>
                  <a:t>II</a:t>
                </a:r>
                <a:r>
                  <a:rPr lang="ru-RU" sz="2400" dirty="0">
                    <a:latin typeface="Times New Roman" panose="02020603050405020304" pitchFamily="18" charset="0"/>
                  </a:rPr>
                  <a:t> уравнение (1)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</a:rPr>
                  <a:t>                 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Дальше можно рассмотреть области </a:t>
                </a:r>
                <a:br>
                  <a:rPr lang="ru-RU" sz="2400" dirty="0">
                    <a:latin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</a:rPr>
                  <a:t>III</a:t>
                </a:r>
                <a:r>
                  <a:rPr lang="ru-RU" sz="2400" dirty="0">
                    <a:latin typeface="Times New Roman" panose="02020603050405020304" pitchFamily="18" charset="0"/>
                  </a:rPr>
                  <a:t> и </a:t>
                </a:r>
                <a:r>
                  <a:rPr lang="en-US" sz="2400" dirty="0">
                    <a:latin typeface="Times New Roman" panose="02020603050405020304" pitchFamily="18" charset="0"/>
                  </a:rPr>
                  <a:t>IV</a:t>
                </a:r>
                <a:r>
                  <a:rPr lang="ru-RU" sz="2400" dirty="0">
                    <a:latin typeface="Times New Roman" panose="02020603050405020304" pitchFamily="18" charset="0"/>
                  </a:rPr>
                  <a:t>…</a:t>
                </a:r>
                <a:endParaRPr lang="en-US" sz="2400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C0DA7-A18E-443A-99E0-E1AF33DC9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50642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50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latin typeface="Times New Roman" panose="02020603050405020304" pitchFamily="18" charset="0"/>
                  </a:rPr>
                  <a:t>Заметим, что вместе с точкой (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</a:rPr>
                  <a:t>фигуре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принадлежит и точка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C0DA7-A18E-443A-99E0-E1AF33DC9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50642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64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latin typeface="Times New Roman" panose="02020603050405020304" pitchFamily="18" charset="0"/>
                  </a:rPr>
                  <a:t>Заметим, что вместе с точкой (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</a:rPr>
                  <a:t>фигуре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принадлежит и точка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  То есть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фигура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симметрична</a:t>
                </a:r>
                <a:br>
                  <a:rPr lang="ru-RU" sz="2400" dirty="0">
                    <a:latin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</a:rPr>
                  <a:t>относительно начала координат.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Уравнение (2) задаёт прямую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=0,5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DEA9CF-7F86-4F53-8CF1-FEAB73149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50642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91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прямая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=0,5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трёх точках. Система имеет три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прямая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=0,5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 Система имеет два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25FE77-7B45-423A-918D-A62E92F1D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50642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2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наименьшее 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…Неравенство (2) выполняется при любых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тех значениях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которых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точки графика функции 1) находятся выше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соответствующих точек прямой 2).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Верхняя граница значений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соответствует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проходящей через точки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(0; 1) и (3; 0), т. е.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 больших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пересекает более чем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одной точке.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r="-1329" b="-2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F54D9-05A9-48D6-A28D-DAC226421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154" y="1937573"/>
            <a:ext cx="2612640" cy="32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0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 системе координат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заданную уравнением (1).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Модули обращаются в нуль при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endParaRPr lang="ru-RU" sz="2400" b="0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RU" sz="2400" dirty="0"/>
                  <a:t> 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65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 системе координат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заданную уравнением (1).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Модули обращаются в нуль при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RU" sz="2400" dirty="0"/>
                  <a:t> 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dirty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Эти четыре прямые разбивают плоскость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9 областей.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8815D5-9461-4C28-86ED-3218CDD42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27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 каждой из закрашенных областей оба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модуля раскроем со знаком «+», уравнение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045CB0-F4FA-4408-BBB4-D5F3A3489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995686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42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 каждой из закрашенных областей оба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модуля раскроем со знаком «+», уравнение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этого уравнения изобразим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точками прямых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2EEE4F-2934-49D6-AA1A-E124A730E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97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…Внутри центральной области оба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модуля раскроем со знаком «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уравнение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63D1C7-389E-4788-8A8B-7DEC17D59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50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…Внутри центральной области оба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модуля раскроем со знаком «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уравнение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этого уравнения изобразим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точками прямой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7DB55D-2F0C-4D29-986C-1217480F0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11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…Теперь рассмотрим одну область (выделена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цветом). Первый модуль раскроем со знаком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второй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 знаком «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уравнение (1)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6CDAD8-5B61-4307-B1EB-490CA5B67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95686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74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…Точки фигуры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принадлежат параболе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AC361E-BF1B-4259-BC0D-71E0DA415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8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…Точки фигуры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принадлежат параболе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Вместе решением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уравнению (1)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пара чисел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поэтому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фигура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симметрична относительно прямой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1ADAA9-4CDA-46E7-A0CD-58EFE1445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95686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6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 закрашенной области первый модуль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раскроем со знаком «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второй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 знаком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». Уравнение (1) приводим к виду: </a:t>
                </a:r>
                <a:br>
                  <a:rPr lang="ru-RU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Часть этой параболы построена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ниже оси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закрашенной области и в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области, ей симметричной относительно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точек фигуры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DB35D-22F0-4D72-A5D4-A39B4AC7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наименьшее 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…Нижнюю границу значений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найдём из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условия, что прямая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парабола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пересекаются в одной точке.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Уравнение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 при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Первое из этих значений соответствует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изображённому на рисунке случаю.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r="-1329" b="-2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F54D9-05A9-48D6-A28D-DAC226421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154" y="1937573"/>
            <a:ext cx="2612640" cy="32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0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…Уравнение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задаёт прямую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положение которой зависит от параметра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при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прямая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фигуру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 </a:t>
                </a:r>
                <a:b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имеет единственное решение.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1ADAA9-4CDA-46E7-A0CD-58EFE1445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95686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40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…При</a:t>
                </a:r>
                <a14:m>
                  <m:oMath xmlns:m="http://schemas.openxmlformats.org/officeDocument/2006/math">
                    <m:r>
                      <a:rPr lang="ru-RU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</a:t>
                </a:r>
                <a:b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фигурой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более двух общих точек. Система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Замечание.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Парабола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прямая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имеют единственную общую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точку 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1ADAA9-4CDA-46E7-A0CD-58EFE1445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95686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67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 системе координат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заданную уравнением (1).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Прям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ая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=0,5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+0,5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разбивает плоскость 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две полуплоскости.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040F0B-B1B0-46CA-A9FD-348DB371C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≥0,5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+0,5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уравнение (1)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Получили часть окружности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центром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проходящей через точки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(1; 1)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598C6C-0158-4F79-820E-792875DCE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55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≤0,5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+0,5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уравнение (1)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Получили часть окружности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центром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(4; 0),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проходящей через точки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8CFE07-815B-4707-80A0-832FB66AA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24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…Прямая, заданная уравнением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проходит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проходит 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перпендикулярно радиусу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касается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BB5257-4DE7-4B97-9ECF-794F2E7C1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7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прямая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проходит через точку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перпендикулярно радиусу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касается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(2) пересекает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фигуру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точках, поэтому система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2 решения.</a:t>
                </a:r>
                <a:endParaRPr lang="en-US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DC74A-755D-41F1-B266-9E4DAACDA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79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…При других значениях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фигуру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трёх точках, система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3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DC74A-755D-41F1-B266-9E4DAACDA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14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Симметричные решения 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(развитие идеи)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(1)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нечётное число корней.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Обозначим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запишем уравнение (1) в виде: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(2)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Вместе с решением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уравнение (2) имеет и решение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то уравнение (1) имеет чётное число корней.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29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Симметричные решения 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(развитие идеи)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(1)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нечётное число корней.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…Чтобы уравнение (1) имело нечётное число корней, должно выполняться условие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Подставив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уравнение (2), получим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имеющее 3 корня: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2,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Решив три уравнения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2,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получим: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каждом случае число корней нечетно: 3, 1, 1 соответственно.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1, 3, 5.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3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2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наименьшее 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…Итак, графики функции 1) и прямой 2) имеют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единственную общую точку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 при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не имеют общих точек, т. е.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1) находится выше прямой 2)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неравенство (2) выполняется для любого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Откуда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следует, что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</a:t>
                </a:r>
              </a:p>
              <a:p>
                <a:pPr algn="l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 4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r="-1329" b="-2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F54D9-05A9-48D6-A28D-DAC226421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154" y="1937573"/>
            <a:ext cx="2612640" cy="32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69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Свойства функции, график функции с модулями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неравенство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16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для всех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[–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1]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рассмотрим функцию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Перепишем её в виде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±3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±4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число.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Функция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всей своей области определения, а значит, и на </a:t>
                </a:r>
                <a:r>
                  <a:rPr lang="ru-RU" sz="2400" dirty="0"/>
                  <a:t>[–</a:t>
                </a:r>
                <a:r>
                  <a:rPr lang="en-US" sz="2400" dirty="0"/>
                  <a:t>2</a:t>
                </a:r>
                <a:r>
                  <a:rPr lang="ru-RU" sz="2400" dirty="0"/>
                  <a:t>; 1]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как сумма возраста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ющих функций. Условие задачи будет выполнено,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16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79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Свойства функции, график функции с модулями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неравенство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16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для всех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[–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1]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…Решим неравенство: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9+3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1≤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</a:rPr>
                      <m:t>16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6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Рассмотрим вторую функцию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96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Свойства функции, график функции с модулями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неравенство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16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для всех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[–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1]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разбивают ось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три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промежутка, на каждом из которых график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Неравенство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выполняется в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единственной точке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Замечание.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Неравенство (1) можно решить,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раскрывая модули на трёх промежутках.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259" b="-4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DA47E2-2800-4E92-AA32-A55D62E9C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700074"/>
            <a:ext cx="2448272" cy="33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82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Условие касания прямой и окружности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−17)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−9)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имеет решений.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 системе координат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заданную неравенством (1).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Эта фигура состоит из всех точек круга с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центром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радиуса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точки </a:t>
                </a:r>
                <a:b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3,5; 4,5).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1CBE17-DC1D-4FDC-88EC-7DB75D9A4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47" y="1953902"/>
            <a:ext cx="2716057" cy="31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Условие касания прямой и окружности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−17)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−9)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имеет решений.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…При каждом значении параметра уравнение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задаёт прямую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угловым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коэффициентом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проходящую через точку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1).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не имеет решений, если прямая не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общих точек с фигурой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71040-5E0C-45BC-9EE9-110216E88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47" y="1974440"/>
            <a:ext cx="2716057" cy="31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81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Условие касания прямой и окружности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</a:t>
                </a:r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все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−17)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−9)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имеет решений.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…Вместо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уравнение окружности 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подставим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определим значения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которых полученное уравнение имеет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единственный корень (это условие касания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и окружности).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71040-5E0C-45BC-9EE9-110216E88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47" y="1974440"/>
            <a:ext cx="2716057" cy="31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24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Условие касания прямой и окружности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−17)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−9)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имеет решений.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…Получим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соответствует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угловым коэффициентам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4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имеет общих точек с фигурой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система не имеет решений.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71040-5E0C-45BC-9EE9-110216E88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47" y="1974440"/>
            <a:ext cx="2716057" cy="31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95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Область значений функции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область значений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+19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содержит отрезок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3]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непрерывна на </a:t>
                </a:r>
                <a:r>
                  <a:rPr 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Найдем все значения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существуют такие точки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 и такие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3, тогда, в силу непрерывности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она принимает все значения из отрезка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есть область значений функции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содержит отрезок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Итак, должны выполняться два условия.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89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Область значений функции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область значений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+19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содержит отрезок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3]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…1)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+26 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ru-RU" sz="2400"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+19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−31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один корень при 2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Здесь надо рассмотреть случаи: 1)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линейное; 2)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квадратное,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08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Область значений функции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область значений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+19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содержит отрезок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3]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+26 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+19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один корень 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Условия 1) и 2) выполняются одновременно, если 2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4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Досрочный экзамен. Резерв. 10.04.2019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1 корень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Разделим уравнение (1) 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400" dirty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первой четверти существует число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такое,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Вспомогательный угол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1 корень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Разделим уравнение (1) 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400" dirty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первой четверти существует число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такое,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Тогда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из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следует, что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1A3985-D430-4EB3-9680-71AA0326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03" y="3147814"/>
            <a:ext cx="2759601" cy="18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Вспомогательный угол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1 корень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Причём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&lt;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Перепишем уравнение (2) в виде</a:t>
                </a:r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/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Уравнение (3) имеет ровно 1 корень на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если: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т. е.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7FA380-44E0-4859-9E63-AE8868579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03" y="3147814"/>
            <a:ext cx="2759601" cy="18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Вспомогательный угол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1 корень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…Или если</a:t>
                </a: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sin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&lt;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m:oMathPara>
                </a14:m>
                <a:endPara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/>
                  <a:t>            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2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7FA380-44E0-4859-9E63-AE8868579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03" y="3147814"/>
            <a:ext cx="2759601" cy="18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98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7513</TotalTime>
  <Words>5585</Words>
  <Application>Microsoft Office PowerPoint</Application>
  <PresentationFormat>Экран (16:9)</PresentationFormat>
  <Paragraphs>536</Paragraphs>
  <Slides>59</Slides>
  <Notes>58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Дюжина задач на параметры</vt:lpstr>
      <vt:lpstr>Сборник «30 задач, ЕГЭ-2019». Вариант 12</vt:lpstr>
      <vt:lpstr>Графический способ</vt:lpstr>
      <vt:lpstr>Графический способ</vt:lpstr>
      <vt:lpstr>Графический способ</vt:lpstr>
      <vt:lpstr>Досрочный экзамен. Резерв. 10.04.2019</vt:lpstr>
      <vt:lpstr>Вспомогательный угол</vt:lpstr>
      <vt:lpstr>Вспомогательный угол</vt:lpstr>
      <vt:lpstr>Вспомогательный угол</vt:lpstr>
      <vt:lpstr>Замена неизвестного</vt:lpstr>
      <vt:lpstr>Замена неизвестного</vt:lpstr>
      <vt:lpstr>Замена неизвестного</vt:lpstr>
      <vt:lpstr>Замена неизвестного</vt:lpstr>
      <vt:lpstr>Замена неизвестного</vt:lpstr>
      <vt:lpstr>Графический способ</vt:lpstr>
      <vt:lpstr>Графический способ</vt:lpstr>
      <vt:lpstr>Графический способ</vt:lpstr>
      <vt:lpstr>Метод xOa</vt:lpstr>
      <vt:lpstr>Метод xOa</vt:lpstr>
      <vt:lpstr>Метод xOa</vt:lpstr>
      <vt:lpstr>Метод xOa</vt:lpstr>
      <vt:lpstr>Метод xOa</vt:lpstr>
      <vt:lpstr>Метод xOa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Симметричные решения (развитие идеи)</vt:lpstr>
      <vt:lpstr>Симметричные решения (развитие идеи)</vt:lpstr>
      <vt:lpstr>Свойства функции, график функции с модулями</vt:lpstr>
      <vt:lpstr>Свойства функции, график функции с модулями</vt:lpstr>
      <vt:lpstr>Свойства функции, график функции с модулями</vt:lpstr>
      <vt:lpstr>Условие касания прямой и окружности</vt:lpstr>
      <vt:lpstr>Условие касания прямой и окружности</vt:lpstr>
      <vt:lpstr>Условие касания прямой и окружности</vt:lpstr>
      <vt:lpstr>Условие касания прямой и окружности</vt:lpstr>
      <vt:lpstr>Область значений функции</vt:lpstr>
      <vt:lpstr>Область значений функции</vt:lpstr>
      <vt:lpstr>Область значений функции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711</cp:revision>
  <cp:lastPrinted>2019-09-27T16:15:02Z</cp:lastPrinted>
  <dcterms:created xsi:type="dcterms:W3CDTF">2016-11-09T08:55:41Z</dcterms:created>
  <dcterms:modified xsi:type="dcterms:W3CDTF">2020-02-19T21:39:11Z</dcterms:modified>
</cp:coreProperties>
</file>