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37"/>
  </p:notesMasterIdLst>
  <p:sldIdLst>
    <p:sldId id="301" r:id="rId2"/>
    <p:sldId id="347" r:id="rId3"/>
    <p:sldId id="384" r:id="rId4"/>
    <p:sldId id="380" r:id="rId5"/>
    <p:sldId id="385" r:id="rId6"/>
    <p:sldId id="388" r:id="rId7"/>
    <p:sldId id="387" r:id="rId8"/>
    <p:sldId id="379" r:id="rId9"/>
    <p:sldId id="383" r:id="rId10"/>
    <p:sldId id="386" r:id="rId11"/>
    <p:sldId id="369" r:id="rId12"/>
    <p:sldId id="389" r:id="rId13"/>
    <p:sldId id="390" r:id="rId14"/>
    <p:sldId id="391" r:id="rId15"/>
    <p:sldId id="392" r:id="rId16"/>
    <p:sldId id="393" r:id="rId17"/>
    <p:sldId id="394" r:id="rId18"/>
    <p:sldId id="395" r:id="rId19"/>
    <p:sldId id="381" r:id="rId20"/>
    <p:sldId id="382" r:id="rId21"/>
    <p:sldId id="396" r:id="rId22"/>
    <p:sldId id="397" r:id="rId23"/>
    <p:sldId id="398" r:id="rId24"/>
    <p:sldId id="399" r:id="rId25"/>
    <p:sldId id="401" r:id="rId26"/>
    <p:sldId id="402" r:id="rId27"/>
    <p:sldId id="400" r:id="rId28"/>
    <p:sldId id="403" r:id="rId29"/>
    <p:sldId id="405" r:id="rId30"/>
    <p:sldId id="406" r:id="rId31"/>
    <p:sldId id="407" r:id="rId32"/>
    <p:sldId id="408" r:id="rId33"/>
    <p:sldId id="410" r:id="rId34"/>
    <p:sldId id="411" r:id="rId35"/>
    <p:sldId id="378" r:id="rId36"/>
  </p:sldIdLst>
  <p:sldSz cx="9144000" cy="5143500" type="screen16x9"/>
  <p:notesSz cx="6797675" cy="9928225"/>
  <p:defaultTextStyle>
    <a:defPPr>
      <a:defRPr lang="ru-RU"/>
    </a:defPPr>
    <a:lvl1pPr marL="0" algn="l" defTabSz="739621" rtl="0" eaLnBrk="1" latinLnBrk="0" hangingPunct="1">
      <a:defRPr sz="1500" kern="1200">
        <a:solidFill>
          <a:schemeClr val="tx1"/>
        </a:solidFill>
        <a:latin typeface="+mn-lt"/>
        <a:ea typeface="+mn-ea"/>
        <a:cs typeface="+mn-cs"/>
      </a:defRPr>
    </a:lvl1pPr>
    <a:lvl2pPr marL="369810" algn="l" defTabSz="739621" rtl="0" eaLnBrk="1" latinLnBrk="0" hangingPunct="1">
      <a:defRPr sz="1500" kern="1200">
        <a:solidFill>
          <a:schemeClr val="tx1"/>
        </a:solidFill>
        <a:latin typeface="+mn-lt"/>
        <a:ea typeface="+mn-ea"/>
        <a:cs typeface="+mn-cs"/>
      </a:defRPr>
    </a:lvl2pPr>
    <a:lvl3pPr marL="739621" algn="l" defTabSz="739621" rtl="0" eaLnBrk="1" latinLnBrk="0" hangingPunct="1">
      <a:defRPr sz="1500" kern="1200">
        <a:solidFill>
          <a:schemeClr val="tx1"/>
        </a:solidFill>
        <a:latin typeface="+mn-lt"/>
        <a:ea typeface="+mn-ea"/>
        <a:cs typeface="+mn-cs"/>
      </a:defRPr>
    </a:lvl3pPr>
    <a:lvl4pPr marL="1109430" algn="l" defTabSz="739621" rtl="0" eaLnBrk="1" latinLnBrk="0" hangingPunct="1">
      <a:defRPr sz="1500" kern="1200">
        <a:solidFill>
          <a:schemeClr val="tx1"/>
        </a:solidFill>
        <a:latin typeface="+mn-lt"/>
        <a:ea typeface="+mn-ea"/>
        <a:cs typeface="+mn-cs"/>
      </a:defRPr>
    </a:lvl4pPr>
    <a:lvl5pPr marL="1479240" algn="l" defTabSz="739621" rtl="0" eaLnBrk="1" latinLnBrk="0" hangingPunct="1">
      <a:defRPr sz="1500" kern="1200">
        <a:solidFill>
          <a:schemeClr val="tx1"/>
        </a:solidFill>
        <a:latin typeface="+mn-lt"/>
        <a:ea typeface="+mn-ea"/>
        <a:cs typeface="+mn-cs"/>
      </a:defRPr>
    </a:lvl5pPr>
    <a:lvl6pPr marL="1849050" algn="l" defTabSz="739621" rtl="0" eaLnBrk="1" latinLnBrk="0" hangingPunct="1">
      <a:defRPr sz="1500" kern="1200">
        <a:solidFill>
          <a:schemeClr val="tx1"/>
        </a:solidFill>
        <a:latin typeface="+mn-lt"/>
        <a:ea typeface="+mn-ea"/>
        <a:cs typeface="+mn-cs"/>
      </a:defRPr>
    </a:lvl6pPr>
    <a:lvl7pPr marL="2218861" algn="l" defTabSz="739621" rtl="0" eaLnBrk="1" latinLnBrk="0" hangingPunct="1">
      <a:defRPr sz="1500" kern="1200">
        <a:solidFill>
          <a:schemeClr val="tx1"/>
        </a:solidFill>
        <a:latin typeface="+mn-lt"/>
        <a:ea typeface="+mn-ea"/>
        <a:cs typeface="+mn-cs"/>
      </a:defRPr>
    </a:lvl7pPr>
    <a:lvl8pPr marL="2588671" algn="l" defTabSz="739621" rtl="0" eaLnBrk="1" latinLnBrk="0" hangingPunct="1">
      <a:defRPr sz="1500" kern="1200">
        <a:solidFill>
          <a:schemeClr val="tx1"/>
        </a:solidFill>
        <a:latin typeface="+mn-lt"/>
        <a:ea typeface="+mn-ea"/>
        <a:cs typeface="+mn-cs"/>
      </a:defRPr>
    </a:lvl8pPr>
    <a:lvl9pPr marL="2958480" algn="l" defTabSz="739621" rtl="0" eaLnBrk="1" latinLnBrk="0" hangingPunct="1">
      <a:defRPr sz="15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40DE046C-5FD9-4270-B985-440B307C9151}">
          <p14:sldIdLst>
            <p14:sldId id="301"/>
          </p14:sldIdLst>
        </p14:section>
        <p14:section name="Раздел без заголовка" id="{9DDA6312-B002-4891-BEC9-5826F19BB3E7}">
          <p14:sldIdLst>
            <p14:sldId id="347"/>
            <p14:sldId id="384"/>
            <p14:sldId id="380"/>
            <p14:sldId id="385"/>
            <p14:sldId id="388"/>
            <p14:sldId id="387"/>
            <p14:sldId id="379"/>
            <p14:sldId id="383"/>
            <p14:sldId id="386"/>
            <p14:sldId id="369"/>
            <p14:sldId id="389"/>
            <p14:sldId id="390"/>
            <p14:sldId id="391"/>
            <p14:sldId id="392"/>
            <p14:sldId id="393"/>
            <p14:sldId id="394"/>
            <p14:sldId id="395"/>
            <p14:sldId id="381"/>
            <p14:sldId id="382"/>
            <p14:sldId id="396"/>
            <p14:sldId id="397"/>
            <p14:sldId id="398"/>
            <p14:sldId id="399"/>
            <p14:sldId id="401"/>
            <p14:sldId id="402"/>
            <p14:sldId id="400"/>
            <p14:sldId id="403"/>
            <p14:sldId id="405"/>
            <p14:sldId id="406"/>
            <p14:sldId id="407"/>
            <p14:sldId id="408"/>
            <p14:sldId id="410"/>
            <p14:sldId id="411"/>
            <p14:sldId id="378"/>
          </p14:sldIdLst>
        </p14:section>
        <p14:section name="Раздел без заголовка" id="{FC6831CF-65D3-421A-BFFB-C1D87EB1E1E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653" autoAdjust="0"/>
  </p:normalViewPr>
  <p:slideViewPr>
    <p:cSldViewPr>
      <p:cViewPr varScale="1">
        <p:scale>
          <a:sx n="70" d="100"/>
          <a:sy n="70" d="100"/>
        </p:scale>
        <p:origin x="734" y="27"/>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A6B165F-DAC5-41D4-8383-6927FFFF8F14}" type="datetimeFigureOut">
              <a:rPr lang="ru-RU" smtClean="0"/>
              <a:t>26.12.2019</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C18BC49-7326-4315-9EF6-841B61FD855C}" type="slidenum">
              <a:rPr lang="ru-RU" smtClean="0"/>
              <a:t>‹#›</a:t>
            </a:fld>
            <a:endParaRPr lang="ru-RU"/>
          </a:p>
        </p:txBody>
      </p:sp>
    </p:spTree>
    <p:extLst>
      <p:ext uri="{BB962C8B-B14F-4D97-AF65-F5344CB8AC3E}">
        <p14:creationId xmlns:p14="http://schemas.microsoft.com/office/powerpoint/2010/main" val="812016943"/>
      </p:ext>
    </p:extLst>
  </p:cSld>
  <p:clrMap bg1="lt1" tx1="dk1" bg2="lt2" tx2="dk2" accent1="accent1" accent2="accent2" accent3="accent3" accent4="accent4" accent5="accent5" accent6="accent6" hlink="hlink" folHlink="folHlink"/>
  <p:notesStyle>
    <a:lvl1pPr marL="0" algn="l" defTabSz="739621" rtl="0" eaLnBrk="1" latinLnBrk="0" hangingPunct="1">
      <a:defRPr sz="1000" kern="1200">
        <a:solidFill>
          <a:schemeClr val="tx1"/>
        </a:solidFill>
        <a:latin typeface="+mn-lt"/>
        <a:ea typeface="+mn-ea"/>
        <a:cs typeface="+mn-cs"/>
      </a:defRPr>
    </a:lvl1pPr>
    <a:lvl2pPr marL="369810" algn="l" defTabSz="739621" rtl="0" eaLnBrk="1" latinLnBrk="0" hangingPunct="1">
      <a:defRPr sz="1000" kern="1200">
        <a:solidFill>
          <a:schemeClr val="tx1"/>
        </a:solidFill>
        <a:latin typeface="+mn-lt"/>
        <a:ea typeface="+mn-ea"/>
        <a:cs typeface="+mn-cs"/>
      </a:defRPr>
    </a:lvl2pPr>
    <a:lvl3pPr marL="739621" algn="l" defTabSz="739621" rtl="0" eaLnBrk="1" latinLnBrk="0" hangingPunct="1">
      <a:defRPr sz="1000" kern="1200">
        <a:solidFill>
          <a:schemeClr val="tx1"/>
        </a:solidFill>
        <a:latin typeface="+mn-lt"/>
        <a:ea typeface="+mn-ea"/>
        <a:cs typeface="+mn-cs"/>
      </a:defRPr>
    </a:lvl3pPr>
    <a:lvl4pPr marL="1109430" algn="l" defTabSz="739621" rtl="0" eaLnBrk="1" latinLnBrk="0" hangingPunct="1">
      <a:defRPr sz="1000" kern="1200">
        <a:solidFill>
          <a:schemeClr val="tx1"/>
        </a:solidFill>
        <a:latin typeface="+mn-lt"/>
        <a:ea typeface="+mn-ea"/>
        <a:cs typeface="+mn-cs"/>
      </a:defRPr>
    </a:lvl4pPr>
    <a:lvl5pPr marL="1479240" algn="l" defTabSz="739621" rtl="0" eaLnBrk="1" latinLnBrk="0" hangingPunct="1">
      <a:defRPr sz="1000" kern="1200">
        <a:solidFill>
          <a:schemeClr val="tx1"/>
        </a:solidFill>
        <a:latin typeface="+mn-lt"/>
        <a:ea typeface="+mn-ea"/>
        <a:cs typeface="+mn-cs"/>
      </a:defRPr>
    </a:lvl5pPr>
    <a:lvl6pPr marL="1849050" algn="l" defTabSz="739621" rtl="0" eaLnBrk="1" latinLnBrk="0" hangingPunct="1">
      <a:defRPr sz="1000" kern="1200">
        <a:solidFill>
          <a:schemeClr val="tx1"/>
        </a:solidFill>
        <a:latin typeface="+mn-lt"/>
        <a:ea typeface="+mn-ea"/>
        <a:cs typeface="+mn-cs"/>
      </a:defRPr>
    </a:lvl6pPr>
    <a:lvl7pPr marL="2218861" algn="l" defTabSz="739621" rtl="0" eaLnBrk="1" latinLnBrk="0" hangingPunct="1">
      <a:defRPr sz="1000" kern="1200">
        <a:solidFill>
          <a:schemeClr val="tx1"/>
        </a:solidFill>
        <a:latin typeface="+mn-lt"/>
        <a:ea typeface="+mn-ea"/>
        <a:cs typeface="+mn-cs"/>
      </a:defRPr>
    </a:lvl7pPr>
    <a:lvl8pPr marL="2588671" algn="l" defTabSz="739621" rtl="0" eaLnBrk="1" latinLnBrk="0" hangingPunct="1">
      <a:defRPr sz="1000" kern="1200">
        <a:solidFill>
          <a:schemeClr val="tx1"/>
        </a:solidFill>
        <a:latin typeface="+mn-lt"/>
        <a:ea typeface="+mn-ea"/>
        <a:cs typeface="+mn-cs"/>
      </a:defRPr>
    </a:lvl8pPr>
    <a:lvl9pPr marL="2958480" algn="l" defTabSz="739621"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711BD8A6-2B11-4ADA-9673-FB0CFB16F882}" type="datetimeFigureOut">
              <a:rPr lang="ru-RU" smtClean="0"/>
              <a:t>26.12.2019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148504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11BD8A6-2B11-4ADA-9673-FB0CFB16F882}" type="datetimeFigureOut">
              <a:rPr lang="ru-RU" smtClean="0"/>
              <a:t>26.12.2019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1204511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11BD8A6-2B11-4ADA-9673-FB0CFB16F882}" type="datetimeFigureOut">
              <a:rPr lang="ru-RU" smtClean="0"/>
              <a:t>26.12.2019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1940451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11BD8A6-2B11-4ADA-9673-FB0CFB16F882}" type="datetimeFigureOut">
              <a:rPr lang="ru-RU" smtClean="0"/>
              <a:t>26.12.2019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2911162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ru-RU"/>
              <a:t>Образец заголовка</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11BD8A6-2B11-4ADA-9673-FB0CFB16F882}" type="datetimeFigureOut">
              <a:rPr lang="ru-RU" smtClean="0"/>
              <a:t>26.12.2019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900917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711BD8A6-2B11-4ADA-9673-FB0CFB16F882}" type="datetimeFigureOut">
              <a:rPr lang="ru-RU" smtClean="0"/>
              <a:t>26.12.2019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2999864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629842" y="1878806"/>
            <a:ext cx="3868340"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629150" y="1878806"/>
            <a:ext cx="3887391"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11BD8A6-2B11-4ADA-9673-FB0CFB16F882}" type="datetimeFigureOut">
              <a:rPr lang="ru-RU" smtClean="0"/>
              <a:t>26.12.2019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3805396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11BD8A6-2B11-4ADA-9673-FB0CFB16F882}" type="datetimeFigureOut">
              <a:rPr lang="ru-RU" smtClean="0"/>
              <a:t>26.12.2019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652024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BD8A6-2B11-4ADA-9673-FB0CFB16F882}" type="datetimeFigureOut">
              <a:rPr lang="ru-RU" smtClean="0"/>
              <a:t>26.12.2019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267901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711BD8A6-2B11-4ADA-9673-FB0CFB16F882}" type="datetimeFigureOut">
              <a:rPr lang="ru-RU" smtClean="0"/>
              <a:t>26.12.2019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1651832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711BD8A6-2B11-4ADA-9673-FB0CFB16F882}" type="datetimeFigureOut">
              <a:rPr lang="ru-RU" smtClean="0"/>
              <a:t>26.12.2019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6B4C15-E241-4DA7-97A9-F06571587986}" type="slidenum">
              <a:rPr lang="ru-RU" smtClean="0"/>
              <a:t>‹#›</a:t>
            </a:fld>
            <a:endParaRPr lang="ru-RU"/>
          </a:p>
        </p:txBody>
      </p:sp>
    </p:spTree>
    <p:extLst>
      <p:ext uri="{BB962C8B-B14F-4D97-AF65-F5344CB8AC3E}">
        <p14:creationId xmlns:p14="http://schemas.microsoft.com/office/powerpoint/2010/main" val="677776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11BD8A6-2B11-4ADA-9673-FB0CFB16F882}" type="datetimeFigureOut">
              <a:rPr lang="ru-RU" smtClean="0"/>
              <a:t>26.12.2019</a:t>
            </a:fld>
            <a:endParaRPr lang="ru-RU"/>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96B4C15-E241-4DA7-97A9-F06571587986}" type="slidenum">
              <a:rPr lang="ru-RU" smtClean="0"/>
              <a:t>‹#›</a:t>
            </a:fld>
            <a:endParaRPr lang="ru-RU"/>
          </a:p>
        </p:txBody>
      </p:sp>
    </p:spTree>
    <p:extLst>
      <p:ext uri="{BB962C8B-B14F-4D97-AF65-F5344CB8AC3E}">
        <p14:creationId xmlns:p14="http://schemas.microsoft.com/office/powerpoint/2010/main" val="340468887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hevkin.ru/" TargetMode="External"/><Relationship Id="rId2" Type="http://schemas.openxmlformats.org/officeDocument/2006/relationships/hyperlink" Target="mailto:avshevkin@mail.ru" TargetMode="Externa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mailto:avshevkin@mail.ru" TargetMode="External"/><Relationship Id="rId2" Type="http://schemas.openxmlformats.org/officeDocument/2006/relationships/hyperlink" Target="http://www.shevkin.ru/" TargetMode="Externa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lnSpc>
                <a:spcPts val="2800"/>
              </a:lnSpc>
            </a:pPr>
            <a:r>
              <a:rPr lang="ru-RU" sz="2800" b="1" dirty="0">
                <a:solidFill>
                  <a:srgbClr val="FF0000"/>
                </a:solidFill>
                <a:latin typeface="Georgia" panose="02040502050405020303" pitchFamily="18" charset="0"/>
              </a:rPr>
              <a:t>Можно или нельзя? Продолжение</a:t>
            </a:r>
            <a:endParaRPr lang="ru-RU" sz="2800" dirty="0">
              <a:solidFill>
                <a:srgbClr val="FF0000"/>
              </a:solidFill>
              <a:latin typeface="Georgia" panose="02040502050405020303"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a:t>
            </a:fld>
            <a:endParaRPr lang="ru-RU" dirty="0">
              <a:solidFill>
                <a:schemeClr val="accent1"/>
              </a:solidFill>
            </a:endParaRPr>
          </a:p>
        </p:txBody>
      </p:sp>
      <p:sp>
        <p:nvSpPr>
          <p:cNvPr id="3" name="Подзаголовок 2"/>
          <p:cNvSpPr>
            <a:spLocks noGrp="1"/>
          </p:cNvSpPr>
          <p:nvPr>
            <p:ph type="subTitle" idx="4294967295"/>
          </p:nvPr>
        </p:nvSpPr>
        <p:spPr>
          <a:xfrm>
            <a:off x="467544" y="1419622"/>
            <a:ext cx="6552728" cy="2807891"/>
          </a:xfrm>
        </p:spPr>
        <p:txBody>
          <a:bodyPr>
            <a:noAutofit/>
          </a:bodyPr>
          <a:lstStyle/>
          <a:p>
            <a:pPr marL="0" indent="0">
              <a:spcBef>
                <a:spcPts val="0"/>
              </a:spcBef>
              <a:buNone/>
            </a:pPr>
            <a:r>
              <a:rPr lang="ru-RU" sz="2400" dirty="0">
                <a:latin typeface="Times New Roman" panose="02020603050405020304" pitchFamily="18" charset="0"/>
                <a:cs typeface="Times New Roman" panose="02020603050405020304" pitchFamily="18" charset="0"/>
              </a:rPr>
              <a:t>   При решении задач часто возникает вопрос: «Можно ли осуществить требуемое?» или надо доказать, что нельзя осуществить требуемое. Сегодня мы будем учиться решать такие задачи.</a:t>
            </a:r>
            <a:endParaRPr lang="ru-RU" sz="2400" dirty="0">
              <a:solidFill>
                <a:srgbClr val="FF0000"/>
              </a:solidFill>
              <a:latin typeface="Times New Roman" panose="02020603050405020304" pitchFamily="18" charset="0"/>
              <a:cs typeface="Times New Roman" panose="02020603050405020304" pitchFamily="18" charset="0"/>
            </a:endParaRPr>
          </a:p>
          <a:p>
            <a:pPr marL="0" indent="0">
              <a:spcBef>
                <a:spcPts val="0"/>
              </a:spcBef>
              <a:buNone/>
            </a:pPr>
            <a:endParaRPr lang="ru-RU" sz="2000" b="1" dirty="0">
              <a:solidFill>
                <a:srgbClr val="0070C0"/>
              </a:solidFill>
              <a:latin typeface="Georgia" panose="02040502050405020303" pitchFamily="18" charset="0"/>
            </a:endParaRPr>
          </a:p>
          <a:p>
            <a:pPr marL="0" indent="0">
              <a:lnSpc>
                <a:spcPct val="100000"/>
              </a:lnSpc>
              <a:spcBef>
                <a:spcPts val="600"/>
              </a:spcBef>
              <a:buNone/>
            </a:pPr>
            <a:r>
              <a:rPr lang="ru-RU" sz="2000" b="1" dirty="0">
                <a:solidFill>
                  <a:srgbClr val="0070C0"/>
                </a:solidFill>
                <a:latin typeface="Georgia" panose="02040502050405020303" pitchFamily="18" charset="0"/>
              </a:rPr>
              <a:t>Шевкин А. В.</a:t>
            </a:r>
            <a:r>
              <a:rPr lang="ru-RU" sz="2000" dirty="0">
                <a:solidFill>
                  <a:srgbClr val="0070C0"/>
                </a:solidFill>
                <a:latin typeface="Georgia" panose="02040502050405020303" pitchFamily="18" charset="0"/>
              </a:rPr>
              <a:t>, Заслуженный учитель РФ.</a:t>
            </a:r>
          </a:p>
          <a:p>
            <a:pPr marL="0" indent="0">
              <a:lnSpc>
                <a:spcPct val="100000"/>
              </a:lnSpc>
              <a:spcBef>
                <a:spcPts val="600"/>
              </a:spcBef>
              <a:buNone/>
            </a:pPr>
            <a:r>
              <a:rPr lang="en-US" sz="2000" b="1" dirty="0">
                <a:solidFill>
                  <a:schemeClr val="tx1"/>
                </a:solidFill>
                <a:latin typeface="Georgia" panose="02040502050405020303" pitchFamily="18" charset="0"/>
                <a:hlinkClick r:id="rId2"/>
              </a:rPr>
              <a:t>avshevkin@mail.ru</a:t>
            </a:r>
            <a:r>
              <a:rPr lang="ru-RU" sz="2000" b="1" dirty="0">
                <a:solidFill>
                  <a:schemeClr val="tx1"/>
                </a:solidFill>
                <a:latin typeface="Georgia" panose="02040502050405020303" pitchFamily="18" charset="0"/>
              </a:rPr>
              <a:t>    </a:t>
            </a:r>
            <a:r>
              <a:rPr lang="en-US" sz="2000" b="1" dirty="0">
                <a:solidFill>
                  <a:schemeClr val="tx1"/>
                </a:solidFill>
                <a:latin typeface="Georgia" panose="02040502050405020303" pitchFamily="18" charset="0"/>
                <a:hlinkClick r:id="rId3"/>
              </a:rPr>
              <a:t>www.shevkin.ru</a:t>
            </a:r>
            <a:endParaRPr lang="ru-RU" sz="2000" dirty="0">
              <a:solidFill>
                <a:schemeClr val="tx1"/>
              </a:solidFill>
              <a:latin typeface="Georgia" panose="02040502050405020303" pitchFamily="18" charset="0"/>
            </a:endParaRPr>
          </a:p>
        </p:txBody>
      </p:sp>
      <p:pic>
        <p:nvPicPr>
          <p:cNvPr id="6" name="Рисунок 5">
            <a:extLst>
              <a:ext uri="{FF2B5EF4-FFF2-40B4-BE49-F238E27FC236}">
                <a16:creationId xmlns:a16="http://schemas.microsoft.com/office/drawing/2014/main" id="{D1869F6A-2F8C-477F-96D7-5B75754A9A52}"/>
              </a:ext>
            </a:extLst>
          </p:cNvPr>
          <p:cNvPicPr>
            <a:picLocks noChangeAspect="1"/>
          </p:cNvPicPr>
          <p:nvPr/>
        </p:nvPicPr>
        <p:blipFill>
          <a:blip r:embed="rId4"/>
          <a:stretch>
            <a:fillRect/>
          </a:stretch>
        </p:blipFill>
        <p:spPr>
          <a:xfrm>
            <a:off x="7020272" y="2022574"/>
            <a:ext cx="2020828" cy="2898654"/>
          </a:xfrm>
          <a:prstGeom prst="rect">
            <a:avLst/>
          </a:prstGeom>
        </p:spPr>
      </p:pic>
    </p:spTree>
    <p:extLst>
      <p:ext uri="{BB962C8B-B14F-4D97-AF65-F5344CB8AC3E}">
        <p14:creationId xmlns:p14="http://schemas.microsoft.com/office/powerpoint/2010/main" val="387278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Задача 3. Повторяем идею…</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23528" y="699542"/>
            <a:ext cx="8640960" cy="4176464"/>
          </a:xfrm>
        </p:spPr>
        <p:txBody>
          <a:bodyPr>
            <a:noAutofit/>
          </a:bodyPr>
          <a:lstStyle/>
          <a:p>
            <a:pPr algn="l">
              <a:spcBef>
                <a:spcPts val="600"/>
              </a:spcBef>
            </a:pPr>
            <a:r>
              <a:rPr lang="ru-RU" sz="2400" b="1" dirty="0">
                <a:solidFill>
                  <a:srgbClr val="C00000"/>
                </a:solidFill>
                <a:latin typeface="Times New Roman" panose="02020603050405020304" pitchFamily="18" charset="0"/>
                <a:cs typeface="Times New Roman" panose="02020603050405020304" pitchFamily="18" charset="0"/>
              </a:rPr>
              <a:t>   </a:t>
            </a:r>
            <a:r>
              <a:rPr lang="ru-RU" sz="2400" dirty="0">
                <a:solidFill>
                  <a:srgbClr val="C00000"/>
                </a:solidFill>
                <a:latin typeface="Times New Roman" panose="02020603050405020304" pitchFamily="18" charset="0"/>
                <a:cs typeface="Times New Roman" panose="02020603050405020304" pitchFamily="18" charset="0"/>
              </a:rPr>
              <a:t>Куб 3х3х3 сложили из кубиков 1х1х1, потом 1 рёберный кубик убрали. Можно ли полученную фигуру сложить из прямоугольных параллелепипедов 1х1х2? </a:t>
            </a:r>
          </a:p>
          <a:p>
            <a:pPr algn="l">
              <a:spcBef>
                <a:spcPts val="600"/>
              </a:spcBef>
            </a:pP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…Получим 12 чёрных и 14 белых кубиков.</a:t>
            </a:r>
          </a:p>
          <a:p>
            <a:pPr algn="l">
              <a:spcBef>
                <a:spcPts val="600"/>
              </a:spcBef>
            </a:pPr>
            <a:r>
              <a:rPr lang="ru-RU" sz="2400" dirty="0">
                <a:latin typeface="Times New Roman" panose="02020603050405020304" pitchFamily="18" charset="0"/>
                <a:cs typeface="Times New Roman" panose="02020603050405020304" pitchFamily="18" charset="0"/>
              </a:rPr>
              <a:t>Каждый прямоугольный параллелепипед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1х1х2 заменит 1 чёрных и 1 белый кубик.</a:t>
            </a:r>
            <a:br>
              <a:rPr lang="ru-RU" sz="2400"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Можно ли все 26 кубиков заменить на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13 прямоугольных параллелепипедов?</a:t>
            </a:r>
          </a:p>
          <a:p>
            <a:pPr algn="l">
              <a:spcBef>
                <a:spcPts val="600"/>
              </a:spcBef>
            </a:pPr>
            <a:r>
              <a:rPr lang="ru-RU" sz="2400" b="1"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Нет, так как…</a:t>
            </a:r>
          </a:p>
          <a:p>
            <a:pPr algn="l">
              <a:spcBef>
                <a:spcPts val="600"/>
              </a:spcBef>
            </a:pPr>
            <a:r>
              <a:rPr lang="ru-RU" sz="2400" b="1" dirty="0">
                <a:latin typeface="Times New Roman" panose="02020603050405020304" pitchFamily="18" charset="0"/>
                <a:cs typeface="Times New Roman" panose="02020603050405020304" pitchFamily="18" charset="0"/>
              </a:rPr>
              <a:t>Ответ.</a:t>
            </a:r>
            <a:r>
              <a:rPr lang="ru-RU" sz="2400" dirty="0">
                <a:latin typeface="Times New Roman" panose="02020603050405020304" pitchFamily="18" charset="0"/>
                <a:cs typeface="Times New Roman" panose="02020603050405020304" pitchFamily="18" charset="0"/>
              </a:rPr>
              <a:t> Нельзя.</a:t>
            </a:r>
            <a:endParaRPr lang="ru-RU" sz="2400" dirty="0">
              <a:latin typeface="Georgia" panose="02040502050405020303" pitchFamily="18" charset="0"/>
            </a:endParaRPr>
          </a:p>
          <a:p>
            <a:pPr algn="l">
              <a:spcBef>
                <a:spcPts val="600"/>
              </a:spcBef>
            </a:pPr>
            <a:endParaRPr lang="ru-RU" sz="2400" dirty="0">
              <a:solidFill>
                <a:schemeClr val="tx1"/>
              </a:solidFill>
            </a:endParaRPr>
          </a:p>
          <a:p>
            <a:pPr algn="just"/>
            <a:endParaRPr lang="ru-RU" sz="24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10</a:t>
            </a:fld>
            <a:endParaRPr lang="ru-RU" dirty="0">
              <a:solidFill>
                <a:schemeClr val="accent1"/>
              </a:solidFill>
            </a:endParaRPr>
          </a:p>
        </p:txBody>
      </p:sp>
      <p:pic>
        <p:nvPicPr>
          <p:cNvPr id="7" name="Рисунок 6">
            <a:extLst>
              <a:ext uri="{FF2B5EF4-FFF2-40B4-BE49-F238E27FC236}">
                <a16:creationId xmlns:a16="http://schemas.microsoft.com/office/drawing/2014/main" id="{712A98E2-54CD-471E-BF89-8751DE03C94E}"/>
              </a:ext>
            </a:extLst>
          </p:cNvPr>
          <p:cNvPicPr>
            <a:picLocks noChangeAspect="1"/>
          </p:cNvPicPr>
          <p:nvPr/>
        </p:nvPicPr>
        <p:blipFill>
          <a:blip r:embed="rId2"/>
          <a:stretch>
            <a:fillRect/>
          </a:stretch>
        </p:blipFill>
        <p:spPr>
          <a:xfrm>
            <a:off x="6343460" y="1652054"/>
            <a:ext cx="2765044" cy="3439976"/>
          </a:xfrm>
          <a:prstGeom prst="rect">
            <a:avLst/>
          </a:prstGeom>
        </p:spPr>
      </p:pic>
    </p:spTree>
    <p:extLst>
      <p:ext uri="{BB962C8B-B14F-4D97-AF65-F5344CB8AC3E}">
        <p14:creationId xmlns:p14="http://schemas.microsoft.com/office/powerpoint/2010/main" val="1624114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Разбираем домашнее задание</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23528" y="699542"/>
            <a:ext cx="8820472" cy="4176464"/>
          </a:xfrm>
        </p:spPr>
        <p:txBody>
          <a:bodyPr>
            <a:noAutofit/>
          </a:bodyPr>
          <a:lstStyle/>
          <a:p>
            <a:pPr algn="l">
              <a:lnSpc>
                <a:spcPct val="100000"/>
              </a:lnSpc>
              <a:spcBef>
                <a:spcPts val="0"/>
              </a:spcBef>
            </a:pPr>
            <a:r>
              <a:rPr lang="ru-RU" sz="2400" b="1" dirty="0">
                <a:solidFill>
                  <a:srgbClr val="FF0000"/>
                </a:solidFill>
                <a:latin typeface="Times New Roman" panose="02020603050405020304" pitchFamily="18" charset="0"/>
                <a:cs typeface="Times New Roman" panose="02020603050405020304" pitchFamily="18" charset="0"/>
              </a:rPr>
              <a:t>    15. </a:t>
            </a:r>
            <a:r>
              <a:rPr lang="ru-RU" sz="2400" dirty="0">
                <a:solidFill>
                  <a:srgbClr val="C00000"/>
                </a:solidFill>
                <a:latin typeface="Times New Roman" panose="02020603050405020304" pitchFamily="18" charset="0"/>
                <a:cs typeface="Times New Roman" panose="02020603050405020304" pitchFamily="18" charset="0"/>
              </a:rPr>
              <a:t>Можно ли квадрат 2019х2019 клеток разрезать на квадраты 3х3 клеток?</a:t>
            </a:r>
          </a:p>
          <a:p>
            <a:pPr algn="l">
              <a:lnSpc>
                <a:spcPct val="100000"/>
              </a:lnSpc>
              <a:spcBef>
                <a:spcPts val="0"/>
              </a:spcBef>
            </a:pPr>
            <a:r>
              <a:rPr lang="ru-RU" sz="2400" b="1" dirty="0">
                <a:latin typeface="Times New Roman" panose="02020603050405020304" pitchFamily="18" charset="0"/>
                <a:cs typeface="Times New Roman" panose="02020603050405020304" pitchFamily="18" charset="0"/>
              </a:rPr>
              <a:t>   Решение. </a:t>
            </a:r>
            <a:r>
              <a:rPr lang="ru-RU" sz="2400" dirty="0">
                <a:latin typeface="Times New Roman" panose="02020603050405020304" pitchFamily="18" charset="0"/>
                <a:cs typeface="Times New Roman" panose="02020603050405020304" pitchFamily="18" charset="0"/>
              </a:rPr>
              <a:t>Так как 2019 : 3 = 673, то вся таблица разрезается на квадраты 3х3. Их будет 672х673 = 452929. </a:t>
            </a:r>
          </a:p>
          <a:p>
            <a:pPr algn="l">
              <a:lnSpc>
                <a:spcPct val="100000"/>
              </a:lnSpc>
              <a:spcBef>
                <a:spcPts val="0"/>
              </a:spcBef>
            </a:pPr>
            <a:r>
              <a:rPr lang="ru-RU" sz="2400" b="1" dirty="0">
                <a:solidFill>
                  <a:srgbClr val="FF0000"/>
                </a:solidFill>
                <a:latin typeface="Times New Roman" panose="02020603050405020304" pitchFamily="18" charset="0"/>
                <a:cs typeface="Times New Roman" panose="02020603050405020304" pitchFamily="18" charset="0"/>
              </a:rPr>
              <a:t>   16. </a:t>
            </a:r>
            <a:r>
              <a:rPr lang="ru-RU" sz="2400" dirty="0">
                <a:solidFill>
                  <a:srgbClr val="C00000"/>
                </a:solidFill>
                <a:latin typeface="Times New Roman" panose="02020603050405020304" pitchFamily="18" charset="0"/>
                <a:cs typeface="Times New Roman" panose="02020603050405020304" pitchFamily="18" charset="0"/>
              </a:rPr>
              <a:t>Можно ли квадрат 2019х2019 клеток разрезать на прямоугольники 3х2 клеток?</a:t>
            </a:r>
          </a:p>
          <a:p>
            <a:pPr algn="l">
              <a:lnSpc>
                <a:spcPct val="100000"/>
              </a:lnSpc>
              <a:spcBef>
                <a:spcPts val="0"/>
              </a:spcBef>
            </a:pPr>
            <a:r>
              <a:rPr lang="ru-RU" sz="2400" b="1" dirty="0">
                <a:latin typeface="Times New Roman" panose="02020603050405020304" pitchFamily="18" charset="0"/>
                <a:cs typeface="Times New Roman" panose="02020603050405020304" pitchFamily="18" charset="0"/>
              </a:rPr>
              <a:t>   Решение. </a:t>
            </a:r>
            <a:r>
              <a:rPr lang="ru-RU" sz="2400" dirty="0">
                <a:latin typeface="Times New Roman" panose="02020603050405020304" pitchFamily="18" charset="0"/>
                <a:cs typeface="Times New Roman" panose="02020603050405020304" pitchFamily="18" charset="0"/>
              </a:rPr>
              <a:t>Так как число всех клеток квадрата 2019х2019 нечётное, то весь квадрат нельзя разрезать на целое число квадратов по 6 клеток. Нечётное число не равно чётному. </a:t>
            </a:r>
            <a:endParaRPr lang="ru-RU" sz="2400" dirty="0">
              <a:solidFill>
                <a:srgbClr val="C0000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11</a:t>
            </a:fld>
            <a:endParaRPr lang="ru-RU" dirty="0">
              <a:solidFill>
                <a:schemeClr val="accent1"/>
              </a:solidFill>
            </a:endParaRPr>
          </a:p>
        </p:txBody>
      </p:sp>
    </p:spTree>
    <p:extLst>
      <p:ext uri="{BB962C8B-B14F-4D97-AF65-F5344CB8AC3E}">
        <p14:creationId xmlns:p14="http://schemas.microsoft.com/office/powerpoint/2010/main" val="76356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Разбираем домашнее задание</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23528" y="699542"/>
            <a:ext cx="8820472" cy="4176464"/>
          </a:xfrm>
        </p:spPr>
        <p:txBody>
          <a:bodyPr>
            <a:noAutofit/>
          </a:bodyPr>
          <a:lstStyle/>
          <a:p>
            <a:pPr algn="l">
              <a:lnSpc>
                <a:spcPct val="100000"/>
              </a:lnSpc>
              <a:spcBef>
                <a:spcPts val="0"/>
              </a:spcBef>
            </a:pPr>
            <a:r>
              <a:rPr lang="ru-RU" sz="2400" b="1" dirty="0">
                <a:solidFill>
                  <a:srgbClr val="FF0000"/>
                </a:solidFill>
                <a:latin typeface="Times New Roman" panose="02020603050405020304" pitchFamily="18" charset="0"/>
                <a:cs typeface="Times New Roman" panose="02020603050405020304" pitchFamily="18" charset="0"/>
              </a:rPr>
              <a:t>    17. </a:t>
            </a:r>
            <a:r>
              <a:rPr lang="ru-RU" sz="2400" dirty="0">
                <a:solidFill>
                  <a:srgbClr val="C00000"/>
                </a:solidFill>
                <a:latin typeface="Times New Roman" panose="02020603050405020304" pitchFamily="18" charset="0"/>
                <a:cs typeface="Times New Roman" panose="02020603050405020304" pitchFamily="18" charset="0"/>
              </a:rPr>
              <a:t>У Васи есть 2 листа бумаги. Он несколько раз рвёт листы и получаемые куски на 3 или на 5 частей. Сможет ли Вася получить 10 кусков бумаги? </a:t>
            </a:r>
          </a:p>
          <a:p>
            <a:pPr algn="l">
              <a:lnSpc>
                <a:spcPct val="100000"/>
              </a:lnSpc>
              <a:spcBef>
                <a:spcPts val="0"/>
              </a:spcBef>
            </a:pP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Решение. </a:t>
            </a:r>
            <a:r>
              <a:rPr lang="ru-RU" sz="2400" dirty="0">
                <a:latin typeface="Times New Roman" panose="02020603050405020304" pitchFamily="18" charset="0"/>
                <a:cs typeface="Times New Roman" panose="02020603050405020304" pitchFamily="18" charset="0"/>
              </a:rPr>
              <a:t>Сможет, см. рисунок.</a:t>
            </a: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12</a:t>
            </a:fld>
            <a:endParaRPr lang="ru-RU" dirty="0">
              <a:solidFill>
                <a:schemeClr val="accent1"/>
              </a:solidFill>
            </a:endParaRPr>
          </a:p>
        </p:txBody>
      </p:sp>
      <p:pic>
        <p:nvPicPr>
          <p:cNvPr id="6" name="Рисунок 5">
            <a:extLst>
              <a:ext uri="{FF2B5EF4-FFF2-40B4-BE49-F238E27FC236}">
                <a16:creationId xmlns:a16="http://schemas.microsoft.com/office/drawing/2014/main" id="{02564601-D056-47A9-AC0D-20B752399340}"/>
              </a:ext>
            </a:extLst>
          </p:cNvPr>
          <p:cNvPicPr>
            <a:picLocks noChangeAspect="1"/>
          </p:cNvPicPr>
          <p:nvPr/>
        </p:nvPicPr>
        <p:blipFill>
          <a:blip r:embed="rId2"/>
          <a:stretch>
            <a:fillRect/>
          </a:stretch>
        </p:blipFill>
        <p:spPr>
          <a:xfrm>
            <a:off x="2094139" y="2355726"/>
            <a:ext cx="7019925" cy="2114550"/>
          </a:xfrm>
          <a:prstGeom prst="rect">
            <a:avLst/>
          </a:prstGeom>
        </p:spPr>
      </p:pic>
    </p:spTree>
    <p:extLst>
      <p:ext uri="{BB962C8B-B14F-4D97-AF65-F5344CB8AC3E}">
        <p14:creationId xmlns:p14="http://schemas.microsoft.com/office/powerpoint/2010/main" val="21602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Разбираем домашнее задание</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23528" y="699542"/>
            <a:ext cx="8820472" cy="4176464"/>
          </a:xfrm>
        </p:spPr>
        <p:txBody>
          <a:bodyPr>
            <a:noAutofit/>
          </a:bodyPr>
          <a:lstStyle/>
          <a:p>
            <a:pPr algn="l">
              <a:lnSpc>
                <a:spcPct val="100000"/>
              </a:lnSpc>
              <a:spcBef>
                <a:spcPts val="0"/>
              </a:spcBef>
            </a:pPr>
            <a:r>
              <a:rPr lang="ru-RU" sz="2400" b="1" dirty="0">
                <a:solidFill>
                  <a:srgbClr val="FF0000"/>
                </a:solidFill>
                <a:latin typeface="Times New Roman" panose="02020603050405020304" pitchFamily="18" charset="0"/>
                <a:cs typeface="Times New Roman" panose="02020603050405020304" pitchFamily="18" charset="0"/>
              </a:rPr>
              <a:t>    18. </a:t>
            </a:r>
            <a:r>
              <a:rPr lang="ru-RU" sz="2400" dirty="0">
                <a:solidFill>
                  <a:srgbClr val="C00000"/>
                </a:solidFill>
                <a:latin typeface="Times New Roman" panose="02020603050405020304" pitchFamily="18" charset="0"/>
                <a:cs typeface="Times New Roman" panose="02020603050405020304" pitchFamily="18" charset="0"/>
              </a:rPr>
              <a:t>У Маши есть 3 листа бумаги. Она несколько раз рвёт листы и получаемые куски на 3 или на 5 частей. Сможет ли Маша получить 15 кусков бумаги? </a:t>
            </a:r>
          </a:p>
          <a:p>
            <a:pPr algn="l">
              <a:lnSpc>
                <a:spcPct val="100000"/>
              </a:lnSpc>
              <a:spcBef>
                <a:spcPts val="0"/>
              </a:spcBef>
            </a:pP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Решение. </a:t>
            </a:r>
            <a:r>
              <a:rPr lang="ru-RU" sz="2400" dirty="0">
                <a:latin typeface="Times New Roman" panose="02020603050405020304" pitchFamily="18" charset="0"/>
                <a:cs typeface="Times New Roman" panose="02020603050405020304" pitchFamily="18" charset="0"/>
              </a:rPr>
              <a:t>Сможет, см. рисунок.</a:t>
            </a:r>
          </a:p>
          <a:p>
            <a:pPr algn="l">
              <a:lnSpc>
                <a:spcPct val="100000"/>
              </a:lnSpc>
              <a:spcBef>
                <a:spcPts val="0"/>
              </a:spcBef>
            </a:pPr>
            <a:endParaRPr lang="ru-RU" sz="2400" dirty="0">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13</a:t>
            </a:fld>
            <a:endParaRPr lang="ru-RU" dirty="0">
              <a:solidFill>
                <a:schemeClr val="accent1"/>
              </a:solidFill>
            </a:endParaRPr>
          </a:p>
        </p:txBody>
      </p:sp>
      <p:pic>
        <p:nvPicPr>
          <p:cNvPr id="7" name="Рисунок 6">
            <a:extLst>
              <a:ext uri="{FF2B5EF4-FFF2-40B4-BE49-F238E27FC236}">
                <a16:creationId xmlns:a16="http://schemas.microsoft.com/office/drawing/2014/main" id="{F2E7427E-4645-4AB0-9113-8D1CB2046B47}"/>
              </a:ext>
            </a:extLst>
          </p:cNvPr>
          <p:cNvPicPr>
            <a:picLocks noChangeAspect="1"/>
          </p:cNvPicPr>
          <p:nvPr/>
        </p:nvPicPr>
        <p:blipFill>
          <a:blip r:embed="rId2"/>
          <a:stretch>
            <a:fillRect/>
          </a:stretch>
        </p:blipFill>
        <p:spPr>
          <a:xfrm>
            <a:off x="0" y="2479863"/>
            <a:ext cx="8244408" cy="2225333"/>
          </a:xfrm>
          <a:prstGeom prst="rect">
            <a:avLst/>
          </a:prstGeom>
        </p:spPr>
      </p:pic>
    </p:spTree>
    <p:extLst>
      <p:ext uri="{BB962C8B-B14F-4D97-AF65-F5344CB8AC3E}">
        <p14:creationId xmlns:p14="http://schemas.microsoft.com/office/powerpoint/2010/main" val="296757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Разбираем домашнее задание</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23528" y="699542"/>
            <a:ext cx="8820472" cy="4176464"/>
          </a:xfrm>
        </p:spPr>
        <p:txBody>
          <a:bodyPr>
            <a:noAutofit/>
          </a:bodyPr>
          <a:lstStyle/>
          <a:p>
            <a:pPr algn="l">
              <a:lnSpc>
                <a:spcPct val="100000"/>
              </a:lnSpc>
              <a:spcBef>
                <a:spcPts val="0"/>
              </a:spcBef>
            </a:pPr>
            <a:r>
              <a:rPr lang="ru-RU" sz="2400" b="1" dirty="0">
                <a:solidFill>
                  <a:srgbClr val="FF0000"/>
                </a:solidFill>
                <a:latin typeface="Times New Roman" panose="02020603050405020304" pitchFamily="18" charset="0"/>
                <a:cs typeface="Times New Roman" panose="02020603050405020304" pitchFamily="18" charset="0"/>
              </a:rPr>
              <a:t>    19. </a:t>
            </a:r>
            <a:r>
              <a:rPr lang="ru-RU" sz="2400" dirty="0">
                <a:solidFill>
                  <a:srgbClr val="C00000"/>
                </a:solidFill>
                <a:latin typeface="Times New Roman" panose="02020603050405020304" pitchFamily="18" charset="0"/>
                <a:cs typeface="Times New Roman" panose="02020603050405020304" pitchFamily="18" charset="0"/>
              </a:rPr>
              <a:t>У Пети есть 5 листов бумаги. Он несколько раз рвёт листы и получаемые куски на 3 или на 5 частей. Сможет ли Петя получить 100 кусков бумаги? </a:t>
            </a:r>
          </a:p>
          <a:p>
            <a:pPr algn="l">
              <a:lnSpc>
                <a:spcPct val="100000"/>
              </a:lnSpc>
              <a:spcBef>
                <a:spcPts val="0"/>
              </a:spcBef>
            </a:pP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Решение. </a:t>
            </a:r>
            <a:r>
              <a:rPr lang="ru-RU" sz="2400" dirty="0">
                <a:latin typeface="Times New Roman" panose="02020603050405020304" pitchFamily="18" charset="0"/>
                <a:cs typeface="Times New Roman" panose="02020603050405020304" pitchFamily="18" charset="0"/>
              </a:rPr>
              <a:t>Разрывая лист бумаги или его часть на 3 или 5 частей, Петя увеличивает число получаемых частей на чётное число кусков. После каждой такой операции общее число кусков бумаги остаётся нечётным, так как сумма нечётного и чётного числа нечётна. Поэтому получить 100 кусков Петя не сможет.</a:t>
            </a:r>
            <a:endParaRPr lang="ru-RU" sz="2400" dirty="0">
              <a:solidFill>
                <a:srgbClr val="C00000"/>
              </a:solidFill>
              <a:latin typeface="Times New Roman" panose="02020603050405020304" pitchFamily="18" charset="0"/>
              <a:cs typeface="Times New Roman" panose="02020603050405020304" pitchFamily="18" charset="0"/>
            </a:endParaRPr>
          </a:p>
          <a:p>
            <a:pPr algn="l">
              <a:lnSpc>
                <a:spcPct val="100000"/>
              </a:lnSpc>
              <a:spcBef>
                <a:spcPts val="0"/>
              </a:spcBef>
            </a:pPr>
            <a:endParaRPr lang="ru-RU" sz="2400" dirty="0">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14</a:t>
            </a:fld>
            <a:endParaRPr lang="ru-RU" dirty="0">
              <a:solidFill>
                <a:schemeClr val="accent1"/>
              </a:solidFill>
            </a:endParaRPr>
          </a:p>
        </p:txBody>
      </p:sp>
    </p:spTree>
    <p:extLst>
      <p:ext uri="{BB962C8B-B14F-4D97-AF65-F5344CB8AC3E}">
        <p14:creationId xmlns:p14="http://schemas.microsoft.com/office/powerpoint/2010/main" val="227961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Разбираем домашнее задание</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23528" y="699542"/>
            <a:ext cx="8820472" cy="4176464"/>
          </a:xfrm>
        </p:spPr>
        <p:txBody>
          <a:bodyPr>
            <a:noAutofit/>
          </a:bodyPr>
          <a:lstStyle/>
          <a:p>
            <a:pPr algn="l">
              <a:lnSpc>
                <a:spcPct val="100000"/>
              </a:lnSpc>
              <a:spcBef>
                <a:spcPts val="0"/>
              </a:spcBef>
            </a:pPr>
            <a:r>
              <a:rPr lang="ru-RU" sz="2400" b="1" dirty="0">
                <a:solidFill>
                  <a:srgbClr val="FF0000"/>
                </a:solidFill>
                <a:latin typeface="Times New Roman" panose="02020603050405020304" pitchFamily="18" charset="0"/>
                <a:cs typeface="Times New Roman" panose="02020603050405020304" pitchFamily="18" charset="0"/>
              </a:rPr>
              <a:t>    20. </a:t>
            </a:r>
            <a:r>
              <a:rPr lang="ru-RU" sz="2400" dirty="0">
                <a:solidFill>
                  <a:srgbClr val="C00000"/>
                </a:solidFill>
                <a:latin typeface="Times New Roman" panose="02020603050405020304" pitchFamily="18" charset="0"/>
                <a:cs typeface="Times New Roman" panose="02020603050405020304" pitchFamily="18" charset="0"/>
              </a:rPr>
              <a:t>У Даши есть 10 листов бумаги. Она несколько раз рвёт листы и получаемые куски на 3 или на 5 частей. Сможет ли Даша получить 2019 кусков бумаги? </a:t>
            </a:r>
          </a:p>
          <a:p>
            <a:pPr algn="l">
              <a:lnSpc>
                <a:spcPct val="100000"/>
              </a:lnSpc>
              <a:spcBef>
                <a:spcPts val="0"/>
              </a:spcBef>
            </a:pPr>
            <a:r>
              <a:rPr lang="ru-RU" sz="2400" dirty="0">
                <a:solidFill>
                  <a:srgbClr val="C00000"/>
                </a:solidFill>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Решение. </a:t>
            </a:r>
            <a:r>
              <a:rPr lang="ru-RU" sz="2400" dirty="0">
                <a:latin typeface="Times New Roman" panose="02020603050405020304" pitchFamily="18" charset="0"/>
                <a:cs typeface="Times New Roman" panose="02020603050405020304" pitchFamily="18" charset="0"/>
              </a:rPr>
              <a:t>Разрывая лист бумаги или его часть на 3 или 5 частей, Даша увеличивает число получаемых частей на чётное число кусков. После каждой такой операции общее число кусков бумаги остаётся чётным, так как сумма чётных чисел чётна. Поэтому получить 2019 кусков Даша не сможет.</a:t>
            </a:r>
            <a:endParaRPr lang="ru-RU" sz="2400" dirty="0">
              <a:solidFill>
                <a:srgbClr val="C00000"/>
              </a:solidFill>
              <a:latin typeface="Times New Roman" panose="02020603050405020304" pitchFamily="18" charset="0"/>
              <a:cs typeface="Times New Roman" panose="02020603050405020304" pitchFamily="18" charset="0"/>
            </a:endParaRPr>
          </a:p>
          <a:p>
            <a:pPr algn="l">
              <a:lnSpc>
                <a:spcPct val="100000"/>
              </a:lnSpc>
              <a:spcBef>
                <a:spcPts val="0"/>
              </a:spcBef>
            </a:pPr>
            <a:endParaRPr lang="ru-RU" sz="2400" dirty="0">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15</a:t>
            </a:fld>
            <a:endParaRPr lang="ru-RU" dirty="0">
              <a:solidFill>
                <a:schemeClr val="accent1"/>
              </a:solidFill>
            </a:endParaRPr>
          </a:p>
        </p:txBody>
      </p:sp>
    </p:spTree>
    <p:extLst>
      <p:ext uri="{BB962C8B-B14F-4D97-AF65-F5344CB8AC3E}">
        <p14:creationId xmlns:p14="http://schemas.microsoft.com/office/powerpoint/2010/main" val="410280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Разбираем домашнее задание</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23528" y="699542"/>
            <a:ext cx="8820472" cy="4176464"/>
          </a:xfrm>
        </p:spPr>
        <p:txBody>
          <a:bodyPr>
            <a:noAutofit/>
          </a:bodyPr>
          <a:lstStyle/>
          <a:p>
            <a:pPr algn="l">
              <a:lnSpc>
                <a:spcPct val="100000"/>
              </a:lnSpc>
              <a:spcBef>
                <a:spcPts val="0"/>
              </a:spcBef>
            </a:pPr>
            <a:r>
              <a:rPr lang="ru-RU" sz="2400" b="1" dirty="0">
                <a:solidFill>
                  <a:srgbClr val="FF0000"/>
                </a:solidFill>
                <a:latin typeface="Times New Roman" panose="02020603050405020304" pitchFamily="18" charset="0"/>
                <a:cs typeface="Times New Roman" panose="02020603050405020304" pitchFamily="18" charset="0"/>
              </a:rPr>
              <a:t>    21*. </a:t>
            </a:r>
            <a:r>
              <a:rPr lang="ru-RU" sz="2400" dirty="0">
                <a:solidFill>
                  <a:srgbClr val="C00000"/>
                </a:solidFill>
                <a:latin typeface="Times New Roman" panose="02020603050405020304" pitchFamily="18" charset="0"/>
                <a:cs typeface="Times New Roman" panose="02020603050405020304" pitchFamily="18" charset="0"/>
              </a:rPr>
              <a:t>а) Можно ли по кругу расставить 2019 натуральных чисел так, чтобы каждое было или суммой, или разностью двух соседних чисел? </a:t>
            </a:r>
          </a:p>
          <a:p>
            <a:pPr algn="l">
              <a:lnSpc>
                <a:spcPct val="100000"/>
              </a:lnSpc>
              <a:spcBef>
                <a:spcPts val="0"/>
              </a:spcBef>
            </a:pPr>
            <a:r>
              <a:rPr lang="ru-RU" sz="2400" b="1" dirty="0">
                <a:latin typeface="Times New Roman" panose="02020603050405020304" pitchFamily="18" charset="0"/>
                <a:cs typeface="Times New Roman" panose="02020603050405020304" pitchFamily="18" charset="0"/>
              </a:rPr>
              <a:t>   Решение. </a:t>
            </a:r>
            <a:r>
              <a:rPr lang="ru-RU" sz="2400" dirty="0">
                <a:latin typeface="Times New Roman" panose="02020603050405020304" pitchFamily="18" charset="0"/>
                <a:cs typeface="Times New Roman" panose="02020603050405020304" pitchFamily="18" charset="0"/>
              </a:rPr>
              <a:t>а) Так как 2019 : 3 = 673, то все числа разбиваются на тройки чисел. Возьмём в первой тройке числа 1, 3, 2. Если дальше повторять эту тройку пока круг не замкнётся, то последняя тройка будет 1, 3, 2, она соединится с первой тройкой:</a:t>
            </a:r>
          </a:p>
          <a:p>
            <a:pPr>
              <a:lnSpc>
                <a:spcPct val="100000"/>
              </a:lnSpc>
              <a:spcBef>
                <a:spcPts val="0"/>
              </a:spcBef>
            </a:pPr>
            <a:r>
              <a:rPr lang="ru-RU" sz="2400" dirty="0">
                <a:latin typeface="Times New Roman" panose="02020603050405020304" pitchFamily="18" charset="0"/>
                <a:cs typeface="Times New Roman" panose="02020603050405020304" pitchFamily="18" charset="0"/>
              </a:rPr>
              <a:t> 1, 3, 2, 1, 3, 2, … 1, 3, 2, 1, 3, 2.</a:t>
            </a:r>
          </a:p>
          <a:p>
            <a:pPr algn="l">
              <a:lnSpc>
                <a:spcPct val="100000"/>
              </a:lnSpc>
              <a:spcBef>
                <a:spcPts val="0"/>
              </a:spcBef>
            </a:pPr>
            <a:r>
              <a:rPr lang="ru-RU" sz="2400" dirty="0">
                <a:latin typeface="Times New Roman" panose="02020603050405020304" pitchFamily="18" charset="0"/>
                <a:cs typeface="Times New Roman" panose="02020603050405020304" pitchFamily="18" charset="0"/>
              </a:rPr>
              <a:t>   Условия задачи будут выполнены для каждого из чисел 1, 2, 3:  1 = 3 – 2, 3 = 1 + 2, 2 = 3 – 1. </a:t>
            </a: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16</a:t>
            </a:fld>
            <a:endParaRPr lang="ru-RU" dirty="0">
              <a:solidFill>
                <a:schemeClr val="accent1"/>
              </a:solidFill>
            </a:endParaRPr>
          </a:p>
        </p:txBody>
      </p:sp>
    </p:spTree>
    <p:extLst>
      <p:ext uri="{BB962C8B-B14F-4D97-AF65-F5344CB8AC3E}">
        <p14:creationId xmlns:p14="http://schemas.microsoft.com/office/powerpoint/2010/main" val="42559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Разбираем домашнее задание</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23528" y="699542"/>
            <a:ext cx="8820472" cy="4176464"/>
          </a:xfrm>
        </p:spPr>
        <p:txBody>
          <a:bodyPr>
            <a:noAutofit/>
          </a:bodyPr>
          <a:lstStyle/>
          <a:p>
            <a:pPr algn="l">
              <a:lnSpc>
                <a:spcPct val="100000"/>
              </a:lnSpc>
              <a:spcBef>
                <a:spcPts val="0"/>
              </a:spcBef>
            </a:pPr>
            <a:r>
              <a:rPr lang="ru-RU" sz="2400" b="1" dirty="0">
                <a:solidFill>
                  <a:srgbClr val="FF0000"/>
                </a:solidFill>
                <a:latin typeface="Times New Roman" panose="02020603050405020304" pitchFamily="18" charset="0"/>
                <a:cs typeface="Times New Roman" panose="02020603050405020304" pitchFamily="18" charset="0"/>
              </a:rPr>
              <a:t>    21*. </a:t>
            </a:r>
            <a:r>
              <a:rPr lang="ru-RU" sz="2400" dirty="0">
                <a:solidFill>
                  <a:srgbClr val="C00000"/>
                </a:solidFill>
                <a:latin typeface="Times New Roman" panose="02020603050405020304" pitchFamily="18" charset="0"/>
                <a:cs typeface="Times New Roman" panose="02020603050405020304" pitchFamily="18" charset="0"/>
              </a:rPr>
              <a:t>б) Можно ли по кругу расставить 2020 чисел так, чтобы каждое было или суммой, или разностью двух соседних чисел? </a:t>
            </a:r>
          </a:p>
          <a:p>
            <a:pPr algn="l">
              <a:lnSpc>
                <a:spcPts val="2700"/>
              </a:lnSpc>
              <a:spcBef>
                <a:spcPts val="0"/>
              </a:spcBef>
            </a:pPr>
            <a:r>
              <a:rPr lang="ru-RU" sz="2400" dirty="0">
                <a:latin typeface="Times New Roman" panose="02020603050405020304" pitchFamily="18" charset="0"/>
                <a:cs typeface="Times New Roman" panose="02020603050405020304" pitchFamily="18" charset="0"/>
              </a:rPr>
              <a:t>…б) Разбивая 2020 чисел на тройки, получим одно число в остатке. Посмотрим, какими могут быть числа в тройках. </a:t>
            </a:r>
          </a:p>
          <a:p>
            <a:pPr algn="l">
              <a:lnSpc>
                <a:spcPts val="2700"/>
              </a:lnSpc>
              <a:spcBef>
                <a:spcPts val="0"/>
              </a:spcBef>
            </a:pPr>
            <a:r>
              <a:rPr lang="ru-RU" sz="2400" dirty="0">
                <a:latin typeface="Times New Roman" panose="02020603050405020304" pitchFamily="18" charset="0"/>
                <a:cs typeface="Times New Roman" panose="02020603050405020304" pitchFamily="18" charset="0"/>
              </a:rPr>
              <a:t>   1) Тройка чисел н, н, н (три нечётных числа) невозможна, так как среднее число в тройке должно быть чётным.</a:t>
            </a:r>
          </a:p>
          <a:p>
            <a:pPr algn="l">
              <a:lnSpc>
                <a:spcPts val="2700"/>
              </a:lnSpc>
              <a:spcBef>
                <a:spcPts val="0"/>
              </a:spcBef>
            </a:pPr>
            <a:r>
              <a:rPr lang="ru-RU" sz="2400" dirty="0">
                <a:latin typeface="Times New Roman" panose="02020603050405020304" pitchFamily="18" charset="0"/>
                <a:cs typeface="Times New Roman" panose="02020603050405020304" pitchFamily="18" charset="0"/>
              </a:rPr>
              <a:t>   2) Тройка чисел н, ч, н возможна, тройки образуют цепочку </a:t>
            </a:r>
          </a:p>
          <a:p>
            <a:pPr algn="l">
              <a:lnSpc>
                <a:spcPts val="2700"/>
              </a:lnSpc>
              <a:spcBef>
                <a:spcPts val="0"/>
              </a:spcBef>
            </a:pPr>
            <a:r>
              <a:rPr lang="ru-RU" sz="2400" dirty="0" err="1">
                <a:latin typeface="Times New Roman" panose="02020603050405020304" pitchFamily="18" charset="0"/>
                <a:cs typeface="Times New Roman" panose="02020603050405020304" pitchFamily="18" charset="0"/>
              </a:rPr>
              <a:t>нчн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нчн</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нчн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нчн</a:t>
            </a:r>
            <a:r>
              <a:rPr lang="ru-RU" sz="2400" dirty="0">
                <a:latin typeface="Times New Roman" panose="02020603050405020304" pitchFamily="18" charset="0"/>
                <a:cs typeface="Times New Roman" panose="02020603050405020304" pitchFamily="18" charset="0"/>
              </a:rPr>
              <a:t>, удовлетворяющую условиям задачи, но последнее число 2020-е число нарушает условия задачи: оно не может быть ни чётным, ни нечётным, в этом случае расставить числа невозможно.</a:t>
            </a: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17</a:t>
            </a:fld>
            <a:endParaRPr lang="ru-RU" dirty="0">
              <a:solidFill>
                <a:schemeClr val="accent1"/>
              </a:solidFill>
            </a:endParaRPr>
          </a:p>
        </p:txBody>
      </p:sp>
    </p:spTree>
    <p:extLst>
      <p:ext uri="{BB962C8B-B14F-4D97-AF65-F5344CB8AC3E}">
        <p14:creationId xmlns:p14="http://schemas.microsoft.com/office/powerpoint/2010/main" val="259619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Разбираем домашнее задание</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23528" y="699542"/>
            <a:ext cx="8820472" cy="4176464"/>
          </a:xfrm>
        </p:spPr>
        <p:txBody>
          <a:bodyPr>
            <a:noAutofit/>
          </a:bodyPr>
          <a:lstStyle/>
          <a:p>
            <a:pPr algn="l">
              <a:lnSpc>
                <a:spcPct val="100000"/>
              </a:lnSpc>
              <a:spcBef>
                <a:spcPts val="0"/>
              </a:spcBef>
            </a:pPr>
            <a:r>
              <a:rPr lang="ru-RU" sz="2400" b="1" dirty="0">
                <a:solidFill>
                  <a:srgbClr val="FF0000"/>
                </a:solidFill>
                <a:latin typeface="Times New Roman" panose="02020603050405020304" pitchFamily="18" charset="0"/>
                <a:cs typeface="Times New Roman" panose="02020603050405020304" pitchFamily="18" charset="0"/>
              </a:rPr>
              <a:t>    21*. </a:t>
            </a:r>
            <a:r>
              <a:rPr lang="ru-RU" sz="2400" dirty="0">
                <a:solidFill>
                  <a:srgbClr val="C00000"/>
                </a:solidFill>
                <a:latin typeface="Times New Roman" panose="02020603050405020304" pitchFamily="18" charset="0"/>
                <a:cs typeface="Times New Roman" panose="02020603050405020304" pitchFamily="18" charset="0"/>
              </a:rPr>
              <a:t>б) Можно ли по кругу расставить 2020 натуральных чисел так, чтобы каждое было или суммой, или разностью двух соседних чисел? </a:t>
            </a:r>
          </a:p>
          <a:p>
            <a:pPr algn="l">
              <a:lnSpc>
                <a:spcPts val="2700"/>
              </a:lnSpc>
              <a:spcBef>
                <a:spcPts val="0"/>
              </a:spcBef>
            </a:pPr>
            <a:r>
              <a:rPr lang="ru-RU" sz="2400" dirty="0">
                <a:latin typeface="Times New Roman" panose="02020603050405020304" pitchFamily="18" charset="0"/>
                <a:cs typeface="Times New Roman" panose="02020603050405020304" pitchFamily="18" charset="0"/>
              </a:rPr>
              <a:t>…3) Тройки  чисел н, н, ч или ч, н, н возможны,… и здесь 2020-е число нарушает условия задачи. В этом случае расставить числа невозможно.</a:t>
            </a:r>
          </a:p>
          <a:p>
            <a:pPr algn="l">
              <a:lnSpc>
                <a:spcPts val="2700"/>
              </a:lnSpc>
              <a:spcBef>
                <a:spcPts val="0"/>
              </a:spcBef>
            </a:pPr>
            <a:r>
              <a:rPr lang="ru-RU" sz="2400" dirty="0">
                <a:latin typeface="Times New Roman" panose="02020603050405020304" pitchFamily="18" charset="0"/>
                <a:cs typeface="Times New Roman" panose="02020603050405020304" pitchFamily="18" charset="0"/>
              </a:rPr>
              <a:t>   4) Тройки ч, н, ч, или ч, ч, н, или н, ч, ч невозможны.</a:t>
            </a:r>
          </a:p>
          <a:p>
            <a:pPr algn="l">
              <a:lnSpc>
                <a:spcPts val="2700"/>
              </a:lnSpc>
              <a:spcBef>
                <a:spcPts val="0"/>
              </a:spcBef>
            </a:pPr>
            <a:r>
              <a:rPr lang="ru-RU" sz="2400" dirty="0">
                <a:latin typeface="Times New Roman" panose="02020603050405020304" pitchFamily="18" charset="0"/>
                <a:cs typeface="Times New Roman" panose="02020603050405020304" pitchFamily="18" charset="0"/>
              </a:rPr>
              <a:t>   5) Докажем, что невозможен и случай ч, ч, ч. Предположим противное, что кто-то сумел расставить 2020 чётных чисел так, что они удовлетворяют условиям задачи. Но тогда после одного или нескольких делений всех чисел на 2 (до получения нечётных чисел) условия задачи тоже выполнены, а это невозможно.</a:t>
            </a:r>
          </a:p>
        </p:txBody>
      </p:sp>
      <p:sp>
        <p:nvSpPr>
          <p:cNvPr id="5" name="Номер слайда 1"/>
          <p:cNvSpPr>
            <a:spLocks noGrp="1"/>
          </p:cNvSpPr>
          <p:nvPr>
            <p:ph type="sldNum" sz="quarter" idx="12"/>
          </p:nvPr>
        </p:nvSpPr>
        <p:spPr/>
        <p:txBody>
          <a:bodyPr/>
          <a:lstStyle/>
          <a:p>
            <a:pPr>
              <a:defRPr/>
            </a:pPr>
            <a:endParaRPr lang="ru-RU" dirty="0">
              <a:solidFill>
                <a:schemeClr val="accent1"/>
              </a:solidFill>
            </a:endParaRPr>
          </a:p>
        </p:txBody>
      </p:sp>
    </p:spTree>
    <p:extLst>
      <p:ext uri="{BB962C8B-B14F-4D97-AF65-F5344CB8AC3E}">
        <p14:creationId xmlns:p14="http://schemas.microsoft.com/office/powerpoint/2010/main" val="257807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Переменка</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23528" y="699542"/>
            <a:ext cx="8640960" cy="4176464"/>
          </a:xfrm>
        </p:spPr>
        <p:txBody>
          <a:bodyPr>
            <a:noAutofit/>
          </a:bodyPr>
          <a:lstStyle/>
          <a:p>
            <a:pPr algn="l">
              <a:spcBef>
                <a:spcPts val="0"/>
              </a:spcBef>
            </a:pPr>
            <a:r>
              <a:rPr lang="ru-RU" sz="2400" b="1" dirty="0">
                <a:solidFill>
                  <a:srgbClr val="C00000"/>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 1974 г. ученица 5 класса Лариса Черкашина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спросила меня: «Александр Владимирович, когда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у Вас день рождения?» Назавтра я принёс Ларисе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задачу, которая теперь входит  в учебник 5 класса (№ 290).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Вот эта задача.</a:t>
            </a:r>
          </a:p>
          <a:p>
            <a:pPr algn="l">
              <a:spcBef>
                <a:spcPts val="0"/>
              </a:spcBef>
            </a:pPr>
            <a:r>
              <a:rPr lang="ru-RU" sz="2400" dirty="0">
                <a:solidFill>
                  <a:srgbClr val="C00000"/>
                </a:solidFill>
                <a:latin typeface="Times New Roman" panose="02020603050405020304" pitchFamily="18" charset="0"/>
                <a:cs typeface="Times New Roman" panose="02020603050405020304" pitchFamily="18" charset="0"/>
              </a:rPr>
              <a:t>   На вопрос учеников о дне своего рождения учитель </a:t>
            </a:r>
            <a:br>
              <a:rPr lang="ru-RU" sz="2400" dirty="0">
                <a:solidFill>
                  <a:srgbClr val="C00000"/>
                </a:solidFill>
                <a:latin typeface="Times New Roman" panose="02020603050405020304" pitchFamily="18" charset="0"/>
                <a:cs typeface="Times New Roman" panose="02020603050405020304" pitchFamily="18" charset="0"/>
              </a:rPr>
            </a:br>
            <a:r>
              <a:rPr lang="ru-RU" sz="2400" dirty="0">
                <a:solidFill>
                  <a:srgbClr val="C00000"/>
                </a:solidFill>
                <a:latin typeface="Times New Roman" panose="02020603050405020304" pitchFamily="18" charset="0"/>
                <a:cs typeface="Times New Roman" panose="02020603050405020304" pitchFamily="18" charset="0"/>
              </a:rPr>
              <a:t>математики ответил загадкой: «Если сложить день и </a:t>
            </a:r>
            <a:br>
              <a:rPr lang="ru-RU" sz="2400" dirty="0">
                <a:solidFill>
                  <a:srgbClr val="C00000"/>
                </a:solidFill>
                <a:latin typeface="Times New Roman" panose="02020603050405020304" pitchFamily="18" charset="0"/>
                <a:cs typeface="Times New Roman" panose="02020603050405020304" pitchFamily="18" charset="0"/>
              </a:rPr>
            </a:br>
            <a:r>
              <a:rPr lang="ru-RU" sz="2400" dirty="0">
                <a:solidFill>
                  <a:srgbClr val="C00000"/>
                </a:solidFill>
                <a:latin typeface="Times New Roman" panose="02020603050405020304" pitchFamily="18" charset="0"/>
                <a:cs typeface="Times New Roman" panose="02020603050405020304" pitchFamily="18" charset="0"/>
              </a:rPr>
              <a:t>номер месяца моего рождения, то получится 20; </a:t>
            </a:r>
            <a:br>
              <a:rPr lang="ru-RU" sz="2400" dirty="0">
                <a:solidFill>
                  <a:srgbClr val="C00000"/>
                </a:solidFill>
                <a:latin typeface="Times New Roman" panose="02020603050405020304" pitchFamily="18" charset="0"/>
                <a:cs typeface="Times New Roman" panose="02020603050405020304" pitchFamily="18" charset="0"/>
              </a:rPr>
            </a:br>
            <a:r>
              <a:rPr lang="ru-RU" sz="2400" dirty="0">
                <a:solidFill>
                  <a:srgbClr val="C00000"/>
                </a:solidFill>
                <a:latin typeface="Times New Roman" panose="02020603050405020304" pitchFamily="18" charset="0"/>
                <a:cs typeface="Times New Roman" panose="02020603050405020304" pitchFamily="18" charset="0"/>
              </a:rPr>
              <a:t>если из дня  рождения вычесть номер месяца рождения, то получится 14; если к произведению дня и номера месяца моего рождения прибавить 1900, то получится год моего рождения». Когда родился учитель математики? </a:t>
            </a:r>
          </a:p>
          <a:p>
            <a:pPr algn="l">
              <a:spcBef>
                <a:spcPts val="0"/>
              </a:spcBef>
            </a:pPr>
            <a:endParaRPr lang="ru-RU" sz="24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19</a:t>
            </a:fld>
            <a:endParaRPr lang="ru-RU" dirty="0">
              <a:solidFill>
                <a:schemeClr val="accent1"/>
              </a:solidFill>
            </a:endParaRPr>
          </a:p>
        </p:txBody>
      </p:sp>
      <p:pic>
        <p:nvPicPr>
          <p:cNvPr id="6" name="Рисунок 5">
            <a:extLst>
              <a:ext uri="{FF2B5EF4-FFF2-40B4-BE49-F238E27FC236}">
                <a16:creationId xmlns:a16="http://schemas.microsoft.com/office/drawing/2014/main" id="{2D969A17-CEBC-4A43-A98F-00BEAE1034E9}"/>
              </a:ext>
            </a:extLst>
          </p:cNvPr>
          <p:cNvPicPr>
            <a:picLocks noChangeAspect="1"/>
          </p:cNvPicPr>
          <p:nvPr/>
        </p:nvPicPr>
        <p:blipFill>
          <a:blip r:embed="rId2"/>
          <a:stretch>
            <a:fillRect/>
          </a:stretch>
        </p:blipFill>
        <p:spPr>
          <a:xfrm>
            <a:off x="7740352" y="223435"/>
            <a:ext cx="1241004" cy="1344421"/>
          </a:xfrm>
          <a:prstGeom prst="rect">
            <a:avLst/>
          </a:prstGeom>
        </p:spPr>
      </p:pic>
    </p:spTree>
    <p:extLst>
      <p:ext uri="{BB962C8B-B14F-4D97-AF65-F5344CB8AC3E}">
        <p14:creationId xmlns:p14="http://schemas.microsoft.com/office/powerpoint/2010/main" val="259168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Разминка</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23528" y="699542"/>
            <a:ext cx="8640960" cy="4176464"/>
          </a:xfrm>
        </p:spPr>
        <p:txBody>
          <a:bodyPr>
            <a:noAutofit/>
          </a:bodyPr>
          <a:lstStyle/>
          <a:p>
            <a:pPr algn="l">
              <a:lnSpc>
                <a:spcPct val="100000"/>
              </a:lnSpc>
              <a:spcBef>
                <a:spcPts val="0"/>
              </a:spcBef>
            </a:pPr>
            <a:r>
              <a:rPr lang="ru-RU" sz="2400" b="1" dirty="0">
                <a:solidFill>
                  <a:srgbClr val="C00000"/>
                </a:solidFill>
                <a:latin typeface="Times New Roman" panose="02020603050405020304" pitchFamily="18" charset="0"/>
                <a:cs typeface="Times New Roman" panose="02020603050405020304" pitchFamily="18" charset="0"/>
              </a:rPr>
              <a:t>   </a:t>
            </a:r>
            <a:r>
              <a:rPr lang="ru-RU" sz="2400" dirty="0">
                <a:solidFill>
                  <a:srgbClr val="C00000"/>
                </a:solidFill>
                <a:latin typeface="Times New Roman" panose="02020603050405020304" pitchFamily="18" charset="0"/>
                <a:cs typeface="Times New Roman" panose="02020603050405020304" pitchFamily="18" charset="0"/>
              </a:rPr>
              <a:t>В трёх коробках лежит по две пуговицы одного размера: в первой две синие, во второй две белые, в третьей одна синяя и одна белая. На коробках есть наклейки, но ни одна из </a:t>
            </a:r>
            <a:r>
              <a:rPr lang="ru-RU" sz="2400" dirty="0" err="1">
                <a:solidFill>
                  <a:srgbClr val="C00000"/>
                </a:solidFill>
                <a:latin typeface="Times New Roman" panose="02020603050405020304" pitchFamily="18" charset="0"/>
                <a:cs typeface="Times New Roman" panose="02020603050405020304" pitchFamily="18" charset="0"/>
              </a:rPr>
              <a:t>нихне</a:t>
            </a:r>
            <a:r>
              <a:rPr lang="ru-RU" sz="2400" dirty="0">
                <a:solidFill>
                  <a:srgbClr val="C00000"/>
                </a:solidFill>
                <a:latin typeface="Times New Roman" panose="02020603050405020304" pitchFamily="18" charset="0"/>
                <a:cs typeface="Times New Roman" panose="02020603050405020304" pitchFamily="18" charset="0"/>
              </a:rPr>
              <a:t> отражает содержимое  коробки правильно. Из какой коробки, </a:t>
            </a:r>
            <a:br>
              <a:rPr lang="ru-RU" sz="2400" dirty="0">
                <a:solidFill>
                  <a:srgbClr val="C00000"/>
                </a:solidFill>
                <a:latin typeface="Times New Roman" panose="02020603050405020304" pitchFamily="18" charset="0"/>
                <a:cs typeface="Times New Roman" panose="02020603050405020304" pitchFamily="18" charset="0"/>
              </a:rPr>
            </a:br>
            <a:r>
              <a:rPr lang="ru-RU" sz="2400" dirty="0">
                <a:solidFill>
                  <a:srgbClr val="C00000"/>
                </a:solidFill>
                <a:latin typeface="Times New Roman" panose="02020603050405020304" pitchFamily="18" charset="0"/>
                <a:cs typeface="Times New Roman" panose="02020603050405020304" pitchFamily="18" charset="0"/>
              </a:rPr>
              <a:t>не глядя, надо достать пуговицу, чтобы точно определить содержимое каждой коробки?</a:t>
            </a:r>
          </a:p>
          <a:p>
            <a:pPr algn="l">
              <a:lnSpc>
                <a:spcPct val="100000"/>
              </a:lnSpc>
              <a:spcBef>
                <a:spcPts val="0"/>
              </a:spcBef>
            </a:pPr>
            <a:r>
              <a:rPr lang="ru-RU" sz="2400" dirty="0">
                <a:solidFill>
                  <a:srgbClr val="C00000"/>
                </a:solidFill>
                <a:latin typeface="Times New Roman" panose="02020603050405020304" pitchFamily="18" charset="0"/>
                <a:cs typeface="Times New Roman" panose="02020603050405020304" pitchFamily="18" charset="0"/>
              </a:rPr>
              <a:t>    </a:t>
            </a:r>
          </a:p>
          <a:p>
            <a:pPr algn="l">
              <a:lnSpc>
                <a:spcPct val="100000"/>
              </a:lnSpc>
              <a:spcBef>
                <a:spcPts val="0"/>
              </a:spcBef>
            </a:pPr>
            <a:endParaRPr lang="ru-RU" sz="2400" dirty="0">
              <a:latin typeface="Georgia" panose="02040502050405020303" pitchFamily="18" charset="0"/>
            </a:endParaRPr>
          </a:p>
          <a:p>
            <a:pPr algn="l">
              <a:lnSpc>
                <a:spcPct val="100000"/>
              </a:lnSpc>
              <a:spcBef>
                <a:spcPts val="0"/>
              </a:spcBef>
            </a:pPr>
            <a:endParaRPr lang="ru-RU" sz="2400" dirty="0">
              <a:latin typeface="Georgia" panose="02040502050405020303" pitchFamily="18" charset="0"/>
            </a:endParaRPr>
          </a:p>
          <a:p>
            <a:pPr algn="l">
              <a:spcBef>
                <a:spcPts val="600"/>
              </a:spcBef>
            </a:pPr>
            <a:endParaRPr lang="ru-RU" sz="2400" dirty="0">
              <a:solidFill>
                <a:schemeClr val="tx1"/>
              </a:solidFill>
            </a:endParaRPr>
          </a:p>
          <a:p>
            <a:pPr algn="just"/>
            <a:endParaRPr lang="ru-RU" sz="24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a:t>
            </a:fld>
            <a:endParaRPr lang="ru-RU" dirty="0">
              <a:solidFill>
                <a:schemeClr val="accent1"/>
              </a:solidFill>
            </a:endParaRPr>
          </a:p>
        </p:txBody>
      </p:sp>
      <p:pic>
        <p:nvPicPr>
          <p:cNvPr id="4" name="Рисунок 3">
            <a:extLst>
              <a:ext uri="{FF2B5EF4-FFF2-40B4-BE49-F238E27FC236}">
                <a16:creationId xmlns:a16="http://schemas.microsoft.com/office/drawing/2014/main" id="{D7F608BD-F4E7-4201-A4E7-7686BBF80FDC}"/>
              </a:ext>
            </a:extLst>
          </p:cNvPr>
          <p:cNvPicPr>
            <a:picLocks noChangeAspect="1"/>
          </p:cNvPicPr>
          <p:nvPr/>
        </p:nvPicPr>
        <p:blipFill>
          <a:blip r:embed="rId2"/>
          <a:stretch>
            <a:fillRect/>
          </a:stretch>
        </p:blipFill>
        <p:spPr>
          <a:xfrm>
            <a:off x="1062531" y="3145347"/>
            <a:ext cx="5619750" cy="1057275"/>
          </a:xfrm>
          <a:prstGeom prst="rect">
            <a:avLst/>
          </a:prstGeom>
        </p:spPr>
      </p:pic>
      <p:pic>
        <p:nvPicPr>
          <p:cNvPr id="6" name="Рисунок 5">
            <a:extLst>
              <a:ext uri="{FF2B5EF4-FFF2-40B4-BE49-F238E27FC236}">
                <a16:creationId xmlns:a16="http://schemas.microsoft.com/office/drawing/2014/main" id="{55CDBAB4-F34D-4591-B5BE-C279BCD00A35}"/>
              </a:ext>
            </a:extLst>
          </p:cNvPr>
          <p:cNvPicPr>
            <a:picLocks noChangeAspect="1"/>
          </p:cNvPicPr>
          <p:nvPr/>
        </p:nvPicPr>
        <p:blipFill>
          <a:blip r:embed="rId3"/>
          <a:stretch>
            <a:fillRect/>
          </a:stretch>
        </p:blipFill>
        <p:spPr>
          <a:xfrm>
            <a:off x="7451480" y="2715766"/>
            <a:ext cx="1692520" cy="2427734"/>
          </a:xfrm>
          <a:prstGeom prst="rect">
            <a:avLst/>
          </a:prstGeom>
        </p:spPr>
      </p:pic>
    </p:spTree>
    <p:extLst>
      <p:ext uri="{BB962C8B-B14F-4D97-AF65-F5344CB8AC3E}">
        <p14:creationId xmlns:p14="http://schemas.microsoft.com/office/powerpoint/2010/main" val="782059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Переменка</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23528" y="699542"/>
            <a:ext cx="8640960" cy="4176464"/>
          </a:xfrm>
        </p:spPr>
        <p:txBody>
          <a:bodyPr>
            <a:noAutofit/>
          </a:bodyPr>
          <a:lstStyle/>
          <a:p>
            <a:pPr algn="l">
              <a:lnSpc>
                <a:spcPct val="100000"/>
              </a:lnSpc>
              <a:spcBef>
                <a:spcPts val="0"/>
              </a:spcBef>
            </a:pPr>
            <a:r>
              <a:rPr lang="ru-RU" sz="2400" b="1" dirty="0">
                <a:solidFill>
                  <a:srgbClr val="C00000"/>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Запишем кратко условия задачи:</a:t>
            </a:r>
          </a:p>
          <a:p>
            <a:pPr algn="l">
              <a:lnSpc>
                <a:spcPct val="100000"/>
              </a:lnSpc>
              <a:spcBef>
                <a:spcPts val="0"/>
              </a:spcBef>
            </a:pPr>
            <a:r>
              <a:rPr lang="ru-RU" sz="2400" dirty="0">
                <a:latin typeface="Times New Roman" panose="02020603050405020304" pitchFamily="18" charset="0"/>
                <a:cs typeface="Times New Roman" panose="02020603050405020304" pitchFamily="18" charset="0"/>
              </a:rPr>
              <a:t>   Д + М = 20,</a:t>
            </a:r>
          </a:p>
          <a:p>
            <a:pPr algn="l">
              <a:lnSpc>
                <a:spcPct val="100000"/>
              </a:lnSpc>
              <a:spcBef>
                <a:spcPts val="0"/>
              </a:spcBef>
            </a:pPr>
            <a:r>
              <a:rPr lang="ru-RU" sz="2400" dirty="0">
                <a:latin typeface="Times New Roman" panose="02020603050405020304" pitchFamily="18" charset="0"/>
                <a:cs typeface="Times New Roman" panose="02020603050405020304" pitchFamily="18" charset="0"/>
              </a:rPr>
              <a:t>   Д – М = 14,</a:t>
            </a:r>
          </a:p>
          <a:p>
            <a:pPr algn="l">
              <a:lnSpc>
                <a:spcPct val="100000"/>
              </a:lnSpc>
              <a:spcBef>
                <a:spcPts val="0"/>
              </a:spcBef>
            </a:pPr>
            <a:r>
              <a:rPr lang="ru-RU" sz="2400" dirty="0">
                <a:latin typeface="Times New Roman" panose="02020603050405020304" pitchFamily="18" charset="0"/>
                <a:cs typeface="Times New Roman" panose="02020603050405020304" pitchFamily="18" charset="0"/>
              </a:rPr>
              <a:t>   Д х М + 1900 = Г.</a:t>
            </a:r>
          </a:p>
          <a:p>
            <a:pPr algn="l">
              <a:lnSpc>
                <a:spcPct val="100000"/>
              </a:lnSpc>
              <a:spcBef>
                <a:spcPts val="0"/>
              </a:spcBef>
            </a:pPr>
            <a:r>
              <a:rPr lang="ru-RU" sz="2400" dirty="0">
                <a:latin typeface="Times New Roman" panose="02020603050405020304" pitchFamily="18" charset="0"/>
                <a:cs typeface="Times New Roman" panose="02020603050405020304" pitchFamily="18" charset="0"/>
              </a:rPr>
              <a:t>   Найдя два числа (Д и М) по их сумме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и разности, получим: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Д = 17, М = 3, тогда Г = 17*3 + 1900 = 1951.</a:t>
            </a:r>
            <a:r>
              <a:rPr lang="ru-RU" sz="2400" dirty="0">
                <a:solidFill>
                  <a:srgbClr val="C00000"/>
                </a:solidFill>
                <a:latin typeface="Times New Roman" panose="02020603050405020304" pitchFamily="18" charset="0"/>
                <a:cs typeface="Times New Roman" panose="02020603050405020304" pitchFamily="18" charset="0"/>
              </a:rPr>
              <a:t> </a:t>
            </a:r>
          </a:p>
          <a:p>
            <a:pPr algn="l">
              <a:lnSpc>
                <a:spcPct val="100000"/>
              </a:lnSpc>
              <a:spcBef>
                <a:spcPts val="0"/>
              </a:spcBef>
            </a:pPr>
            <a:r>
              <a:rPr lang="ru-RU" sz="2400" dirty="0">
                <a:latin typeface="Times New Roman" panose="02020603050405020304" pitchFamily="18" charset="0"/>
                <a:cs typeface="Times New Roman" panose="02020603050405020304" pitchFamily="18" charset="0"/>
              </a:rPr>
              <a:t>   Учитель родился 17 марта 1951 года.</a:t>
            </a:r>
          </a:p>
          <a:p>
            <a:pPr algn="l">
              <a:spcBef>
                <a:spcPts val="0"/>
              </a:spcBef>
            </a:pPr>
            <a:endParaRPr lang="ru-RU" sz="24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20</a:t>
            </a:fld>
            <a:endParaRPr lang="ru-RU" dirty="0">
              <a:solidFill>
                <a:schemeClr val="accent1"/>
              </a:solidFill>
            </a:endParaRPr>
          </a:p>
        </p:txBody>
      </p:sp>
      <p:pic>
        <p:nvPicPr>
          <p:cNvPr id="6" name="Рисунок 5">
            <a:extLst>
              <a:ext uri="{FF2B5EF4-FFF2-40B4-BE49-F238E27FC236}">
                <a16:creationId xmlns:a16="http://schemas.microsoft.com/office/drawing/2014/main" id="{2D969A17-CEBC-4A43-A98F-00BEAE1034E9}"/>
              </a:ext>
            </a:extLst>
          </p:cNvPr>
          <p:cNvPicPr>
            <a:picLocks noChangeAspect="1"/>
          </p:cNvPicPr>
          <p:nvPr/>
        </p:nvPicPr>
        <p:blipFill>
          <a:blip r:embed="rId2"/>
          <a:stretch>
            <a:fillRect/>
          </a:stretch>
        </p:blipFill>
        <p:spPr>
          <a:xfrm>
            <a:off x="7740352" y="223435"/>
            <a:ext cx="1241004" cy="1344421"/>
          </a:xfrm>
          <a:prstGeom prst="rect">
            <a:avLst/>
          </a:prstGeom>
        </p:spPr>
      </p:pic>
      <p:pic>
        <p:nvPicPr>
          <p:cNvPr id="4" name="Рисунок 3">
            <a:extLst>
              <a:ext uri="{FF2B5EF4-FFF2-40B4-BE49-F238E27FC236}">
                <a16:creationId xmlns:a16="http://schemas.microsoft.com/office/drawing/2014/main" id="{C66B8BCF-74D2-42AC-9E8A-1F9D995E114C}"/>
              </a:ext>
            </a:extLst>
          </p:cNvPr>
          <p:cNvPicPr>
            <a:picLocks noChangeAspect="1"/>
          </p:cNvPicPr>
          <p:nvPr/>
        </p:nvPicPr>
        <p:blipFill>
          <a:blip r:embed="rId3"/>
          <a:stretch>
            <a:fillRect/>
          </a:stretch>
        </p:blipFill>
        <p:spPr>
          <a:xfrm>
            <a:off x="6607592" y="2787774"/>
            <a:ext cx="2572920" cy="2376264"/>
          </a:xfrm>
          <a:prstGeom prst="rect">
            <a:avLst/>
          </a:prstGeom>
        </p:spPr>
      </p:pic>
    </p:spTree>
    <p:extLst>
      <p:ext uri="{BB962C8B-B14F-4D97-AF65-F5344CB8AC3E}">
        <p14:creationId xmlns:p14="http://schemas.microsoft.com/office/powerpoint/2010/main" val="123974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Готовимся к ВПР. Задачи из новой книги (5-6 </a:t>
            </a:r>
            <a:r>
              <a:rPr lang="ru-RU" sz="2400" b="1" dirty="0" err="1">
                <a:solidFill>
                  <a:srgbClr val="FF0000"/>
                </a:solidFill>
                <a:latin typeface="Times New Roman" panose="02020603050405020304" pitchFamily="18" charset="0"/>
                <a:cs typeface="Times New Roman" panose="02020603050405020304" pitchFamily="18" charset="0"/>
              </a:rPr>
              <a:t>кл</a:t>
            </a:r>
            <a:r>
              <a:rPr lang="ru-RU" sz="2400" b="1" dirty="0">
                <a:solidFill>
                  <a:srgbClr val="FF0000"/>
                </a:solidFill>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23528" y="699542"/>
            <a:ext cx="8640960" cy="4176464"/>
          </a:xfrm>
        </p:spPr>
        <p:txBody>
          <a:bodyPr>
            <a:noAutofit/>
          </a:bodyPr>
          <a:lstStyle/>
          <a:p>
            <a:pPr algn="l"/>
            <a:r>
              <a:rPr lang="ru-RU" sz="2400" b="1" dirty="0">
                <a:latin typeface="Times New Roman" panose="02020603050405020304" pitchFamily="18" charset="0"/>
                <a:cs typeface="Times New Roman" panose="02020603050405020304" pitchFamily="18" charset="0"/>
              </a:rPr>
              <a:t>    </a:t>
            </a:r>
            <a:r>
              <a:rPr lang="ru-RU" sz="2400" b="1" dirty="0">
                <a:solidFill>
                  <a:srgbClr val="C00000"/>
                </a:solidFill>
                <a:latin typeface="Times New Roman" panose="02020603050405020304" pitchFamily="18" charset="0"/>
                <a:cs typeface="Times New Roman" panose="02020603050405020304" pitchFamily="18" charset="0"/>
              </a:rPr>
              <a:t>10.</a:t>
            </a:r>
            <a:r>
              <a:rPr lang="ru-RU" sz="2400" dirty="0">
                <a:solidFill>
                  <a:srgbClr val="C00000"/>
                </a:solidFill>
                <a:latin typeface="Times New Roman" panose="02020603050405020304" pitchFamily="18" charset="0"/>
                <a:cs typeface="Times New Roman" panose="02020603050405020304" pitchFamily="18" charset="0"/>
              </a:rPr>
              <a:t> а) На двух полках было книг поровну. С первой полки на вторую переставили 5 книг. На сколько книг на второй полке стало больше, чем на первой полке? </a:t>
            </a: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r>
              <a:rPr lang="ru-RU" sz="2400" b="1" dirty="0">
                <a:latin typeface="Times New Roman" panose="02020603050405020304" pitchFamily="18" charset="0"/>
                <a:cs typeface="Times New Roman" panose="02020603050405020304" pitchFamily="18" charset="0"/>
              </a:rPr>
              <a:t>   Ответ. </a:t>
            </a:r>
            <a:r>
              <a:rPr lang="ru-RU" sz="2400" dirty="0">
                <a:latin typeface="Times New Roman" panose="02020603050405020304" pitchFamily="18" charset="0"/>
                <a:cs typeface="Times New Roman" panose="02020603050405020304" pitchFamily="18" charset="0"/>
              </a:rPr>
              <a:t>На 10.</a:t>
            </a:r>
            <a:r>
              <a:rPr lang="ru-RU" sz="2400" dirty="0">
                <a:solidFill>
                  <a:srgbClr val="C00000"/>
                </a:solidFill>
                <a:latin typeface="Times New Roman" panose="02020603050405020304" pitchFamily="18" charset="0"/>
                <a:cs typeface="Times New Roman" panose="02020603050405020304" pitchFamily="18" charset="0"/>
              </a:rPr>
              <a:t> </a:t>
            </a:r>
            <a:endParaRPr lang="ru-RU" sz="24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21</a:t>
            </a:fld>
            <a:endParaRPr lang="ru-RU" dirty="0">
              <a:solidFill>
                <a:schemeClr val="accent1"/>
              </a:solidFill>
            </a:endParaRPr>
          </a:p>
        </p:txBody>
      </p:sp>
      <p:pic>
        <p:nvPicPr>
          <p:cNvPr id="7" name="Рисунок 6">
            <a:extLst>
              <a:ext uri="{FF2B5EF4-FFF2-40B4-BE49-F238E27FC236}">
                <a16:creationId xmlns:a16="http://schemas.microsoft.com/office/drawing/2014/main" id="{ED20A620-89A1-43D1-8AB5-7BE321ED0BAD}"/>
              </a:ext>
            </a:extLst>
          </p:cNvPr>
          <p:cNvPicPr>
            <a:picLocks noChangeAspect="1"/>
          </p:cNvPicPr>
          <p:nvPr/>
        </p:nvPicPr>
        <p:blipFill>
          <a:blip r:embed="rId2"/>
          <a:stretch>
            <a:fillRect/>
          </a:stretch>
        </p:blipFill>
        <p:spPr>
          <a:xfrm>
            <a:off x="1441274" y="1923678"/>
            <a:ext cx="5578998" cy="1440160"/>
          </a:xfrm>
          <a:prstGeom prst="rect">
            <a:avLst/>
          </a:prstGeom>
        </p:spPr>
      </p:pic>
    </p:spTree>
    <p:extLst>
      <p:ext uri="{BB962C8B-B14F-4D97-AF65-F5344CB8AC3E}">
        <p14:creationId xmlns:p14="http://schemas.microsoft.com/office/powerpoint/2010/main" val="305359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Готовимся к ВПР. Задачи из новой книги (5-6 </a:t>
            </a:r>
            <a:r>
              <a:rPr lang="ru-RU" sz="2400" b="1" dirty="0" err="1">
                <a:solidFill>
                  <a:srgbClr val="FF0000"/>
                </a:solidFill>
                <a:latin typeface="Times New Roman" panose="02020603050405020304" pitchFamily="18" charset="0"/>
                <a:cs typeface="Times New Roman" panose="02020603050405020304" pitchFamily="18" charset="0"/>
              </a:rPr>
              <a:t>кл</a:t>
            </a:r>
            <a:r>
              <a:rPr lang="ru-RU" sz="2400" b="1" dirty="0">
                <a:solidFill>
                  <a:srgbClr val="FF0000"/>
                </a:solidFill>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23528" y="699542"/>
            <a:ext cx="8640960" cy="4176464"/>
          </a:xfrm>
        </p:spPr>
        <p:txBody>
          <a:bodyPr>
            <a:noAutofit/>
          </a:bodyPr>
          <a:lstStyle/>
          <a:p>
            <a:pPr algn="l"/>
            <a:r>
              <a:rPr lang="ru-RU" sz="2400" b="1" dirty="0">
                <a:latin typeface="Times New Roman" panose="02020603050405020304" pitchFamily="18" charset="0"/>
                <a:cs typeface="Times New Roman" panose="02020603050405020304" pitchFamily="18" charset="0"/>
              </a:rPr>
              <a:t>    </a:t>
            </a:r>
            <a:r>
              <a:rPr lang="ru-RU" sz="2400" b="1" dirty="0">
                <a:solidFill>
                  <a:srgbClr val="C00000"/>
                </a:solidFill>
                <a:latin typeface="Times New Roman" panose="02020603050405020304" pitchFamily="18" charset="0"/>
                <a:cs typeface="Times New Roman" panose="02020603050405020304" pitchFamily="18" charset="0"/>
              </a:rPr>
              <a:t>10.</a:t>
            </a:r>
            <a:r>
              <a:rPr lang="ru-RU" sz="2400" dirty="0">
                <a:solidFill>
                  <a:srgbClr val="C00000"/>
                </a:solidFill>
                <a:latin typeface="Times New Roman" panose="02020603050405020304" pitchFamily="18" charset="0"/>
                <a:cs typeface="Times New Roman" panose="02020603050405020304" pitchFamily="18" charset="0"/>
              </a:rPr>
              <a:t> а) На двух полках было книг поровну. С первой полки на вторую переставили 5 книг. На сколько книг на второй полке стало больше, чем на первой полке? </a:t>
            </a: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b="1" dirty="0">
              <a:latin typeface="Times New Roman" panose="02020603050405020304" pitchFamily="18" charset="0"/>
              <a:cs typeface="Times New Roman" panose="02020603050405020304" pitchFamily="18" charset="0"/>
            </a:endParaRPr>
          </a:p>
          <a:p>
            <a:pPr algn="l"/>
            <a:r>
              <a:rPr lang="ru-RU" sz="2400" b="1" dirty="0">
                <a:latin typeface="Times New Roman" panose="02020603050405020304" pitchFamily="18" charset="0"/>
                <a:cs typeface="Times New Roman" panose="02020603050405020304" pitchFamily="18" charset="0"/>
              </a:rPr>
              <a:t>   Ответ. </a:t>
            </a:r>
            <a:r>
              <a:rPr lang="ru-RU" sz="2400" dirty="0">
                <a:latin typeface="Times New Roman" panose="02020603050405020304" pitchFamily="18" charset="0"/>
                <a:cs typeface="Times New Roman" panose="02020603050405020304" pitchFamily="18" charset="0"/>
              </a:rPr>
              <a:t>На 10.</a:t>
            </a:r>
          </a:p>
          <a:p>
            <a:pPr algn="l"/>
            <a:r>
              <a:rPr lang="ru-RU" sz="2400" dirty="0">
                <a:solidFill>
                  <a:srgbClr val="C00000"/>
                </a:solidFill>
                <a:latin typeface="Times New Roman" panose="02020603050405020304" pitchFamily="18" charset="0"/>
                <a:cs typeface="Times New Roman" panose="02020603050405020304" pitchFamily="18" charset="0"/>
              </a:rPr>
              <a:t>   б) У двух братьев было поровну марок. Старший брат подарил младшему 12 марок. На сколько марок у старшего брата стало меньше марок, чем у младшего? </a:t>
            </a:r>
            <a:endParaRPr lang="ru-RU" sz="24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22</a:t>
            </a:fld>
            <a:endParaRPr lang="ru-RU" dirty="0">
              <a:solidFill>
                <a:schemeClr val="accent1"/>
              </a:solidFill>
            </a:endParaRPr>
          </a:p>
        </p:txBody>
      </p:sp>
      <p:pic>
        <p:nvPicPr>
          <p:cNvPr id="7" name="Рисунок 6">
            <a:extLst>
              <a:ext uri="{FF2B5EF4-FFF2-40B4-BE49-F238E27FC236}">
                <a16:creationId xmlns:a16="http://schemas.microsoft.com/office/drawing/2014/main" id="{ED20A620-89A1-43D1-8AB5-7BE321ED0BAD}"/>
              </a:ext>
            </a:extLst>
          </p:cNvPr>
          <p:cNvPicPr>
            <a:picLocks noChangeAspect="1"/>
          </p:cNvPicPr>
          <p:nvPr/>
        </p:nvPicPr>
        <p:blipFill>
          <a:blip r:embed="rId2"/>
          <a:stretch>
            <a:fillRect/>
          </a:stretch>
        </p:blipFill>
        <p:spPr>
          <a:xfrm>
            <a:off x="2016832" y="1851670"/>
            <a:ext cx="5040560" cy="1301168"/>
          </a:xfrm>
          <a:prstGeom prst="rect">
            <a:avLst/>
          </a:prstGeom>
        </p:spPr>
      </p:pic>
    </p:spTree>
    <p:extLst>
      <p:ext uri="{BB962C8B-B14F-4D97-AF65-F5344CB8AC3E}">
        <p14:creationId xmlns:p14="http://schemas.microsoft.com/office/powerpoint/2010/main" val="115706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Готовимся к ВПР. Задачи из новой книги (5-6 </a:t>
            </a:r>
            <a:r>
              <a:rPr lang="ru-RU" sz="2400" b="1" dirty="0" err="1">
                <a:solidFill>
                  <a:srgbClr val="FF0000"/>
                </a:solidFill>
                <a:latin typeface="Times New Roman" panose="02020603050405020304" pitchFamily="18" charset="0"/>
                <a:cs typeface="Times New Roman" panose="02020603050405020304" pitchFamily="18" charset="0"/>
              </a:rPr>
              <a:t>кл</a:t>
            </a:r>
            <a:r>
              <a:rPr lang="ru-RU" sz="2400" b="1" dirty="0">
                <a:solidFill>
                  <a:srgbClr val="FF0000"/>
                </a:solidFill>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23528" y="699542"/>
            <a:ext cx="8640960" cy="4176464"/>
          </a:xfrm>
        </p:spPr>
        <p:txBody>
          <a:bodyPr>
            <a:noAutofit/>
          </a:bodyPr>
          <a:lstStyle/>
          <a:p>
            <a:pPr algn="l"/>
            <a:r>
              <a:rPr lang="ru-RU" sz="2400" b="1" dirty="0">
                <a:latin typeface="Times New Roman" panose="02020603050405020304" pitchFamily="18" charset="0"/>
                <a:cs typeface="Times New Roman" panose="02020603050405020304" pitchFamily="18" charset="0"/>
              </a:rPr>
              <a:t>    </a:t>
            </a:r>
            <a:r>
              <a:rPr lang="ru-RU" sz="2400" b="1" dirty="0">
                <a:solidFill>
                  <a:srgbClr val="C00000"/>
                </a:solidFill>
                <a:latin typeface="Times New Roman" panose="02020603050405020304" pitchFamily="18" charset="0"/>
                <a:cs typeface="Times New Roman" panose="02020603050405020304" pitchFamily="18" charset="0"/>
              </a:rPr>
              <a:t>65. </a:t>
            </a:r>
            <a:r>
              <a:rPr lang="ru-RU" sz="2400" dirty="0">
                <a:solidFill>
                  <a:srgbClr val="C00000"/>
                </a:solidFill>
                <a:latin typeface="Times New Roman" panose="02020603050405020304" pitchFamily="18" charset="0"/>
                <a:cs typeface="Times New Roman" panose="02020603050405020304" pitchFamily="18" charset="0"/>
              </a:rPr>
              <a:t>Брату было 3 года, когда сестре исполнилось 10 лет, а сейчас сестра в 2 раза старше брата. Сколько лет брату сейчас?</a:t>
            </a:r>
          </a:p>
          <a:p>
            <a:pPr algn="l"/>
            <a:r>
              <a:rPr lang="ru-RU" sz="2400" dirty="0">
                <a:latin typeface="Times New Roman" panose="02020603050405020304" pitchFamily="18" charset="0"/>
                <a:cs typeface="Times New Roman" panose="02020603050405020304" pitchFamily="18" charset="0"/>
              </a:rPr>
              <a:t>   Пусть сейчас возраст брата составляет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1 часть, тогда возраст сестры составляет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2 такие же части.</a:t>
            </a:r>
          </a:p>
          <a:p>
            <a:pPr algn="l"/>
            <a:r>
              <a:rPr lang="ru-RU" sz="2400" dirty="0">
                <a:latin typeface="Times New Roman" panose="02020603050405020304" pitchFamily="18" charset="0"/>
                <a:cs typeface="Times New Roman" panose="02020603050405020304" pitchFamily="18" charset="0"/>
              </a:rPr>
              <a:t>   1) 10 – 3 = 7 (лет) — на 7 лет сестра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старше брата; </a:t>
            </a:r>
          </a:p>
          <a:p>
            <a:pPr algn="l"/>
            <a:r>
              <a:rPr lang="ru-RU" sz="2400" dirty="0">
                <a:latin typeface="Times New Roman" panose="02020603050405020304" pitchFamily="18" charset="0"/>
                <a:cs typeface="Times New Roman" panose="02020603050405020304" pitchFamily="18" charset="0"/>
              </a:rPr>
              <a:t>   2) 2 – 1 = 1 (часть) — приходится на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7 лет.</a:t>
            </a:r>
          </a:p>
          <a:p>
            <a:pPr algn="l"/>
            <a:r>
              <a:rPr lang="ru-RU" sz="2400" dirty="0">
                <a:latin typeface="Times New Roman" panose="02020603050405020304" pitchFamily="18" charset="0"/>
                <a:cs typeface="Times New Roman" panose="02020603050405020304" pitchFamily="18" charset="0"/>
              </a:rPr>
              <a:t>   Значит, брату сейчас 7 лет.</a:t>
            </a:r>
            <a:endParaRPr lang="ru-RU" sz="2400" i="1" dirty="0">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r>
              <a:rPr lang="ru-RU" sz="2400" b="1" dirty="0">
                <a:latin typeface="Times New Roman" panose="02020603050405020304" pitchFamily="18" charset="0"/>
                <a:cs typeface="Times New Roman" panose="02020603050405020304" pitchFamily="18" charset="0"/>
              </a:rPr>
              <a:t>   </a:t>
            </a:r>
            <a:endParaRPr lang="ru-RU" sz="24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23</a:t>
            </a:fld>
            <a:endParaRPr lang="ru-RU" dirty="0">
              <a:solidFill>
                <a:schemeClr val="accent1"/>
              </a:solidFill>
            </a:endParaRPr>
          </a:p>
        </p:txBody>
      </p:sp>
      <p:pic>
        <p:nvPicPr>
          <p:cNvPr id="11" name="Рисунок 10">
            <a:extLst>
              <a:ext uri="{FF2B5EF4-FFF2-40B4-BE49-F238E27FC236}">
                <a16:creationId xmlns:a16="http://schemas.microsoft.com/office/drawing/2014/main" id="{B723A8D2-FD62-4B1F-BF2B-5A69F60C65A5}"/>
              </a:ext>
            </a:extLst>
          </p:cNvPr>
          <p:cNvPicPr>
            <a:picLocks noChangeAspect="1"/>
          </p:cNvPicPr>
          <p:nvPr/>
        </p:nvPicPr>
        <p:blipFill>
          <a:blip r:embed="rId2"/>
          <a:stretch>
            <a:fillRect/>
          </a:stretch>
        </p:blipFill>
        <p:spPr>
          <a:xfrm>
            <a:off x="6006430" y="1563638"/>
            <a:ext cx="3102074" cy="2095261"/>
          </a:xfrm>
          <a:prstGeom prst="rect">
            <a:avLst/>
          </a:prstGeom>
        </p:spPr>
      </p:pic>
    </p:spTree>
    <p:extLst>
      <p:ext uri="{BB962C8B-B14F-4D97-AF65-F5344CB8AC3E}">
        <p14:creationId xmlns:p14="http://schemas.microsoft.com/office/powerpoint/2010/main" val="4940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Готовимся к ВПР. Задачи из новой книги (5-6 </a:t>
            </a:r>
            <a:r>
              <a:rPr lang="ru-RU" sz="2400" b="1" dirty="0" err="1">
                <a:solidFill>
                  <a:srgbClr val="FF0000"/>
                </a:solidFill>
                <a:latin typeface="Times New Roman" panose="02020603050405020304" pitchFamily="18" charset="0"/>
                <a:cs typeface="Times New Roman" panose="02020603050405020304" pitchFamily="18" charset="0"/>
              </a:rPr>
              <a:t>кл</a:t>
            </a:r>
            <a:r>
              <a:rPr lang="ru-RU" sz="2400" b="1" dirty="0">
                <a:solidFill>
                  <a:srgbClr val="FF0000"/>
                </a:solidFill>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23528" y="699542"/>
            <a:ext cx="8640960" cy="4176464"/>
          </a:xfrm>
        </p:spPr>
        <p:txBody>
          <a:bodyPr>
            <a:noAutofit/>
          </a:bodyPr>
          <a:lstStyle/>
          <a:p>
            <a:pPr algn="l"/>
            <a:r>
              <a:rPr lang="ru-RU" sz="2400" b="1" dirty="0">
                <a:solidFill>
                  <a:srgbClr val="C00000"/>
                </a:solidFill>
                <a:latin typeface="Times New Roman" panose="02020603050405020304" pitchFamily="18" charset="0"/>
                <a:cs typeface="Times New Roman" panose="02020603050405020304" pitchFamily="18" charset="0"/>
              </a:rPr>
              <a:t>   74.</a:t>
            </a:r>
            <a:r>
              <a:rPr lang="ru-RU" sz="2400" dirty="0">
                <a:solidFill>
                  <a:srgbClr val="C00000"/>
                </a:solidFill>
                <a:latin typeface="Times New Roman" panose="02020603050405020304" pitchFamily="18" charset="0"/>
                <a:cs typeface="Times New Roman" panose="02020603050405020304" pitchFamily="18" charset="0"/>
              </a:rPr>
              <a:t> В копилке у Васи была некоторая сумма денег. Он планировал каждый день класть в копилку по 10 р., чтобы за несколько дней увеличить сумму до 3000 р. Но вместо этого он столько же дней забирал из копилки по 20 р., и копилка опустела. Сколько рублей было в копилке первоначально?</a:t>
            </a:r>
          </a:p>
          <a:p>
            <a:pPr algn="l"/>
            <a:r>
              <a:rPr lang="ru-RU" sz="2400" dirty="0">
                <a:latin typeface="Times New Roman" panose="02020603050405020304" pitchFamily="18" charset="0"/>
                <a:cs typeface="Times New Roman" panose="02020603050405020304" pitchFamily="18" charset="0"/>
              </a:rPr>
              <a:t>   Пусть сумма, которую Вася собирался добавить в копилку за всё время, составляет 1 часть. Он накопил бы 3000 руб. </a:t>
            </a:r>
            <a:endParaRPr lang="ru-RU" sz="24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24</a:t>
            </a:fld>
            <a:endParaRPr lang="ru-RU" dirty="0">
              <a:solidFill>
                <a:schemeClr val="accent1"/>
              </a:solidFill>
            </a:endParaRPr>
          </a:p>
        </p:txBody>
      </p:sp>
      <p:pic>
        <p:nvPicPr>
          <p:cNvPr id="7" name="Рисунок 6">
            <a:extLst>
              <a:ext uri="{FF2B5EF4-FFF2-40B4-BE49-F238E27FC236}">
                <a16:creationId xmlns:a16="http://schemas.microsoft.com/office/drawing/2014/main" id="{D85364EF-6911-4940-A288-38309C9D2BE5}"/>
              </a:ext>
            </a:extLst>
          </p:cNvPr>
          <p:cNvPicPr>
            <a:picLocks noChangeAspect="1"/>
          </p:cNvPicPr>
          <p:nvPr/>
        </p:nvPicPr>
        <p:blipFill>
          <a:blip r:embed="rId2"/>
          <a:stretch>
            <a:fillRect/>
          </a:stretch>
        </p:blipFill>
        <p:spPr>
          <a:xfrm>
            <a:off x="2987824" y="3428996"/>
            <a:ext cx="6134100" cy="1704975"/>
          </a:xfrm>
          <a:prstGeom prst="rect">
            <a:avLst/>
          </a:prstGeom>
        </p:spPr>
      </p:pic>
    </p:spTree>
    <p:extLst>
      <p:ext uri="{BB962C8B-B14F-4D97-AF65-F5344CB8AC3E}">
        <p14:creationId xmlns:p14="http://schemas.microsoft.com/office/powerpoint/2010/main" val="425353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Готовимся к ВПР. Задачи из новой книги (5-6 </a:t>
            </a:r>
            <a:r>
              <a:rPr lang="ru-RU" sz="2400" b="1" dirty="0" err="1">
                <a:solidFill>
                  <a:srgbClr val="FF0000"/>
                </a:solidFill>
                <a:latin typeface="Times New Roman" panose="02020603050405020304" pitchFamily="18" charset="0"/>
                <a:cs typeface="Times New Roman" panose="02020603050405020304" pitchFamily="18" charset="0"/>
              </a:rPr>
              <a:t>кл</a:t>
            </a:r>
            <a:r>
              <a:rPr lang="ru-RU" sz="2400" b="1" dirty="0">
                <a:solidFill>
                  <a:srgbClr val="FF0000"/>
                </a:solidFill>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23528" y="699542"/>
            <a:ext cx="8640960" cy="4176464"/>
          </a:xfrm>
        </p:spPr>
        <p:txBody>
          <a:bodyPr>
            <a:noAutofit/>
          </a:bodyPr>
          <a:lstStyle/>
          <a:p>
            <a:pPr algn="l"/>
            <a:r>
              <a:rPr lang="ru-RU" sz="2400" b="1" dirty="0">
                <a:solidFill>
                  <a:srgbClr val="C00000"/>
                </a:solidFill>
                <a:latin typeface="Times New Roman" panose="02020603050405020304" pitchFamily="18" charset="0"/>
                <a:cs typeface="Times New Roman" panose="02020603050405020304" pitchFamily="18" charset="0"/>
              </a:rPr>
              <a:t>   74.</a:t>
            </a:r>
            <a:r>
              <a:rPr lang="ru-RU" sz="2400" dirty="0">
                <a:solidFill>
                  <a:srgbClr val="C00000"/>
                </a:solidFill>
                <a:latin typeface="Times New Roman" panose="02020603050405020304" pitchFamily="18" charset="0"/>
                <a:cs typeface="Times New Roman" panose="02020603050405020304" pitchFamily="18" charset="0"/>
              </a:rPr>
              <a:t> В копилке у Васи была некоторая сумма денег. Он планировал каждый день класть в копилку по 10 р., чтобы за несколько дней увеличить сумму до 3000 р. Но вместо этого он столько же дней забирал из копилки по 20 р., и копилка опустела. Сколько рублей было в копилке первоначально?</a:t>
            </a:r>
          </a:p>
          <a:p>
            <a:pPr algn="l"/>
            <a:r>
              <a:rPr lang="ru-RU" sz="2400" dirty="0">
                <a:latin typeface="Times New Roman" panose="02020603050405020304" pitchFamily="18" charset="0"/>
                <a:cs typeface="Times New Roman" panose="02020603050405020304" pitchFamily="18" charset="0"/>
              </a:rPr>
              <a:t>   Пусть сумма, которую Вася собирался добавить в копилку за всё время, составляет 1 часть. Он накопил бы 3000 руб. Тогда сумма, которую он забрал из копилки, составляет 2 части. </a:t>
            </a:r>
          </a:p>
          <a:p>
            <a:pPr algn="l"/>
            <a:r>
              <a:rPr lang="ru-RU" sz="2400" dirty="0">
                <a:latin typeface="Times New Roman" panose="02020603050405020304" pitchFamily="18" charset="0"/>
                <a:cs typeface="Times New Roman" panose="02020603050405020304" pitchFamily="18" charset="0"/>
              </a:rPr>
              <a:t>Сколько в копилке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осталось денег?   </a:t>
            </a:r>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r>
              <a:rPr lang="ru-RU" sz="2400" b="1" dirty="0">
                <a:latin typeface="Times New Roman" panose="02020603050405020304" pitchFamily="18" charset="0"/>
                <a:cs typeface="Times New Roman" panose="02020603050405020304" pitchFamily="18" charset="0"/>
              </a:rPr>
              <a:t>   </a:t>
            </a:r>
            <a:endParaRPr lang="ru-RU" sz="24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25</a:t>
            </a:fld>
            <a:endParaRPr lang="ru-RU" dirty="0">
              <a:solidFill>
                <a:schemeClr val="accent1"/>
              </a:solidFill>
            </a:endParaRPr>
          </a:p>
        </p:txBody>
      </p:sp>
      <p:pic>
        <p:nvPicPr>
          <p:cNvPr id="8" name="Рисунок 7">
            <a:extLst>
              <a:ext uri="{FF2B5EF4-FFF2-40B4-BE49-F238E27FC236}">
                <a16:creationId xmlns:a16="http://schemas.microsoft.com/office/drawing/2014/main" id="{F49AB0DE-3A5B-4791-B5E8-8632E7CA4016}"/>
              </a:ext>
            </a:extLst>
          </p:cNvPr>
          <p:cNvPicPr>
            <a:picLocks noChangeAspect="1"/>
          </p:cNvPicPr>
          <p:nvPr/>
        </p:nvPicPr>
        <p:blipFill>
          <a:blip r:embed="rId2"/>
          <a:stretch>
            <a:fillRect/>
          </a:stretch>
        </p:blipFill>
        <p:spPr>
          <a:xfrm>
            <a:off x="2987824" y="3435846"/>
            <a:ext cx="6134100" cy="1676400"/>
          </a:xfrm>
          <a:prstGeom prst="rect">
            <a:avLst/>
          </a:prstGeom>
        </p:spPr>
      </p:pic>
    </p:spTree>
    <p:extLst>
      <p:ext uri="{BB962C8B-B14F-4D97-AF65-F5344CB8AC3E}">
        <p14:creationId xmlns:p14="http://schemas.microsoft.com/office/powerpoint/2010/main" val="321280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Готовимся к ВПР. Задачи из новой книги (5-6 </a:t>
            </a:r>
            <a:r>
              <a:rPr lang="ru-RU" sz="2400" b="1" dirty="0" err="1">
                <a:solidFill>
                  <a:srgbClr val="FF0000"/>
                </a:solidFill>
                <a:latin typeface="Times New Roman" panose="02020603050405020304" pitchFamily="18" charset="0"/>
                <a:cs typeface="Times New Roman" panose="02020603050405020304" pitchFamily="18" charset="0"/>
              </a:rPr>
              <a:t>кл</a:t>
            </a:r>
            <a:r>
              <a:rPr lang="ru-RU" sz="2400" b="1" dirty="0">
                <a:solidFill>
                  <a:srgbClr val="FF0000"/>
                </a:solidFill>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23528" y="699542"/>
            <a:ext cx="8640960" cy="4176464"/>
          </a:xfrm>
        </p:spPr>
        <p:txBody>
          <a:bodyPr>
            <a:noAutofit/>
          </a:bodyPr>
          <a:lstStyle/>
          <a:p>
            <a:pPr algn="l"/>
            <a:r>
              <a:rPr lang="ru-RU" sz="2400" b="1" dirty="0">
                <a:solidFill>
                  <a:srgbClr val="C00000"/>
                </a:solidFill>
                <a:latin typeface="Times New Roman" panose="02020603050405020304" pitchFamily="18" charset="0"/>
                <a:cs typeface="Times New Roman" panose="02020603050405020304" pitchFamily="18" charset="0"/>
              </a:rPr>
              <a:t>   74.</a:t>
            </a:r>
            <a:r>
              <a:rPr lang="ru-RU" sz="2400" dirty="0">
                <a:solidFill>
                  <a:srgbClr val="C00000"/>
                </a:solidFill>
                <a:latin typeface="Times New Roman" panose="02020603050405020304" pitchFamily="18" charset="0"/>
                <a:cs typeface="Times New Roman" panose="02020603050405020304" pitchFamily="18" charset="0"/>
              </a:rPr>
              <a:t> В копилке у Васи была некоторая сумма денег. Он планировал каждый день класть в копилку по 10 р., чтобы за несколько дней увеличить сумму до 3000 р. Но вместо этого он столько же дней забирал из копилки по 20 р., и копилка опустела. Сколько рублей было в копилке первоначально?</a:t>
            </a:r>
          </a:p>
          <a:p>
            <a:pPr algn="l"/>
            <a:r>
              <a:rPr lang="ru-RU" sz="2400" dirty="0">
                <a:latin typeface="Times New Roman" panose="02020603050405020304" pitchFamily="18" charset="0"/>
                <a:cs typeface="Times New Roman" panose="02020603050405020304" pitchFamily="18" charset="0"/>
              </a:rPr>
              <a:t>   Пусть сумма, которую Вася собирался добавить в копилку за всё время, составляет 1 часть. Он накопил бы 3000 руб. Тогда сумма, которую он забрал из копилки, составляет 2 части. </a:t>
            </a:r>
          </a:p>
          <a:p>
            <a:pPr algn="l"/>
            <a:r>
              <a:rPr lang="ru-RU" sz="2400" dirty="0">
                <a:latin typeface="Times New Roman" panose="02020603050405020304" pitchFamily="18" charset="0"/>
                <a:cs typeface="Times New Roman" panose="02020603050405020304" pitchFamily="18" charset="0"/>
              </a:rPr>
              <a:t>Сколько в копилке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осталось денег?   </a:t>
            </a:r>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r>
              <a:rPr lang="ru-RU" sz="2400" b="1" dirty="0">
                <a:latin typeface="Times New Roman" panose="02020603050405020304" pitchFamily="18" charset="0"/>
                <a:cs typeface="Times New Roman" panose="02020603050405020304" pitchFamily="18" charset="0"/>
              </a:rPr>
              <a:t>   </a:t>
            </a:r>
            <a:endParaRPr lang="ru-RU" sz="24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26</a:t>
            </a:fld>
            <a:endParaRPr lang="ru-RU" dirty="0">
              <a:solidFill>
                <a:schemeClr val="accent1"/>
              </a:solidFill>
            </a:endParaRPr>
          </a:p>
        </p:txBody>
      </p:sp>
      <p:pic>
        <p:nvPicPr>
          <p:cNvPr id="4" name="Рисунок 3">
            <a:extLst>
              <a:ext uri="{FF2B5EF4-FFF2-40B4-BE49-F238E27FC236}">
                <a16:creationId xmlns:a16="http://schemas.microsoft.com/office/drawing/2014/main" id="{91A1F890-FF76-474F-AA95-51B8A1D4268A}"/>
              </a:ext>
            </a:extLst>
          </p:cNvPr>
          <p:cNvPicPr>
            <a:picLocks noChangeAspect="1"/>
          </p:cNvPicPr>
          <p:nvPr/>
        </p:nvPicPr>
        <p:blipFill>
          <a:blip r:embed="rId2"/>
          <a:stretch>
            <a:fillRect/>
          </a:stretch>
        </p:blipFill>
        <p:spPr>
          <a:xfrm>
            <a:off x="2987824" y="3435846"/>
            <a:ext cx="6134100" cy="1676400"/>
          </a:xfrm>
          <a:prstGeom prst="rect">
            <a:avLst/>
          </a:prstGeom>
        </p:spPr>
      </p:pic>
    </p:spTree>
    <p:extLst>
      <p:ext uri="{BB962C8B-B14F-4D97-AF65-F5344CB8AC3E}">
        <p14:creationId xmlns:p14="http://schemas.microsoft.com/office/powerpoint/2010/main" val="159563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Готовимся к ВПР. Задачи из новой книги (5-6 </a:t>
            </a:r>
            <a:r>
              <a:rPr lang="ru-RU" sz="2400" b="1" dirty="0" err="1">
                <a:solidFill>
                  <a:srgbClr val="FF0000"/>
                </a:solidFill>
                <a:latin typeface="Times New Roman" panose="02020603050405020304" pitchFamily="18" charset="0"/>
                <a:cs typeface="Times New Roman" panose="02020603050405020304" pitchFamily="18" charset="0"/>
              </a:rPr>
              <a:t>кл</a:t>
            </a:r>
            <a:r>
              <a:rPr lang="ru-RU" sz="2400" b="1" dirty="0">
                <a:solidFill>
                  <a:srgbClr val="FF0000"/>
                </a:solidFill>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23528" y="699542"/>
            <a:ext cx="8640960" cy="4176464"/>
          </a:xfrm>
        </p:spPr>
        <p:txBody>
          <a:bodyPr>
            <a:noAutofit/>
          </a:bodyPr>
          <a:lstStyle/>
          <a:p>
            <a:pPr algn="l"/>
            <a:r>
              <a:rPr lang="ru-RU" sz="2400" b="1" dirty="0">
                <a:solidFill>
                  <a:srgbClr val="C00000"/>
                </a:solidFill>
                <a:latin typeface="Times New Roman" panose="02020603050405020304" pitchFamily="18" charset="0"/>
                <a:cs typeface="Times New Roman" panose="02020603050405020304" pitchFamily="18" charset="0"/>
              </a:rPr>
              <a:t>   74.</a:t>
            </a:r>
            <a:r>
              <a:rPr lang="ru-RU" sz="2400" dirty="0">
                <a:solidFill>
                  <a:srgbClr val="C00000"/>
                </a:solidFill>
                <a:latin typeface="Times New Roman" panose="02020603050405020304" pitchFamily="18" charset="0"/>
                <a:cs typeface="Times New Roman" panose="02020603050405020304" pitchFamily="18" charset="0"/>
              </a:rPr>
              <a:t> В копилке у Васи была некоторая сумма денег. Он планировал каждый день класть в копилку по 10 р., чтобы за несколько дней увеличить сумму до 3000 р. Но вместо этого он столько же дней забирал из копилки по 20 р., и копилка опустела. Сколько рублей было в копилке первоначально?</a:t>
            </a:r>
          </a:p>
          <a:p>
            <a:pPr algn="l"/>
            <a:r>
              <a:rPr lang="ru-RU" sz="2400" dirty="0">
                <a:latin typeface="Times New Roman" panose="02020603050405020304" pitchFamily="18" charset="0"/>
                <a:cs typeface="Times New Roman" panose="02020603050405020304" pitchFamily="18" charset="0"/>
              </a:rPr>
              <a:t>   Пусть сумма, которую Вася собирался добавить в копилку за всё время, составляет 1 часть. Тогда сумма, которую он забрал из копилки, составляет 2 части. </a:t>
            </a:r>
          </a:p>
          <a:p>
            <a:pPr algn="l"/>
            <a:r>
              <a:rPr lang="ru-RU" sz="2400" dirty="0">
                <a:latin typeface="Times New Roman" panose="02020603050405020304" pitchFamily="18" charset="0"/>
                <a:cs typeface="Times New Roman" panose="02020603050405020304" pitchFamily="18" charset="0"/>
              </a:rPr>
              <a:t>   1) 1 + 2 = 3 (части) — приходится на 3000 р.; </a:t>
            </a:r>
          </a:p>
          <a:p>
            <a:pPr algn="l"/>
            <a:r>
              <a:rPr lang="ru-RU" sz="2400" dirty="0">
                <a:latin typeface="Times New Roman" panose="02020603050405020304" pitchFamily="18" charset="0"/>
                <a:cs typeface="Times New Roman" panose="02020603050405020304" pitchFamily="18" charset="0"/>
              </a:rPr>
              <a:t>   2) 3000 : 3 = 1000 (р.) — приходится на 1 часть; </a:t>
            </a:r>
          </a:p>
          <a:p>
            <a:pPr algn="l"/>
            <a:r>
              <a:rPr lang="ru-RU" sz="2400" dirty="0">
                <a:latin typeface="Times New Roman" panose="02020603050405020304" pitchFamily="18" charset="0"/>
                <a:cs typeface="Times New Roman" panose="02020603050405020304" pitchFamily="18" charset="0"/>
              </a:rPr>
              <a:t>   3) 3000 – 1000 = 2000 (р.) — было в копилке первоначально. </a:t>
            </a: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r>
              <a:rPr lang="ru-RU" sz="2400" b="1" dirty="0">
                <a:latin typeface="Times New Roman" panose="02020603050405020304" pitchFamily="18" charset="0"/>
                <a:cs typeface="Times New Roman" panose="02020603050405020304" pitchFamily="18" charset="0"/>
              </a:rPr>
              <a:t>   </a:t>
            </a:r>
            <a:endParaRPr lang="ru-RU" sz="24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27</a:t>
            </a:fld>
            <a:endParaRPr lang="ru-RU" dirty="0">
              <a:solidFill>
                <a:schemeClr val="accent1"/>
              </a:solidFill>
            </a:endParaRPr>
          </a:p>
        </p:txBody>
      </p:sp>
    </p:spTree>
    <p:extLst>
      <p:ext uri="{BB962C8B-B14F-4D97-AF65-F5344CB8AC3E}">
        <p14:creationId xmlns:p14="http://schemas.microsoft.com/office/powerpoint/2010/main" val="101369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Готовимся к встрече Нового года и к изучению дробей</a:t>
            </a:r>
            <a:endParaRPr lang="ru-RU" sz="2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Подзаголовок 2"/>
              <p:cNvSpPr>
                <a:spLocks noGrp="1"/>
              </p:cNvSpPr>
              <p:nvPr>
                <p:ph type="subTitle" idx="1"/>
              </p:nvPr>
            </p:nvSpPr>
            <p:spPr>
              <a:xfrm>
                <a:off x="323528" y="699542"/>
                <a:ext cx="8640960" cy="4176464"/>
              </a:xfrm>
            </p:spPr>
            <p:txBody>
              <a:bodyPr>
                <a:noAutofit/>
              </a:bodyPr>
              <a:lstStyle/>
              <a:p>
                <a:pPr algn="l"/>
                <a:r>
                  <a:rPr lang="ru-RU" sz="2400" b="1" dirty="0">
                    <a:solidFill>
                      <a:srgbClr val="C00000"/>
                    </a:solidFill>
                    <a:latin typeface="Times New Roman" panose="02020603050405020304" pitchFamily="18" charset="0"/>
                    <a:cs typeface="Times New Roman" panose="02020603050405020304" pitchFamily="18" charset="0"/>
                  </a:rPr>
                  <a:t>  271.</a:t>
                </a:r>
                <a:r>
                  <a:rPr lang="ru-RU" sz="2400" dirty="0">
                    <a:solidFill>
                      <a:srgbClr val="C00000"/>
                    </a:solidFill>
                    <a:latin typeface="Times New Roman" panose="02020603050405020304" pitchFamily="18" charset="0"/>
                    <a:cs typeface="Times New Roman" panose="02020603050405020304" pitchFamily="18" charset="0"/>
                  </a:rPr>
                  <a:t>* У Саши на дне рождения было 5 друзей. Первому он отрезал </a:t>
                </a:r>
                <a14:m>
                  <m:oMath xmlns:m="http://schemas.openxmlformats.org/officeDocument/2006/math">
                    <m:f>
                      <m:fPr>
                        <m:ctrlPr>
                          <a:rPr lang="ru-RU" sz="2400" i="1">
                            <a:solidFill>
                              <a:srgbClr val="C00000"/>
                            </a:solidFill>
                          </a:rPr>
                        </m:ctrlPr>
                      </m:fPr>
                      <m:num>
                        <m:r>
                          <a:rPr lang="ru-RU" sz="2400">
                            <a:solidFill>
                              <a:srgbClr val="C00000"/>
                            </a:solidFill>
                          </a:rPr>
                          <m:t>1</m:t>
                        </m:r>
                      </m:num>
                      <m:den>
                        <m:r>
                          <a:rPr lang="ru-RU" sz="2400">
                            <a:solidFill>
                              <a:srgbClr val="C00000"/>
                            </a:solidFill>
                          </a:rPr>
                          <m:t>6</m:t>
                        </m:r>
                      </m:den>
                    </m:f>
                  </m:oMath>
                </a14:m>
                <a:r>
                  <a:rPr lang="ru-RU" sz="2400" dirty="0">
                    <a:solidFill>
                      <a:srgbClr val="C00000"/>
                    </a:solidFill>
                    <a:latin typeface="Times New Roman" panose="02020603050405020304" pitchFamily="18" charset="0"/>
                    <a:cs typeface="Times New Roman" panose="02020603050405020304" pitchFamily="18" charset="0"/>
                  </a:rPr>
                  <a:t> часть пирога, второму </a:t>
                </a:r>
                <a14:m>
                  <m:oMath xmlns:m="http://schemas.openxmlformats.org/officeDocument/2006/math">
                    <m:f>
                      <m:fPr>
                        <m:ctrlPr>
                          <a:rPr lang="ru-RU" sz="2400" i="1">
                            <a:solidFill>
                              <a:srgbClr val="C00000"/>
                            </a:solidFill>
                          </a:rPr>
                        </m:ctrlPr>
                      </m:fPr>
                      <m:num>
                        <m:r>
                          <a:rPr lang="ru-RU" sz="2400">
                            <a:solidFill>
                              <a:srgbClr val="C00000"/>
                            </a:solidFill>
                          </a:rPr>
                          <m:t>1</m:t>
                        </m:r>
                      </m:num>
                      <m:den>
                        <m:r>
                          <a:rPr lang="ru-RU" sz="2400">
                            <a:solidFill>
                              <a:srgbClr val="C00000"/>
                            </a:solidFill>
                          </a:rPr>
                          <m:t>5</m:t>
                        </m:r>
                      </m:den>
                    </m:f>
                  </m:oMath>
                </a14:m>
                <a:r>
                  <a:rPr lang="ru-RU" sz="2400" dirty="0">
                    <a:solidFill>
                      <a:srgbClr val="C00000"/>
                    </a:solidFill>
                    <a:latin typeface="Times New Roman" panose="02020603050405020304" pitchFamily="18" charset="0"/>
                    <a:cs typeface="Times New Roman" panose="02020603050405020304" pitchFamily="18" charset="0"/>
                  </a:rPr>
                  <a:t> остатка, третьему </a:t>
                </a:r>
                <a14:m>
                  <m:oMath xmlns:m="http://schemas.openxmlformats.org/officeDocument/2006/math">
                    <m:f>
                      <m:fPr>
                        <m:ctrlPr>
                          <a:rPr lang="ru-RU" sz="2400" i="1">
                            <a:solidFill>
                              <a:srgbClr val="C00000"/>
                            </a:solidFill>
                          </a:rPr>
                        </m:ctrlPr>
                      </m:fPr>
                      <m:num>
                        <m:r>
                          <a:rPr lang="ru-RU" sz="2400">
                            <a:solidFill>
                              <a:srgbClr val="C00000"/>
                            </a:solidFill>
                          </a:rPr>
                          <m:t>1</m:t>
                        </m:r>
                      </m:num>
                      <m:den>
                        <m:r>
                          <a:rPr lang="ru-RU" sz="2400">
                            <a:solidFill>
                              <a:srgbClr val="C00000"/>
                            </a:solidFill>
                          </a:rPr>
                          <m:t>4</m:t>
                        </m:r>
                      </m:den>
                    </m:f>
                  </m:oMath>
                </a14:m>
                <a:r>
                  <a:rPr lang="ru-RU" sz="2400" dirty="0">
                    <a:solidFill>
                      <a:srgbClr val="C00000"/>
                    </a:solidFill>
                    <a:latin typeface="Times New Roman" panose="02020603050405020304" pitchFamily="18" charset="0"/>
                    <a:cs typeface="Times New Roman" panose="02020603050405020304" pitchFamily="18" charset="0"/>
                  </a:rPr>
                  <a:t> того, что осталось, четвёртому </a:t>
                </a:r>
                <a14:m>
                  <m:oMath xmlns:m="http://schemas.openxmlformats.org/officeDocument/2006/math">
                    <m:f>
                      <m:fPr>
                        <m:ctrlPr>
                          <a:rPr lang="ru-RU" sz="2400" i="1">
                            <a:solidFill>
                              <a:srgbClr val="C00000"/>
                            </a:solidFill>
                          </a:rPr>
                        </m:ctrlPr>
                      </m:fPr>
                      <m:num>
                        <m:r>
                          <a:rPr lang="ru-RU" sz="2400">
                            <a:solidFill>
                              <a:srgbClr val="C00000"/>
                            </a:solidFill>
                          </a:rPr>
                          <m:t>1</m:t>
                        </m:r>
                      </m:num>
                      <m:den>
                        <m:r>
                          <a:rPr lang="ru-RU" sz="2400">
                            <a:solidFill>
                              <a:srgbClr val="C00000"/>
                            </a:solidFill>
                          </a:rPr>
                          <m:t>3</m:t>
                        </m:r>
                      </m:den>
                    </m:f>
                  </m:oMath>
                </a14:m>
                <a:r>
                  <a:rPr lang="ru-RU" sz="2400" dirty="0">
                    <a:solidFill>
                      <a:srgbClr val="C00000"/>
                    </a:solidFill>
                    <a:latin typeface="Times New Roman" panose="02020603050405020304" pitchFamily="18" charset="0"/>
                    <a:cs typeface="Times New Roman" panose="02020603050405020304" pitchFamily="18" charset="0"/>
                  </a:rPr>
                  <a:t> нового остатка. Последний кусок Саша разделил пополам с пятым другом. Кому достался самый большой кусок? </a:t>
                </a:r>
              </a:p>
              <a:p>
                <a:pPr algn="l"/>
                <a:r>
                  <a:rPr lang="ru-RU" sz="2400" b="1" dirty="0">
                    <a:latin typeface="Times New Roman" panose="02020603050405020304" pitchFamily="18" charset="0"/>
                    <a:cs typeface="Times New Roman" panose="02020603050405020304" pitchFamily="18" charset="0"/>
                  </a:rPr>
                  <a:t>   </a:t>
                </a:r>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r>
                  <a:rPr lang="ru-RU" sz="2400" b="1" dirty="0">
                    <a:latin typeface="Times New Roman" panose="02020603050405020304" pitchFamily="18" charset="0"/>
                    <a:cs typeface="Times New Roman" panose="02020603050405020304" pitchFamily="18" charset="0"/>
                  </a:rPr>
                  <a:t>   </a:t>
                </a:r>
                <a:endParaRPr lang="ru-RU" sz="2400" dirty="0">
                  <a:solidFill>
                    <a:schemeClr val="tx1"/>
                  </a:solidFill>
                  <a:latin typeface="+mj-lt"/>
                </a:endParaRPr>
              </a:p>
            </p:txBody>
          </p:sp>
        </mc:Choice>
        <mc:Fallback>
          <p:sp>
            <p:nvSpPr>
              <p:cNvPr id="3" name="Подзаголовок 2"/>
              <p:cNvSpPr>
                <a:spLocks noGrp="1" noRot="1" noChangeAspect="1" noMove="1" noResize="1" noEditPoints="1" noAdjustHandles="1" noChangeArrowheads="1" noChangeShapeType="1" noTextEdit="1"/>
              </p:cNvSpPr>
              <p:nvPr>
                <p:ph type="subTitle" idx="1"/>
              </p:nvPr>
            </p:nvSpPr>
            <p:spPr>
              <a:xfrm>
                <a:off x="323528" y="699542"/>
                <a:ext cx="8640960" cy="4176464"/>
              </a:xfrm>
              <a:blipFill>
                <a:blip r:embed="rId2"/>
                <a:stretch>
                  <a:fillRect l="-1058" t="-2044"/>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28</a:t>
            </a:fld>
            <a:endParaRPr lang="ru-RU" dirty="0">
              <a:solidFill>
                <a:schemeClr val="accent1"/>
              </a:solidFill>
            </a:endParaRPr>
          </a:p>
        </p:txBody>
      </p:sp>
      <p:pic>
        <p:nvPicPr>
          <p:cNvPr id="16" name="Рисунок 15">
            <a:extLst>
              <a:ext uri="{FF2B5EF4-FFF2-40B4-BE49-F238E27FC236}">
                <a16:creationId xmlns:a16="http://schemas.microsoft.com/office/drawing/2014/main" id="{EAE7185B-1470-44C8-8EF4-1FCA94E4D13C}"/>
              </a:ext>
            </a:extLst>
          </p:cNvPr>
          <p:cNvPicPr>
            <a:picLocks noChangeAspect="1"/>
          </p:cNvPicPr>
          <p:nvPr/>
        </p:nvPicPr>
        <p:blipFill>
          <a:blip r:embed="rId3"/>
          <a:stretch>
            <a:fillRect/>
          </a:stretch>
        </p:blipFill>
        <p:spPr>
          <a:xfrm>
            <a:off x="6674296" y="2787774"/>
            <a:ext cx="2362200" cy="2295525"/>
          </a:xfrm>
          <a:prstGeom prst="rect">
            <a:avLst/>
          </a:prstGeom>
        </p:spPr>
      </p:pic>
    </p:spTree>
    <p:extLst>
      <p:ext uri="{BB962C8B-B14F-4D97-AF65-F5344CB8AC3E}">
        <p14:creationId xmlns:p14="http://schemas.microsoft.com/office/powerpoint/2010/main" val="355625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Готовимся к встрече Нового года и к изучению дробей</a:t>
            </a:r>
            <a:endParaRPr lang="ru-RU" sz="2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Подзаголовок 2"/>
              <p:cNvSpPr>
                <a:spLocks noGrp="1"/>
              </p:cNvSpPr>
              <p:nvPr>
                <p:ph type="subTitle" idx="1"/>
              </p:nvPr>
            </p:nvSpPr>
            <p:spPr>
              <a:xfrm>
                <a:off x="323528" y="699542"/>
                <a:ext cx="8640960" cy="4176464"/>
              </a:xfrm>
            </p:spPr>
            <p:txBody>
              <a:bodyPr>
                <a:noAutofit/>
              </a:bodyPr>
              <a:lstStyle/>
              <a:p>
                <a:pPr algn="l"/>
                <a:r>
                  <a:rPr lang="ru-RU" sz="2400" b="1" dirty="0">
                    <a:solidFill>
                      <a:srgbClr val="C00000"/>
                    </a:solidFill>
                    <a:latin typeface="Times New Roman" panose="02020603050405020304" pitchFamily="18" charset="0"/>
                    <a:cs typeface="Times New Roman" panose="02020603050405020304" pitchFamily="18" charset="0"/>
                  </a:rPr>
                  <a:t>  271.</a:t>
                </a:r>
                <a:r>
                  <a:rPr lang="ru-RU" sz="2400" dirty="0">
                    <a:solidFill>
                      <a:srgbClr val="C00000"/>
                    </a:solidFill>
                    <a:latin typeface="Times New Roman" panose="02020603050405020304" pitchFamily="18" charset="0"/>
                    <a:cs typeface="Times New Roman" panose="02020603050405020304" pitchFamily="18" charset="0"/>
                  </a:rPr>
                  <a:t>* У Саши на дне рождения было 5 друзей. Первому он отрезал </a:t>
                </a:r>
                <a14:m>
                  <m:oMath xmlns:m="http://schemas.openxmlformats.org/officeDocument/2006/math">
                    <m:f>
                      <m:fPr>
                        <m:ctrlPr>
                          <a:rPr lang="ru-RU" sz="2400" i="1">
                            <a:solidFill>
                              <a:srgbClr val="C00000"/>
                            </a:solidFill>
                          </a:rPr>
                        </m:ctrlPr>
                      </m:fPr>
                      <m:num>
                        <m:r>
                          <a:rPr lang="ru-RU" sz="2400">
                            <a:solidFill>
                              <a:srgbClr val="C00000"/>
                            </a:solidFill>
                          </a:rPr>
                          <m:t>1</m:t>
                        </m:r>
                      </m:num>
                      <m:den>
                        <m:r>
                          <a:rPr lang="ru-RU" sz="2400">
                            <a:solidFill>
                              <a:srgbClr val="C00000"/>
                            </a:solidFill>
                          </a:rPr>
                          <m:t>6</m:t>
                        </m:r>
                      </m:den>
                    </m:f>
                  </m:oMath>
                </a14:m>
                <a:r>
                  <a:rPr lang="ru-RU" sz="2400" dirty="0">
                    <a:solidFill>
                      <a:srgbClr val="C00000"/>
                    </a:solidFill>
                    <a:latin typeface="Times New Roman" panose="02020603050405020304" pitchFamily="18" charset="0"/>
                    <a:cs typeface="Times New Roman" panose="02020603050405020304" pitchFamily="18" charset="0"/>
                  </a:rPr>
                  <a:t> часть пирога, второму </a:t>
                </a:r>
                <a14:m>
                  <m:oMath xmlns:m="http://schemas.openxmlformats.org/officeDocument/2006/math">
                    <m:f>
                      <m:fPr>
                        <m:ctrlPr>
                          <a:rPr lang="ru-RU" sz="2400" i="1">
                            <a:solidFill>
                              <a:srgbClr val="C00000"/>
                            </a:solidFill>
                          </a:rPr>
                        </m:ctrlPr>
                      </m:fPr>
                      <m:num>
                        <m:r>
                          <a:rPr lang="ru-RU" sz="2400">
                            <a:solidFill>
                              <a:srgbClr val="C00000"/>
                            </a:solidFill>
                          </a:rPr>
                          <m:t>1</m:t>
                        </m:r>
                      </m:num>
                      <m:den>
                        <m:r>
                          <a:rPr lang="ru-RU" sz="2400">
                            <a:solidFill>
                              <a:srgbClr val="C00000"/>
                            </a:solidFill>
                          </a:rPr>
                          <m:t>5</m:t>
                        </m:r>
                      </m:den>
                    </m:f>
                  </m:oMath>
                </a14:m>
                <a:r>
                  <a:rPr lang="ru-RU" sz="2400" dirty="0">
                    <a:solidFill>
                      <a:srgbClr val="C00000"/>
                    </a:solidFill>
                    <a:latin typeface="Times New Roman" panose="02020603050405020304" pitchFamily="18" charset="0"/>
                    <a:cs typeface="Times New Roman" panose="02020603050405020304" pitchFamily="18" charset="0"/>
                  </a:rPr>
                  <a:t> остатка, третьему </a:t>
                </a:r>
                <a14:m>
                  <m:oMath xmlns:m="http://schemas.openxmlformats.org/officeDocument/2006/math">
                    <m:f>
                      <m:fPr>
                        <m:ctrlPr>
                          <a:rPr lang="ru-RU" sz="2400" i="1">
                            <a:solidFill>
                              <a:srgbClr val="C00000"/>
                            </a:solidFill>
                          </a:rPr>
                        </m:ctrlPr>
                      </m:fPr>
                      <m:num>
                        <m:r>
                          <a:rPr lang="ru-RU" sz="2400">
                            <a:solidFill>
                              <a:srgbClr val="C00000"/>
                            </a:solidFill>
                          </a:rPr>
                          <m:t>1</m:t>
                        </m:r>
                      </m:num>
                      <m:den>
                        <m:r>
                          <a:rPr lang="ru-RU" sz="2400">
                            <a:solidFill>
                              <a:srgbClr val="C00000"/>
                            </a:solidFill>
                          </a:rPr>
                          <m:t>4</m:t>
                        </m:r>
                      </m:den>
                    </m:f>
                  </m:oMath>
                </a14:m>
                <a:r>
                  <a:rPr lang="ru-RU" sz="2400" dirty="0">
                    <a:solidFill>
                      <a:srgbClr val="C00000"/>
                    </a:solidFill>
                    <a:latin typeface="Times New Roman" panose="02020603050405020304" pitchFamily="18" charset="0"/>
                    <a:cs typeface="Times New Roman" panose="02020603050405020304" pitchFamily="18" charset="0"/>
                  </a:rPr>
                  <a:t> того, что осталось, четвёртому </a:t>
                </a:r>
                <a14:m>
                  <m:oMath xmlns:m="http://schemas.openxmlformats.org/officeDocument/2006/math">
                    <m:f>
                      <m:fPr>
                        <m:ctrlPr>
                          <a:rPr lang="ru-RU" sz="2400" i="1">
                            <a:solidFill>
                              <a:srgbClr val="C00000"/>
                            </a:solidFill>
                          </a:rPr>
                        </m:ctrlPr>
                      </m:fPr>
                      <m:num>
                        <m:r>
                          <a:rPr lang="ru-RU" sz="2400">
                            <a:solidFill>
                              <a:srgbClr val="C00000"/>
                            </a:solidFill>
                          </a:rPr>
                          <m:t>1</m:t>
                        </m:r>
                      </m:num>
                      <m:den>
                        <m:r>
                          <a:rPr lang="ru-RU" sz="2400">
                            <a:solidFill>
                              <a:srgbClr val="C00000"/>
                            </a:solidFill>
                          </a:rPr>
                          <m:t>3</m:t>
                        </m:r>
                      </m:den>
                    </m:f>
                  </m:oMath>
                </a14:m>
                <a:r>
                  <a:rPr lang="ru-RU" sz="2400" dirty="0">
                    <a:solidFill>
                      <a:srgbClr val="C00000"/>
                    </a:solidFill>
                    <a:latin typeface="Times New Roman" panose="02020603050405020304" pitchFamily="18" charset="0"/>
                    <a:cs typeface="Times New Roman" panose="02020603050405020304" pitchFamily="18" charset="0"/>
                  </a:rPr>
                  <a:t> нового остатка. Последний кусок Саша разделил пополам с пятым другом. Кому достался самый большой кусок? </a:t>
                </a:r>
              </a:p>
              <a:p>
                <a:pPr algn="l"/>
                <a:r>
                  <a:rPr lang="ru-RU" sz="2400" dirty="0">
                    <a:latin typeface="Times New Roman" panose="02020603050405020304" pitchFamily="18" charset="0"/>
                    <a:cs typeface="Times New Roman" panose="02020603050405020304" pitchFamily="18" charset="0"/>
                  </a:rPr>
                  <a:t>   Делим пирог на 6 равных частей.</a:t>
                </a:r>
              </a:p>
              <a:p>
                <a:pPr algn="l"/>
                <a:r>
                  <a:rPr lang="ru-RU" sz="2400" dirty="0">
                    <a:latin typeface="Times New Roman" panose="02020603050405020304" pitchFamily="18" charset="0"/>
                    <a:cs typeface="Times New Roman" panose="02020603050405020304" pitchFamily="18" charset="0"/>
                  </a:rPr>
                  <a:t>Даём первому, </a:t>
                </a: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r>
                  <a:rPr lang="ru-RU" sz="2400" b="1" dirty="0">
                    <a:latin typeface="Times New Roman" panose="02020603050405020304" pitchFamily="18" charset="0"/>
                    <a:cs typeface="Times New Roman" panose="02020603050405020304" pitchFamily="18" charset="0"/>
                  </a:rPr>
                  <a:t>   </a:t>
                </a:r>
                <a:endParaRPr lang="ru-RU" sz="2400" dirty="0">
                  <a:solidFill>
                    <a:schemeClr val="tx1"/>
                  </a:solidFill>
                  <a:latin typeface="+mj-lt"/>
                </a:endParaRPr>
              </a:p>
            </p:txBody>
          </p:sp>
        </mc:Choice>
        <mc:Fallback>
          <p:sp>
            <p:nvSpPr>
              <p:cNvPr id="3" name="Подзаголовок 2"/>
              <p:cNvSpPr>
                <a:spLocks noGrp="1" noRot="1" noChangeAspect="1" noMove="1" noResize="1" noEditPoints="1" noAdjustHandles="1" noChangeArrowheads="1" noChangeShapeType="1" noTextEdit="1"/>
              </p:cNvSpPr>
              <p:nvPr>
                <p:ph type="subTitle" idx="1"/>
              </p:nvPr>
            </p:nvSpPr>
            <p:spPr>
              <a:xfrm>
                <a:off x="323528" y="699542"/>
                <a:ext cx="8640960" cy="4176464"/>
              </a:xfrm>
              <a:blipFill>
                <a:blip r:embed="rId2"/>
                <a:stretch>
                  <a:fillRect l="-1058" t="-2044"/>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29</a:t>
            </a:fld>
            <a:endParaRPr lang="ru-RU" dirty="0">
              <a:solidFill>
                <a:schemeClr val="accent1"/>
              </a:solidFill>
            </a:endParaRPr>
          </a:p>
        </p:txBody>
      </p:sp>
      <p:pic>
        <p:nvPicPr>
          <p:cNvPr id="7" name="Рисунок 6">
            <a:extLst>
              <a:ext uri="{FF2B5EF4-FFF2-40B4-BE49-F238E27FC236}">
                <a16:creationId xmlns:a16="http://schemas.microsoft.com/office/drawing/2014/main" id="{66A7DB20-B1AE-40DF-AAAF-BF28811D3C67}"/>
              </a:ext>
            </a:extLst>
          </p:cNvPr>
          <p:cNvPicPr>
            <a:picLocks noChangeAspect="1"/>
          </p:cNvPicPr>
          <p:nvPr/>
        </p:nvPicPr>
        <p:blipFill>
          <a:blip r:embed="rId3"/>
          <a:stretch>
            <a:fillRect/>
          </a:stretch>
        </p:blipFill>
        <p:spPr>
          <a:xfrm>
            <a:off x="6674296" y="2787774"/>
            <a:ext cx="2362200" cy="2295525"/>
          </a:xfrm>
          <a:prstGeom prst="rect">
            <a:avLst/>
          </a:prstGeom>
        </p:spPr>
      </p:pic>
    </p:spTree>
    <p:extLst>
      <p:ext uri="{BB962C8B-B14F-4D97-AF65-F5344CB8AC3E}">
        <p14:creationId xmlns:p14="http://schemas.microsoft.com/office/powerpoint/2010/main" val="73995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Любопытное любопытство: г.р. + возраст = 2019!!!</a:t>
            </a:r>
          </a:p>
        </p:txBody>
      </p:sp>
      <p:sp>
        <p:nvSpPr>
          <p:cNvPr id="3" name="Подзаголовок 2"/>
          <p:cNvSpPr>
            <a:spLocks noGrp="1"/>
          </p:cNvSpPr>
          <p:nvPr>
            <p:ph type="subTitle" idx="1"/>
          </p:nvPr>
        </p:nvSpPr>
        <p:spPr>
          <a:xfrm>
            <a:off x="323528" y="699542"/>
            <a:ext cx="8640960" cy="4176464"/>
          </a:xfrm>
        </p:spPr>
        <p:txBody>
          <a:bodyPr>
            <a:noAutofit/>
          </a:bodyPr>
          <a:lstStyle/>
          <a:p>
            <a:pPr algn="l">
              <a:spcBef>
                <a:spcPts val="600"/>
              </a:spcBef>
            </a:pPr>
            <a:r>
              <a:rPr lang="ru-RU" sz="2400" dirty="0">
                <a:solidFill>
                  <a:srgbClr val="C00000"/>
                </a:solidFill>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Недавно мне прислали сенсацию под таким заголовком.</a:t>
            </a:r>
            <a:r>
              <a:rPr lang="ru-RU" sz="2400" b="1" dirty="0">
                <a:latin typeface="Times New Roman" panose="02020603050405020304" pitchFamily="18" charset="0"/>
                <a:cs typeface="Times New Roman" panose="02020603050405020304" pitchFamily="18" charset="0"/>
              </a:rPr>
              <a:t> </a:t>
            </a:r>
          </a:p>
          <a:p>
            <a:pPr algn="l">
              <a:spcBef>
                <a:spcPts val="0"/>
              </a:spcBef>
            </a:pPr>
            <a:r>
              <a:rPr lang="ru-RU" sz="2400" dirty="0">
                <a:solidFill>
                  <a:srgbClr val="C00000"/>
                </a:solidFill>
                <a:latin typeface="Times New Roman" panose="02020603050405020304" pitchFamily="18" charset="0"/>
                <a:cs typeface="Times New Roman" panose="02020603050405020304" pitchFamily="18" charset="0"/>
              </a:rPr>
              <a:t>   Это происходит только один раз каждые 1000 лет. В этом году ваш возраст + ваш год рождения = 2019. Например, если вам 55 лет и вы родились в 1964 году, сложите эти числа и получите 2019. Очень странно, что ни китайские, ни иностранные учителя не могут этого объяснить. Пожалуйста, добавьте ваш возраст с вашим годом рождения и посмотрите, будет ли ответ </a:t>
            </a:r>
            <a:br>
              <a:rPr lang="ru-RU" sz="2400" dirty="0">
                <a:solidFill>
                  <a:srgbClr val="C00000"/>
                </a:solidFill>
                <a:latin typeface="Times New Roman" panose="02020603050405020304" pitchFamily="18" charset="0"/>
                <a:cs typeface="Times New Roman" panose="02020603050405020304" pitchFamily="18" charset="0"/>
              </a:rPr>
            </a:br>
            <a:r>
              <a:rPr lang="ru-RU" sz="2400" dirty="0">
                <a:solidFill>
                  <a:srgbClr val="C00000"/>
                </a:solidFill>
                <a:latin typeface="Times New Roman" panose="02020603050405020304" pitchFamily="18" charset="0"/>
                <a:cs typeface="Times New Roman" panose="02020603050405020304" pitchFamily="18" charset="0"/>
              </a:rPr>
              <a:t>2019. Тысяча лет ждали! Передайте это </a:t>
            </a:r>
            <a:br>
              <a:rPr lang="ru-RU" sz="2400" dirty="0">
                <a:solidFill>
                  <a:srgbClr val="C00000"/>
                </a:solidFill>
                <a:latin typeface="Times New Roman" panose="02020603050405020304" pitchFamily="18" charset="0"/>
                <a:cs typeface="Times New Roman" panose="02020603050405020304" pitchFamily="18" charset="0"/>
              </a:rPr>
            </a:br>
            <a:r>
              <a:rPr lang="ru-RU" sz="2400" dirty="0">
                <a:solidFill>
                  <a:srgbClr val="C00000"/>
                </a:solidFill>
                <a:latin typeface="Times New Roman" panose="02020603050405020304" pitchFamily="18" charset="0"/>
                <a:cs typeface="Times New Roman" panose="02020603050405020304" pitchFamily="18" charset="0"/>
              </a:rPr>
              <a:t>своим друзьям! Необъяснимо!</a:t>
            </a:r>
          </a:p>
          <a:p>
            <a:pPr algn="l">
              <a:spcBef>
                <a:spcPts val="300"/>
              </a:spcBef>
            </a:pPr>
            <a:r>
              <a:rPr lang="ru-RU" sz="2400" dirty="0">
                <a:latin typeface="Times New Roman" panose="02020603050405020304" pitchFamily="18" charset="0"/>
                <a:cs typeface="Times New Roman" panose="02020603050405020304" pitchFamily="18" charset="0"/>
              </a:rPr>
              <a:t>   Сложите и определите, когда следующий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раз выполнится такое же равенство.</a:t>
            </a:r>
          </a:p>
          <a:p>
            <a:pPr algn="l">
              <a:spcBef>
                <a:spcPts val="300"/>
              </a:spcBef>
            </a:pPr>
            <a:r>
              <a:rPr lang="ru-RU" sz="2400" b="1" dirty="0">
                <a:latin typeface="Times New Roman" panose="02020603050405020304" pitchFamily="18" charset="0"/>
                <a:cs typeface="Times New Roman" panose="02020603050405020304" pitchFamily="18" charset="0"/>
              </a:rPr>
              <a:t>   </a:t>
            </a:r>
            <a:r>
              <a:rPr lang="ru-RU" b="1" dirty="0">
                <a:solidFill>
                  <a:srgbClr val="0070C0"/>
                </a:solidFill>
                <a:latin typeface="Times New Roman" panose="02020603050405020304" pitchFamily="18" charset="0"/>
                <a:cs typeface="Times New Roman" panose="02020603050405020304" pitchFamily="18" charset="0"/>
              </a:rPr>
              <a:t>Ответ:</a:t>
            </a:r>
            <a:r>
              <a:rPr lang="ru-RU" sz="2000" b="1" dirty="0">
                <a:solidFill>
                  <a:srgbClr val="0070C0"/>
                </a:solidFill>
                <a:latin typeface="Times New Roman" panose="02020603050405020304" pitchFamily="18" charset="0"/>
                <a:cs typeface="Times New Roman" panose="02020603050405020304" pitchFamily="18" charset="0"/>
              </a:rPr>
              <a:t> </a:t>
            </a:r>
            <a:r>
              <a:rPr lang="en-US" dirty="0">
                <a:solidFill>
                  <a:srgbClr val="0070C0"/>
                </a:solidFill>
                <a:latin typeface="Times New Roman" panose="02020603050405020304" pitchFamily="18" charset="0"/>
                <a:cs typeface="Times New Roman" panose="02020603050405020304" pitchFamily="18" charset="0"/>
              </a:rPr>
              <a:t>https://zen.yandex.ru/media/shevkin/liubopytnoe-liubopytstvo-5dfbf0cf1febd400b023fc76</a:t>
            </a:r>
            <a:endParaRPr lang="ru-RU" sz="3200" dirty="0">
              <a:solidFill>
                <a:srgbClr val="0070C0"/>
              </a:solidFill>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a:t>
            </a:fld>
            <a:endParaRPr lang="ru-RU" dirty="0">
              <a:solidFill>
                <a:schemeClr val="accent1"/>
              </a:solidFill>
            </a:endParaRPr>
          </a:p>
        </p:txBody>
      </p:sp>
      <p:pic>
        <p:nvPicPr>
          <p:cNvPr id="8" name="Рисунок 7">
            <a:extLst>
              <a:ext uri="{FF2B5EF4-FFF2-40B4-BE49-F238E27FC236}">
                <a16:creationId xmlns:a16="http://schemas.microsoft.com/office/drawing/2014/main" id="{DC0A5796-3E29-4CFE-836E-5E0B68E4C913}"/>
              </a:ext>
            </a:extLst>
          </p:cNvPr>
          <p:cNvPicPr>
            <a:picLocks noChangeAspect="1"/>
          </p:cNvPicPr>
          <p:nvPr/>
        </p:nvPicPr>
        <p:blipFill>
          <a:blip r:embed="rId2"/>
          <a:stretch>
            <a:fillRect/>
          </a:stretch>
        </p:blipFill>
        <p:spPr>
          <a:xfrm>
            <a:off x="6156176" y="3214742"/>
            <a:ext cx="2952328" cy="1661263"/>
          </a:xfrm>
          <a:prstGeom prst="rect">
            <a:avLst/>
          </a:prstGeom>
        </p:spPr>
      </p:pic>
    </p:spTree>
    <p:extLst>
      <p:ext uri="{BB962C8B-B14F-4D97-AF65-F5344CB8AC3E}">
        <p14:creationId xmlns:p14="http://schemas.microsoft.com/office/powerpoint/2010/main" val="416401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Готовимся к встрече Нового года и к изучению дробей</a:t>
            </a:r>
            <a:endParaRPr lang="ru-RU" sz="2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Подзаголовок 2"/>
              <p:cNvSpPr>
                <a:spLocks noGrp="1"/>
              </p:cNvSpPr>
              <p:nvPr>
                <p:ph type="subTitle" idx="1"/>
              </p:nvPr>
            </p:nvSpPr>
            <p:spPr>
              <a:xfrm>
                <a:off x="323528" y="699542"/>
                <a:ext cx="8640960" cy="4176464"/>
              </a:xfrm>
            </p:spPr>
            <p:txBody>
              <a:bodyPr>
                <a:noAutofit/>
              </a:bodyPr>
              <a:lstStyle/>
              <a:p>
                <a:pPr algn="l"/>
                <a:r>
                  <a:rPr lang="ru-RU" sz="2400" b="1" dirty="0">
                    <a:solidFill>
                      <a:srgbClr val="C00000"/>
                    </a:solidFill>
                    <a:latin typeface="Times New Roman" panose="02020603050405020304" pitchFamily="18" charset="0"/>
                    <a:cs typeface="Times New Roman" panose="02020603050405020304" pitchFamily="18" charset="0"/>
                  </a:rPr>
                  <a:t>  271.</a:t>
                </a:r>
                <a:r>
                  <a:rPr lang="ru-RU" sz="2400" dirty="0">
                    <a:solidFill>
                      <a:srgbClr val="C00000"/>
                    </a:solidFill>
                    <a:latin typeface="Times New Roman" panose="02020603050405020304" pitchFamily="18" charset="0"/>
                    <a:cs typeface="Times New Roman" panose="02020603050405020304" pitchFamily="18" charset="0"/>
                  </a:rPr>
                  <a:t>* У Саши на дне рождения было 5 друзей. Первому он отрезал </a:t>
                </a:r>
                <a14:m>
                  <m:oMath xmlns:m="http://schemas.openxmlformats.org/officeDocument/2006/math">
                    <m:f>
                      <m:fPr>
                        <m:ctrlPr>
                          <a:rPr lang="ru-RU" sz="2400" i="1">
                            <a:solidFill>
                              <a:srgbClr val="C00000"/>
                            </a:solidFill>
                          </a:rPr>
                        </m:ctrlPr>
                      </m:fPr>
                      <m:num>
                        <m:r>
                          <a:rPr lang="ru-RU" sz="2400">
                            <a:solidFill>
                              <a:srgbClr val="C00000"/>
                            </a:solidFill>
                          </a:rPr>
                          <m:t>1</m:t>
                        </m:r>
                      </m:num>
                      <m:den>
                        <m:r>
                          <a:rPr lang="ru-RU" sz="2400">
                            <a:solidFill>
                              <a:srgbClr val="C00000"/>
                            </a:solidFill>
                          </a:rPr>
                          <m:t>6</m:t>
                        </m:r>
                      </m:den>
                    </m:f>
                  </m:oMath>
                </a14:m>
                <a:r>
                  <a:rPr lang="ru-RU" sz="2400" dirty="0">
                    <a:solidFill>
                      <a:srgbClr val="C00000"/>
                    </a:solidFill>
                    <a:latin typeface="Times New Roman" panose="02020603050405020304" pitchFamily="18" charset="0"/>
                    <a:cs typeface="Times New Roman" panose="02020603050405020304" pitchFamily="18" charset="0"/>
                  </a:rPr>
                  <a:t> часть пирога, второму </a:t>
                </a:r>
                <a14:m>
                  <m:oMath xmlns:m="http://schemas.openxmlformats.org/officeDocument/2006/math">
                    <m:f>
                      <m:fPr>
                        <m:ctrlPr>
                          <a:rPr lang="ru-RU" sz="2400" i="1">
                            <a:solidFill>
                              <a:srgbClr val="C00000"/>
                            </a:solidFill>
                          </a:rPr>
                        </m:ctrlPr>
                      </m:fPr>
                      <m:num>
                        <m:r>
                          <a:rPr lang="ru-RU" sz="2400">
                            <a:solidFill>
                              <a:srgbClr val="C00000"/>
                            </a:solidFill>
                          </a:rPr>
                          <m:t>1</m:t>
                        </m:r>
                      </m:num>
                      <m:den>
                        <m:r>
                          <a:rPr lang="ru-RU" sz="2400">
                            <a:solidFill>
                              <a:srgbClr val="C00000"/>
                            </a:solidFill>
                          </a:rPr>
                          <m:t>5</m:t>
                        </m:r>
                      </m:den>
                    </m:f>
                  </m:oMath>
                </a14:m>
                <a:r>
                  <a:rPr lang="ru-RU" sz="2400" dirty="0">
                    <a:solidFill>
                      <a:srgbClr val="C00000"/>
                    </a:solidFill>
                    <a:latin typeface="Times New Roman" panose="02020603050405020304" pitchFamily="18" charset="0"/>
                    <a:cs typeface="Times New Roman" panose="02020603050405020304" pitchFamily="18" charset="0"/>
                  </a:rPr>
                  <a:t> остатка, третьему </a:t>
                </a:r>
                <a14:m>
                  <m:oMath xmlns:m="http://schemas.openxmlformats.org/officeDocument/2006/math">
                    <m:f>
                      <m:fPr>
                        <m:ctrlPr>
                          <a:rPr lang="ru-RU" sz="2400" i="1">
                            <a:solidFill>
                              <a:srgbClr val="C00000"/>
                            </a:solidFill>
                          </a:rPr>
                        </m:ctrlPr>
                      </m:fPr>
                      <m:num>
                        <m:r>
                          <a:rPr lang="ru-RU" sz="2400">
                            <a:solidFill>
                              <a:srgbClr val="C00000"/>
                            </a:solidFill>
                          </a:rPr>
                          <m:t>1</m:t>
                        </m:r>
                      </m:num>
                      <m:den>
                        <m:r>
                          <a:rPr lang="ru-RU" sz="2400">
                            <a:solidFill>
                              <a:srgbClr val="C00000"/>
                            </a:solidFill>
                          </a:rPr>
                          <m:t>4</m:t>
                        </m:r>
                      </m:den>
                    </m:f>
                  </m:oMath>
                </a14:m>
                <a:r>
                  <a:rPr lang="ru-RU" sz="2400" dirty="0">
                    <a:solidFill>
                      <a:srgbClr val="C00000"/>
                    </a:solidFill>
                    <a:latin typeface="Times New Roman" panose="02020603050405020304" pitchFamily="18" charset="0"/>
                    <a:cs typeface="Times New Roman" panose="02020603050405020304" pitchFamily="18" charset="0"/>
                  </a:rPr>
                  <a:t> того, что осталось, четвёртому </a:t>
                </a:r>
                <a14:m>
                  <m:oMath xmlns:m="http://schemas.openxmlformats.org/officeDocument/2006/math">
                    <m:f>
                      <m:fPr>
                        <m:ctrlPr>
                          <a:rPr lang="ru-RU" sz="2400" i="1">
                            <a:solidFill>
                              <a:srgbClr val="C00000"/>
                            </a:solidFill>
                          </a:rPr>
                        </m:ctrlPr>
                      </m:fPr>
                      <m:num>
                        <m:r>
                          <a:rPr lang="ru-RU" sz="2400">
                            <a:solidFill>
                              <a:srgbClr val="C00000"/>
                            </a:solidFill>
                          </a:rPr>
                          <m:t>1</m:t>
                        </m:r>
                      </m:num>
                      <m:den>
                        <m:r>
                          <a:rPr lang="ru-RU" sz="2400">
                            <a:solidFill>
                              <a:srgbClr val="C00000"/>
                            </a:solidFill>
                          </a:rPr>
                          <m:t>3</m:t>
                        </m:r>
                      </m:den>
                    </m:f>
                  </m:oMath>
                </a14:m>
                <a:r>
                  <a:rPr lang="ru-RU" sz="2400" dirty="0">
                    <a:solidFill>
                      <a:srgbClr val="C00000"/>
                    </a:solidFill>
                    <a:latin typeface="Times New Roman" panose="02020603050405020304" pitchFamily="18" charset="0"/>
                    <a:cs typeface="Times New Roman" panose="02020603050405020304" pitchFamily="18" charset="0"/>
                  </a:rPr>
                  <a:t> нового остатка. Последний кусок Саша разделил пополам с пятым другом. Кому достался самый большой кусок? </a:t>
                </a:r>
              </a:p>
              <a:p>
                <a:pPr algn="l"/>
                <a:r>
                  <a:rPr lang="ru-RU" sz="2400" dirty="0">
                    <a:latin typeface="Times New Roman" panose="02020603050405020304" pitchFamily="18" charset="0"/>
                    <a:cs typeface="Times New Roman" panose="02020603050405020304" pitchFamily="18" charset="0"/>
                  </a:rPr>
                  <a:t>   Делим пирог на 6 равных частей.</a:t>
                </a:r>
              </a:p>
              <a:p>
                <a:pPr algn="l"/>
                <a:r>
                  <a:rPr lang="ru-RU" sz="2400" dirty="0">
                    <a:latin typeface="Times New Roman" panose="02020603050405020304" pitchFamily="18" charset="0"/>
                    <a:cs typeface="Times New Roman" panose="02020603050405020304" pitchFamily="18" charset="0"/>
                  </a:rPr>
                  <a:t>Даём первому, второму,</a:t>
                </a: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r>
                  <a:rPr lang="ru-RU" sz="2400" b="1" dirty="0">
                    <a:latin typeface="Times New Roman" panose="02020603050405020304" pitchFamily="18" charset="0"/>
                    <a:cs typeface="Times New Roman" panose="02020603050405020304" pitchFamily="18" charset="0"/>
                  </a:rPr>
                  <a:t>   </a:t>
                </a:r>
                <a:endParaRPr lang="ru-RU" sz="2400" dirty="0">
                  <a:solidFill>
                    <a:schemeClr val="tx1"/>
                  </a:solidFill>
                  <a:latin typeface="+mj-lt"/>
                </a:endParaRPr>
              </a:p>
            </p:txBody>
          </p:sp>
        </mc:Choice>
        <mc:Fallback>
          <p:sp>
            <p:nvSpPr>
              <p:cNvPr id="3" name="Подзаголовок 2"/>
              <p:cNvSpPr>
                <a:spLocks noGrp="1" noRot="1" noChangeAspect="1" noMove="1" noResize="1" noEditPoints="1" noAdjustHandles="1" noChangeArrowheads="1" noChangeShapeType="1" noTextEdit="1"/>
              </p:cNvSpPr>
              <p:nvPr>
                <p:ph type="subTitle" idx="1"/>
              </p:nvPr>
            </p:nvSpPr>
            <p:spPr>
              <a:xfrm>
                <a:off x="323528" y="699542"/>
                <a:ext cx="8640960" cy="4176464"/>
              </a:xfrm>
              <a:blipFill>
                <a:blip r:embed="rId2"/>
                <a:stretch>
                  <a:fillRect l="-1058" t="-2044"/>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30</a:t>
            </a:fld>
            <a:endParaRPr lang="ru-RU" dirty="0">
              <a:solidFill>
                <a:schemeClr val="accent1"/>
              </a:solidFill>
            </a:endParaRPr>
          </a:p>
        </p:txBody>
      </p:sp>
      <p:pic>
        <p:nvPicPr>
          <p:cNvPr id="4" name="Рисунок 3">
            <a:extLst>
              <a:ext uri="{FF2B5EF4-FFF2-40B4-BE49-F238E27FC236}">
                <a16:creationId xmlns:a16="http://schemas.microsoft.com/office/drawing/2014/main" id="{747AF338-C845-4C0C-A30A-8036FC004481}"/>
              </a:ext>
            </a:extLst>
          </p:cNvPr>
          <p:cNvPicPr>
            <a:picLocks noChangeAspect="1"/>
          </p:cNvPicPr>
          <p:nvPr/>
        </p:nvPicPr>
        <p:blipFill>
          <a:blip r:embed="rId3"/>
          <a:stretch>
            <a:fillRect/>
          </a:stretch>
        </p:blipFill>
        <p:spPr>
          <a:xfrm>
            <a:off x="6674296" y="2796505"/>
            <a:ext cx="2362200" cy="2295525"/>
          </a:xfrm>
          <a:prstGeom prst="rect">
            <a:avLst/>
          </a:prstGeom>
        </p:spPr>
      </p:pic>
    </p:spTree>
    <p:extLst>
      <p:ext uri="{BB962C8B-B14F-4D97-AF65-F5344CB8AC3E}">
        <p14:creationId xmlns:p14="http://schemas.microsoft.com/office/powerpoint/2010/main" val="365707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Готовимся к встрече Нового года и к изучению дробей</a:t>
            </a:r>
            <a:endParaRPr lang="ru-RU" sz="2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Подзаголовок 2"/>
              <p:cNvSpPr>
                <a:spLocks noGrp="1"/>
              </p:cNvSpPr>
              <p:nvPr>
                <p:ph type="subTitle" idx="1"/>
              </p:nvPr>
            </p:nvSpPr>
            <p:spPr>
              <a:xfrm>
                <a:off x="323528" y="699542"/>
                <a:ext cx="8640960" cy="4176464"/>
              </a:xfrm>
            </p:spPr>
            <p:txBody>
              <a:bodyPr>
                <a:noAutofit/>
              </a:bodyPr>
              <a:lstStyle/>
              <a:p>
                <a:pPr algn="l"/>
                <a:r>
                  <a:rPr lang="ru-RU" sz="2400" b="1" dirty="0">
                    <a:solidFill>
                      <a:srgbClr val="C00000"/>
                    </a:solidFill>
                    <a:latin typeface="Times New Roman" panose="02020603050405020304" pitchFamily="18" charset="0"/>
                    <a:cs typeface="Times New Roman" panose="02020603050405020304" pitchFamily="18" charset="0"/>
                  </a:rPr>
                  <a:t>  271.</a:t>
                </a:r>
                <a:r>
                  <a:rPr lang="ru-RU" sz="2400" dirty="0">
                    <a:solidFill>
                      <a:srgbClr val="C00000"/>
                    </a:solidFill>
                    <a:latin typeface="Times New Roman" panose="02020603050405020304" pitchFamily="18" charset="0"/>
                    <a:cs typeface="Times New Roman" panose="02020603050405020304" pitchFamily="18" charset="0"/>
                  </a:rPr>
                  <a:t>* У Саши на дне рождения было 5 друзей. Первому он отрезал </a:t>
                </a:r>
                <a14:m>
                  <m:oMath xmlns:m="http://schemas.openxmlformats.org/officeDocument/2006/math">
                    <m:f>
                      <m:fPr>
                        <m:ctrlPr>
                          <a:rPr lang="ru-RU" sz="2400" i="1">
                            <a:solidFill>
                              <a:srgbClr val="C00000"/>
                            </a:solidFill>
                          </a:rPr>
                        </m:ctrlPr>
                      </m:fPr>
                      <m:num>
                        <m:r>
                          <a:rPr lang="ru-RU" sz="2400">
                            <a:solidFill>
                              <a:srgbClr val="C00000"/>
                            </a:solidFill>
                          </a:rPr>
                          <m:t>1</m:t>
                        </m:r>
                      </m:num>
                      <m:den>
                        <m:r>
                          <a:rPr lang="ru-RU" sz="2400">
                            <a:solidFill>
                              <a:srgbClr val="C00000"/>
                            </a:solidFill>
                          </a:rPr>
                          <m:t>6</m:t>
                        </m:r>
                      </m:den>
                    </m:f>
                  </m:oMath>
                </a14:m>
                <a:r>
                  <a:rPr lang="ru-RU" sz="2400" dirty="0">
                    <a:solidFill>
                      <a:srgbClr val="C00000"/>
                    </a:solidFill>
                    <a:latin typeface="Times New Roman" panose="02020603050405020304" pitchFamily="18" charset="0"/>
                    <a:cs typeface="Times New Roman" panose="02020603050405020304" pitchFamily="18" charset="0"/>
                  </a:rPr>
                  <a:t> часть пирога, второму </a:t>
                </a:r>
                <a14:m>
                  <m:oMath xmlns:m="http://schemas.openxmlformats.org/officeDocument/2006/math">
                    <m:f>
                      <m:fPr>
                        <m:ctrlPr>
                          <a:rPr lang="ru-RU" sz="2400" i="1">
                            <a:solidFill>
                              <a:srgbClr val="C00000"/>
                            </a:solidFill>
                          </a:rPr>
                        </m:ctrlPr>
                      </m:fPr>
                      <m:num>
                        <m:r>
                          <a:rPr lang="ru-RU" sz="2400">
                            <a:solidFill>
                              <a:srgbClr val="C00000"/>
                            </a:solidFill>
                          </a:rPr>
                          <m:t>1</m:t>
                        </m:r>
                      </m:num>
                      <m:den>
                        <m:r>
                          <a:rPr lang="ru-RU" sz="2400">
                            <a:solidFill>
                              <a:srgbClr val="C00000"/>
                            </a:solidFill>
                          </a:rPr>
                          <m:t>5</m:t>
                        </m:r>
                      </m:den>
                    </m:f>
                  </m:oMath>
                </a14:m>
                <a:r>
                  <a:rPr lang="ru-RU" sz="2400" dirty="0">
                    <a:solidFill>
                      <a:srgbClr val="C00000"/>
                    </a:solidFill>
                    <a:latin typeface="Times New Roman" panose="02020603050405020304" pitchFamily="18" charset="0"/>
                    <a:cs typeface="Times New Roman" panose="02020603050405020304" pitchFamily="18" charset="0"/>
                  </a:rPr>
                  <a:t> остатка, третьему </a:t>
                </a:r>
                <a14:m>
                  <m:oMath xmlns:m="http://schemas.openxmlformats.org/officeDocument/2006/math">
                    <m:f>
                      <m:fPr>
                        <m:ctrlPr>
                          <a:rPr lang="ru-RU" sz="2400" i="1">
                            <a:solidFill>
                              <a:srgbClr val="C00000"/>
                            </a:solidFill>
                          </a:rPr>
                        </m:ctrlPr>
                      </m:fPr>
                      <m:num>
                        <m:r>
                          <a:rPr lang="ru-RU" sz="2400">
                            <a:solidFill>
                              <a:srgbClr val="C00000"/>
                            </a:solidFill>
                          </a:rPr>
                          <m:t>1</m:t>
                        </m:r>
                      </m:num>
                      <m:den>
                        <m:r>
                          <a:rPr lang="ru-RU" sz="2400">
                            <a:solidFill>
                              <a:srgbClr val="C00000"/>
                            </a:solidFill>
                          </a:rPr>
                          <m:t>4</m:t>
                        </m:r>
                      </m:den>
                    </m:f>
                  </m:oMath>
                </a14:m>
                <a:r>
                  <a:rPr lang="ru-RU" sz="2400" dirty="0">
                    <a:solidFill>
                      <a:srgbClr val="C00000"/>
                    </a:solidFill>
                    <a:latin typeface="Times New Roman" panose="02020603050405020304" pitchFamily="18" charset="0"/>
                    <a:cs typeface="Times New Roman" panose="02020603050405020304" pitchFamily="18" charset="0"/>
                  </a:rPr>
                  <a:t> того, что осталось, четвёртому </a:t>
                </a:r>
                <a14:m>
                  <m:oMath xmlns:m="http://schemas.openxmlformats.org/officeDocument/2006/math">
                    <m:f>
                      <m:fPr>
                        <m:ctrlPr>
                          <a:rPr lang="ru-RU" sz="2400" i="1">
                            <a:solidFill>
                              <a:srgbClr val="C00000"/>
                            </a:solidFill>
                          </a:rPr>
                        </m:ctrlPr>
                      </m:fPr>
                      <m:num>
                        <m:r>
                          <a:rPr lang="ru-RU" sz="2400">
                            <a:solidFill>
                              <a:srgbClr val="C00000"/>
                            </a:solidFill>
                          </a:rPr>
                          <m:t>1</m:t>
                        </m:r>
                      </m:num>
                      <m:den>
                        <m:r>
                          <a:rPr lang="ru-RU" sz="2400">
                            <a:solidFill>
                              <a:srgbClr val="C00000"/>
                            </a:solidFill>
                          </a:rPr>
                          <m:t>3</m:t>
                        </m:r>
                      </m:den>
                    </m:f>
                  </m:oMath>
                </a14:m>
                <a:r>
                  <a:rPr lang="ru-RU" sz="2400" dirty="0">
                    <a:solidFill>
                      <a:srgbClr val="C00000"/>
                    </a:solidFill>
                    <a:latin typeface="Times New Roman" panose="02020603050405020304" pitchFamily="18" charset="0"/>
                    <a:cs typeface="Times New Roman" panose="02020603050405020304" pitchFamily="18" charset="0"/>
                  </a:rPr>
                  <a:t> нового остатка. Последний кусок Саша разделил пополам с пятым другом. Кому достался самый большой кусок? </a:t>
                </a:r>
              </a:p>
              <a:p>
                <a:pPr algn="l"/>
                <a:r>
                  <a:rPr lang="ru-RU" sz="2400" dirty="0">
                    <a:latin typeface="Times New Roman" panose="02020603050405020304" pitchFamily="18" charset="0"/>
                    <a:cs typeface="Times New Roman" panose="02020603050405020304" pitchFamily="18" charset="0"/>
                  </a:rPr>
                  <a:t>   Делим пирог на 6 равных частей.</a:t>
                </a:r>
              </a:p>
              <a:p>
                <a:pPr algn="l"/>
                <a:r>
                  <a:rPr lang="ru-RU" sz="2400" dirty="0">
                    <a:latin typeface="Times New Roman" panose="02020603050405020304" pitchFamily="18" charset="0"/>
                    <a:cs typeface="Times New Roman" panose="02020603050405020304" pitchFamily="18" charset="0"/>
                  </a:rPr>
                  <a:t>Даём первому, второму,</a:t>
                </a:r>
                <a:r>
                  <a:rPr lang="en-US"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третьему, </a:t>
                </a:r>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r>
                  <a:rPr lang="ru-RU" sz="2400" b="1" dirty="0">
                    <a:latin typeface="Times New Roman" panose="02020603050405020304" pitchFamily="18" charset="0"/>
                    <a:cs typeface="Times New Roman" panose="02020603050405020304" pitchFamily="18" charset="0"/>
                  </a:rPr>
                  <a:t>   </a:t>
                </a:r>
                <a:endParaRPr lang="ru-RU" sz="2400" dirty="0">
                  <a:solidFill>
                    <a:schemeClr val="tx1"/>
                  </a:solidFill>
                  <a:latin typeface="+mj-lt"/>
                </a:endParaRPr>
              </a:p>
            </p:txBody>
          </p:sp>
        </mc:Choice>
        <mc:Fallback>
          <p:sp>
            <p:nvSpPr>
              <p:cNvPr id="3" name="Подзаголовок 2"/>
              <p:cNvSpPr>
                <a:spLocks noGrp="1" noRot="1" noChangeAspect="1" noMove="1" noResize="1" noEditPoints="1" noAdjustHandles="1" noChangeArrowheads="1" noChangeShapeType="1" noTextEdit="1"/>
              </p:cNvSpPr>
              <p:nvPr>
                <p:ph type="subTitle" idx="1"/>
              </p:nvPr>
            </p:nvSpPr>
            <p:spPr>
              <a:xfrm>
                <a:off x="323528" y="699542"/>
                <a:ext cx="8640960" cy="4176464"/>
              </a:xfrm>
              <a:blipFill>
                <a:blip r:embed="rId2"/>
                <a:stretch>
                  <a:fillRect l="-1058" t="-2044"/>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31</a:t>
            </a:fld>
            <a:endParaRPr lang="ru-RU" dirty="0">
              <a:solidFill>
                <a:schemeClr val="accent1"/>
              </a:solidFill>
            </a:endParaRPr>
          </a:p>
        </p:txBody>
      </p:sp>
      <p:pic>
        <p:nvPicPr>
          <p:cNvPr id="6" name="Рисунок 5">
            <a:extLst>
              <a:ext uri="{FF2B5EF4-FFF2-40B4-BE49-F238E27FC236}">
                <a16:creationId xmlns:a16="http://schemas.microsoft.com/office/drawing/2014/main" id="{61311B0F-68B7-4033-949A-6ADBACEA53F8}"/>
              </a:ext>
            </a:extLst>
          </p:cNvPr>
          <p:cNvPicPr>
            <a:picLocks noChangeAspect="1"/>
          </p:cNvPicPr>
          <p:nvPr/>
        </p:nvPicPr>
        <p:blipFill>
          <a:blip r:embed="rId3"/>
          <a:stretch>
            <a:fillRect/>
          </a:stretch>
        </p:blipFill>
        <p:spPr>
          <a:xfrm>
            <a:off x="6674296" y="2787774"/>
            <a:ext cx="2362200" cy="2295525"/>
          </a:xfrm>
          <a:prstGeom prst="rect">
            <a:avLst/>
          </a:prstGeom>
        </p:spPr>
      </p:pic>
    </p:spTree>
    <p:extLst>
      <p:ext uri="{BB962C8B-B14F-4D97-AF65-F5344CB8AC3E}">
        <p14:creationId xmlns:p14="http://schemas.microsoft.com/office/powerpoint/2010/main" val="3007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Готовимся к встрече Нового года и к изучению дробей</a:t>
            </a:r>
            <a:endParaRPr lang="ru-RU" sz="2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Подзаголовок 2"/>
              <p:cNvSpPr>
                <a:spLocks noGrp="1"/>
              </p:cNvSpPr>
              <p:nvPr>
                <p:ph type="subTitle" idx="1"/>
              </p:nvPr>
            </p:nvSpPr>
            <p:spPr>
              <a:xfrm>
                <a:off x="323528" y="699542"/>
                <a:ext cx="8640960" cy="4176464"/>
              </a:xfrm>
            </p:spPr>
            <p:txBody>
              <a:bodyPr>
                <a:noAutofit/>
              </a:bodyPr>
              <a:lstStyle/>
              <a:p>
                <a:pPr algn="l"/>
                <a:r>
                  <a:rPr lang="ru-RU" sz="2400" b="1" dirty="0">
                    <a:solidFill>
                      <a:srgbClr val="C00000"/>
                    </a:solidFill>
                    <a:latin typeface="Times New Roman" panose="02020603050405020304" pitchFamily="18" charset="0"/>
                    <a:cs typeface="Times New Roman" panose="02020603050405020304" pitchFamily="18" charset="0"/>
                  </a:rPr>
                  <a:t>  271.</a:t>
                </a:r>
                <a:r>
                  <a:rPr lang="ru-RU" sz="2400" dirty="0">
                    <a:solidFill>
                      <a:srgbClr val="C00000"/>
                    </a:solidFill>
                    <a:latin typeface="Times New Roman" panose="02020603050405020304" pitchFamily="18" charset="0"/>
                    <a:cs typeface="Times New Roman" panose="02020603050405020304" pitchFamily="18" charset="0"/>
                  </a:rPr>
                  <a:t>* У Саши на дне рождения было 5 друзей. Первому он отрезал </a:t>
                </a:r>
                <a14:m>
                  <m:oMath xmlns:m="http://schemas.openxmlformats.org/officeDocument/2006/math">
                    <m:f>
                      <m:fPr>
                        <m:ctrlPr>
                          <a:rPr lang="ru-RU" sz="2400" i="1">
                            <a:solidFill>
                              <a:srgbClr val="C00000"/>
                            </a:solidFill>
                          </a:rPr>
                        </m:ctrlPr>
                      </m:fPr>
                      <m:num>
                        <m:r>
                          <a:rPr lang="ru-RU" sz="2400">
                            <a:solidFill>
                              <a:srgbClr val="C00000"/>
                            </a:solidFill>
                          </a:rPr>
                          <m:t>1</m:t>
                        </m:r>
                      </m:num>
                      <m:den>
                        <m:r>
                          <a:rPr lang="ru-RU" sz="2400">
                            <a:solidFill>
                              <a:srgbClr val="C00000"/>
                            </a:solidFill>
                          </a:rPr>
                          <m:t>6</m:t>
                        </m:r>
                      </m:den>
                    </m:f>
                  </m:oMath>
                </a14:m>
                <a:r>
                  <a:rPr lang="ru-RU" sz="2400" dirty="0">
                    <a:solidFill>
                      <a:srgbClr val="C00000"/>
                    </a:solidFill>
                    <a:latin typeface="Times New Roman" panose="02020603050405020304" pitchFamily="18" charset="0"/>
                    <a:cs typeface="Times New Roman" panose="02020603050405020304" pitchFamily="18" charset="0"/>
                  </a:rPr>
                  <a:t> часть пирога, второму </a:t>
                </a:r>
                <a14:m>
                  <m:oMath xmlns:m="http://schemas.openxmlformats.org/officeDocument/2006/math">
                    <m:f>
                      <m:fPr>
                        <m:ctrlPr>
                          <a:rPr lang="ru-RU" sz="2400" i="1">
                            <a:solidFill>
                              <a:srgbClr val="C00000"/>
                            </a:solidFill>
                          </a:rPr>
                        </m:ctrlPr>
                      </m:fPr>
                      <m:num>
                        <m:r>
                          <a:rPr lang="ru-RU" sz="2400">
                            <a:solidFill>
                              <a:srgbClr val="C00000"/>
                            </a:solidFill>
                          </a:rPr>
                          <m:t>1</m:t>
                        </m:r>
                      </m:num>
                      <m:den>
                        <m:r>
                          <a:rPr lang="ru-RU" sz="2400">
                            <a:solidFill>
                              <a:srgbClr val="C00000"/>
                            </a:solidFill>
                          </a:rPr>
                          <m:t>5</m:t>
                        </m:r>
                      </m:den>
                    </m:f>
                  </m:oMath>
                </a14:m>
                <a:r>
                  <a:rPr lang="ru-RU" sz="2400" dirty="0">
                    <a:solidFill>
                      <a:srgbClr val="C00000"/>
                    </a:solidFill>
                    <a:latin typeface="Times New Roman" panose="02020603050405020304" pitchFamily="18" charset="0"/>
                    <a:cs typeface="Times New Roman" panose="02020603050405020304" pitchFamily="18" charset="0"/>
                  </a:rPr>
                  <a:t> остатка, третьему </a:t>
                </a:r>
                <a14:m>
                  <m:oMath xmlns:m="http://schemas.openxmlformats.org/officeDocument/2006/math">
                    <m:f>
                      <m:fPr>
                        <m:ctrlPr>
                          <a:rPr lang="ru-RU" sz="2400" i="1">
                            <a:solidFill>
                              <a:srgbClr val="C00000"/>
                            </a:solidFill>
                          </a:rPr>
                        </m:ctrlPr>
                      </m:fPr>
                      <m:num>
                        <m:r>
                          <a:rPr lang="ru-RU" sz="2400">
                            <a:solidFill>
                              <a:srgbClr val="C00000"/>
                            </a:solidFill>
                          </a:rPr>
                          <m:t>1</m:t>
                        </m:r>
                      </m:num>
                      <m:den>
                        <m:r>
                          <a:rPr lang="ru-RU" sz="2400">
                            <a:solidFill>
                              <a:srgbClr val="C00000"/>
                            </a:solidFill>
                          </a:rPr>
                          <m:t>4</m:t>
                        </m:r>
                      </m:den>
                    </m:f>
                  </m:oMath>
                </a14:m>
                <a:r>
                  <a:rPr lang="ru-RU" sz="2400" dirty="0">
                    <a:solidFill>
                      <a:srgbClr val="C00000"/>
                    </a:solidFill>
                    <a:latin typeface="Times New Roman" panose="02020603050405020304" pitchFamily="18" charset="0"/>
                    <a:cs typeface="Times New Roman" panose="02020603050405020304" pitchFamily="18" charset="0"/>
                  </a:rPr>
                  <a:t> того, что осталось, четвёртому </a:t>
                </a:r>
                <a14:m>
                  <m:oMath xmlns:m="http://schemas.openxmlformats.org/officeDocument/2006/math">
                    <m:f>
                      <m:fPr>
                        <m:ctrlPr>
                          <a:rPr lang="ru-RU" sz="2400" i="1">
                            <a:solidFill>
                              <a:srgbClr val="C00000"/>
                            </a:solidFill>
                          </a:rPr>
                        </m:ctrlPr>
                      </m:fPr>
                      <m:num>
                        <m:r>
                          <a:rPr lang="ru-RU" sz="2400">
                            <a:solidFill>
                              <a:srgbClr val="C00000"/>
                            </a:solidFill>
                          </a:rPr>
                          <m:t>1</m:t>
                        </m:r>
                      </m:num>
                      <m:den>
                        <m:r>
                          <a:rPr lang="ru-RU" sz="2400">
                            <a:solidFill>
                              <a:srgbClr val="C00000"/>
                            </a:solidFill>
                          </a:rPr>
                          <m:t>3</m:t>
                        </m:r>
                      </m:den>
                    </m:f>
                  </m:oMath>
                </a14:m>
                <a:r>
                  <a:rPr lang="ru-RU" sz="2400" dirty="0">
                    <a:solidFill>
                      <a:srgbClr val="C00000"/>
                    </a:solidFill>
                    <a:latin typeface="Times New Roman" panose="02020603050405020304" pitchFamily="18" charset="0"/>
                    <a:cs typeface="Times New Roman" panose="02020603050405020304" pitchFamily="18" charset="0"/>
                  </a:rPr>
                  <a:t> нового остатка. Последний кусок Саша разделил пополам с пятым другом. Кому достался самый большой кусок? </a:t>
                </a:r>
              </a:p>
              <a:p>
                <a:pPr algn="l"/>
                <a:r>
                  <a:rPr lang="ru-RU" sz="2400" dirty="0">
                    <a:latin typeface="Times New Roman" panose="02020603050405020304" pitchFamily="18" charset="0"/>
                    <a:cs typeface="Times New Roman" panose="02020603050405020304" pitchFamily="18" charset="0"/>
                  </a:rPr>
                  <a:t>   Делим пирог на 6 равных частей.</a:t>
                </a:r>
              </a:p>
              <a:p>
                <a:pPr algn="l"/>
                <a:r>
                  <a:rPr lang="ru-RU" sz="2400" dirty="0">
                    <a:latin typeface="Times New Roman" panose="02020603050405020304" pitchFamily="18" charset="0"/>
                    <a:cs typeface="Times New Roman" panose="02020603050405020304" pitchFamily="18" charset="0"/>
                  </a:rPr>
                  <a:t>Даём первому, второму,</a:t>
                </a:r>
                <a:r>
                  <a:rPr lang="en-US"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третьему, четвёртому,</a:t>
                </a: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r>
                  <a:rPr lang="ru-RU" sz="2400" b="1" dirty="0">
                    <a:latin typeface="Times New Roman" panose="02020603050405020304" pitchFamily="18" charset="0"/>
                    <a:cs typeface="Times New Roman" panose="02020603050405020304" pitchFamily="18" charset="0"/>
                  </a:rPr>
                  <a:t>   </a:t>
                </a:r>
                <a:endParaRPr lang="ru-RU" sz="2400" dirty="0">
                  <a:solidFill>
                    <a:schemeClr val="tx1"/>
                  </a:solidFill>
                  <a:latin typeface="+mj-lt"/>
                </a:endParaRPr>
              </a:p>
            </p:txBody>
          </p:sp>
        </mc:Choice>
        <mc:Fallback>
          <p:sp>
            <p:nvSpPr>
              <p:cNvPr id="3" name="Подзаголовок 2"/>
              <p:cNvSpPr>
                <a:spLocks noGrp="1" noRot="1" noChangeAspect="1" noMove="1" noResize="1" noEditPoints="1" noAdjustHandles="1" noChangeArrowheads="1" noChangeShapeType="1" noTextEdit="1"/>
              </p:cNvSpPr>
              <p:nvPr>
                <p:ph type="subTitle" idx="1"/>
              </p:nvPr>
            </p:nvSpPr>
            <p:spPr>
              <a:xfrm>
                <a:off x="323528" y="699542"/>
                <a:ext cx="8640960" cy="4176464"/>
              </a:xfrm>
              <a:blipFill>
                <a:blip r:embed="rId2"/>
                <a:stretch>
                  <a:fillRect l="-1058" t="-2044"/>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32</a:t>
            </a:fld>
            <a:endParaRPr lang="ru-RU" dirty="0">
              <a:solidFill>
                <a:schemeClr val="accent1"/>
              </a:solidFill>
            </a:endParaRPr>
          </a:p>
        </p:txBody>
      </p:sp>
      <p:pic>
        <p:nvPicPr>
          <p:cNvPr id="6" name="Рисунок 5">
            <a:extLst>
              <a:ext uri="{FF2B5EF4-FFF2-40B4-BE49-F238E27FC236}">
                <a16:creationId xmlns:a16="http://schemas.microsoft.com/office/drawing/2014/main" id="{A62AADE3-6B12-4789-B258-46CEF62DC730}"/>
              </a:ext>
            </a:extLst>
          </p:cNvPr>
          <p:cNvPicPr>
            <a:picLocks noChangeAspect="1"/>
          </p:cNvPicPr>
          <p:nvPr/>
        </p:nvPicPr>
        <p:blipFill>
          <a:blip r:embed="rId3"/>
          <a:stretch>
            <a:fillRect/>
          </a:stretch>
        </p:blipFill>
        <p:spPr>
          <a:xfrm>
            <a:off x="6660232" y="2787774"/>
            <a:ext cx="2362200" cy="2295525"/>
          </a:xfrm>
          <a:prstGeom prst="rect">
            <a:avLst/>
          </a:prstGeom>
        </p:spPr>
      </p:pic>
    </p:spTree>
    <p:extLst>
      <p:ext uri="{BB962C8B-B14F-4D97-AF65-F5344CB8AC3E}">
        <p14:creationId xmlns:p14="http://schemas.microsoft.com/office/powerpoint/2010/main" val="109810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Готовимся к встрече Нового года и к изучению дробей</a:t>
            </a:r>
            <a:endParaRPr lang="ru-RU" sz="2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Подзаголовок 2"/>
              <p:cNvSpPr>
                <a:spLocks noGrp="1"/>
              </p:cNvSpPr>
              <p:nvPr>
                <p:ph type="subTitle" idx="1"/>
              </p:nvPr>
            </p:nvSpPr>
            <p:spPr>
              <a:xfrm>
                <a:off x="323528" y="699542"/>
                <a:ext cx="8640960" cy="4176464"/>
              </a:xfrm>
            </p:spPr>
            <p:txBody>
              <a:bodyPr>
                <a:noAutofit/>
              </a:bodyPr>
              <a:lstStyle/>
              <a:p>
                <a:pPr algn="l"/>
                <a:r>
                  <a:rPr lang="ru-RU" sz="2400" b="1" dirty="0">
                    <a:solidFill>
                      <a:srgbClr val="C00000"/>
                    </a:solidFill>
                    <a:latin typeface="Times New Roman" panose="02020603050405020304" pitchFamily="18" charset="0"/>
                    <a:cs typeface="Times New Roman" panose="02020603050405020304" pitchFamily="18" charset="0"/>
                  </a:rPr>
                  <a:t>  271.</a:t>
                </a:r>
                <a:r>
                  <a:rPr lang="ru-RU" sz="2400" dirty="0">
                    <a:solidFill>
                      <a:srgbClr val="C00000"/>
                    </a:solidFill>
                    <a:latin typeface="Times New Roman" panose="02020603050405020304" pitchFamily="18" charset="0"/>
                    <a:cs typeface="Times New Roman" panose="02020603050405020304" pitchFamily="18" charset="0"/>
                  </a:rPr>
                  <a:t>* У Саши на дне рождения было 5 друзей. Первому он отрезал </a:t>
                </a:r>
                <a14:m>
                  <m:oMath xmlns:m="http://schemas.openxmlformats.org/officeDocument/2006/math">
                    <m:f>
                      <m:fPr>
                        <m:ctrlPr>
                          <a:rPr lang="ru-RU" sz="2400" i="1">
                            <a:solidFill>
                              <a:srgbClr val="C00000"/>
                            </a:solidFill>
                          </a:rPr>
                        </m:ctrlPr>
                      </m:fPr>
                      <m:num>
                        <m:r>
                          <a:rPr lang="ru-RU" sz="2400">
                            <a:solidFill>
                              <a:srgbClr val="C00000"/>
                            </a:solidFill>
                          </a:rPr>
                          <m:t>1</m:t>
                        </m:r>
                      </m:num>
                      <m:den>
                        <m:r>
                          <a:rPr lang="ru-RU" sz="2400">
                            <a:solidFill>
                              <a:srgbClr val="C00000"/>
                            </a:solidFill>
                          </a:rPr>
                          <m:t>6</m:t>
                        </m:r>
                      </m:den>
                    </m:f>
                  </m:oMath>
                </a14:m>
                <a:r>
                  <a:rPr lang="ru-RU" sz="2400" dirty="0">
                    <a:solidFill>
                      <a:srgbClr val="C00000"/>
                    </a:solidFill>
                    <a:latin typeface="Times New Roman" panose="02020603050405020304" pitchFamily="18" charset="0"/>
                    <a:cs typeface="Times New Roman" panose="02020603050405020304" pitchFamily="18" charset="0"/>
                  </a:rPr>
                  <a:t> часть пирога, второму </a:t>
                </a:r>
                <a14:m>
                  <m:oMath xmlns:m="http://schemas.openxmlformats.org/officeDocument/2006/math">
                    <m:f>
                      <m:fPr>
                        <m:ctrlPr>
                          <a:rPr lang="ru-RU" sz="2400" i="1">
                            <a:solidFill>
                              <a:srgbClr val="C00000"/>
                            </a:solidFill>
                          </a:rPr>
                        </m:ctrlPr>
                      </m:fPr>
                      <m:num>
                        <m:r>
                          <a:rPr lang="ru-RU" sz="2400">
                            <a:solidFill>
                              <a:srgbClr val="C00000"/>
                            </a:solidFill>
                          </a:rPr>
                          <m:t>1</m:t>
                        </m:r>
                      </m:num>
                      <m:den>
                        <m:r>
                          <a:rPr lang="ru-RU" sz="2400">
                            <a:solidFill>
                              <a:srgbClr val="C00000"/>
                            </a:solidFill>
                          </a:rPr>
                          <m:t>5</m:t>
                        </m:r>
                      </m:den>
                    </m:f>
                  </m:oMath>
                </a14:m>
                <a:r>
                  <a:rPr lang="ru-RU" sz="2400" dirty="0">
                    <a:solidFill>
                      <a:srgbClr val="C00000"/>
                    </a:solidFill>
                    <a:latin typeface="Times New Roman" panose="02020603050405020304" pitchFamily="18" charset="0"/>
                    <a:cs typeface="Times New Roman" panose="02020603050405020304" pitchFamily="18" charset="0"/>
                  </a:rPr>
                  <a:t> остатка, третьему </a:t>
                </a:r>
                <a14:m>
                  <m:oMath xmlns:m="http://schemas.openxmlformats.org/officeDocument/2006/math">
                    <m:f>
                      <m:fPr>
                        <m:ctrlPr>
                          <a:rPr lang="ru-RU" sz="2400" i="1">
                            <a:solidFill>
                              <a:srgbClr val="C00000"/>
                            </a:solidFill>
                          </a:rPr>
                        </m:ctrlPr>
                      </m:fPr>
                      <m:num>
                        <m:r>
                          <a:rPr lang="ru-RU" sz="2400">
                            <a:solidFill>
                              <a:srgbClr val="C00000"/>
                            </a:solidFill>
                          </a:rPr>
                          <m:t>1</m:t>
                        </m:r>
                      </m:num>
                      <m:den>
                        <m:r>
                          <a:rPr lang="ru-RU" sz="2400">
                            <a:solidFill>
                              <a:srgbClr val="C00000"/>
                            </a:solidFill>
                          </a:rPr>
                          <m:t>4</m:t>
                        </m:r>
                      </m:den>
                    </m:f>
                  </m:oMath>
                </a14:m>
                <a:r>
                  <a:rPr lang="ru-RU" sz="2400" dirty="0">
                    <a:solidFill>
                      <a:srgbClr val="C00000"/>
                    </a:solidFill>
                    <a:latin typeface="Times New Roman" panose="02020603050405020304" pitchFamily="18" charset="0"/>
                    <a:cs typeface="Times New Roman" panose="02020603050405020304" pitchFamily="18" charset="0"/>
                  </a:rPr>
                  <a:t> того, что осталось, четвёртому </a:t>
                </a:r>
                <a14:m>
                  <m:oMath xmlns:m="http://schemas.openxmlformats.org/officeDocument/2006/math">
                    <m:f>
                      <m:fPr>
                        <m:ctrlPr>
                          <a:rPr lang="ru-RU" sz="2400" i="1">
                            <a:solidFill>
                              <a:srgbClr val="C00000"/>
                            </a:solidFill>
                          </a:rPr>
                        </m:ctrlPr>
                      </m:fPr>
                      <m:num>
                        <m:r>
                          <a:rPr lang="ru-RU" sz="2400">
                            <a:solidFill>
                              <a:srgbClr val="C00000"/>
                            </a:solidFill>
                          </a:rPr>
                          <m:t>1</m:t>
                        </m:r>
                      </m:num>
                      <m:den>
                        <m:r>
                          <a:rPr lang="ru-RU" sz="2400">
                            <a:solidFill>
                              <a:srgbClr val="C00000"/>
                            </a:solidFill>
                          </a:rPr>
                          <m:t>3</m:t>
                        </m:r>
                      </m:den>
                    </m:f>
                  </m:oMath>
                </a14:m>
                <a:r>
                  <a:rPr lang="ru-RU" sz="2400" dirty="0">
                    <a:solidFill>
                      <a:srgbClr val="C00000"/>
                    </a:solidFill>
                    <a:latin typeface="Times New Roman" panose="02020603050405020304" pitchFamily="18" charset="0"/>
                    <a:cs typeface="Times New Roman" panose="02020603050405020304" pitchFamily="18" charset="0"/>
                  </a:rPr>
                  <a:t> нового остатка. Последний кусок Саша разделил пополам с пятым другом. Кому достался самый большой кусок? </a:t>
                </a:r>
              </a:p>
              <a:p>
                <a:pPr algn="l"/>
                <a:r>
                  <a:rPr lang="ru-RU" sz="2400" dirty="0">
                    <a:latin typeface="Times New Roman" panose="02020603050405020304" pitchFamily="18" charset="0"/>
                    <a:cs typeface="Times New Roman" panose="02020603050405020304" pitchFamily="18" charset="0"/>
                  </a:rPr>
                  <a:t>   Делим пирог на 6 равных частей.</a:t>
                </a:r>
              </a:p>
              <a:p>
                <a:pPr algn="l"/>
                <a:r>
                  <a:rPr lang="ru-RU" sz="2400" dirty="0">
                    <a:latin typeface="Times New Roman" panose="02020603050405020304" pitchFamily="18" charset="0"/>
                    <a:cs typeface="Times New Roman" panose="02020603050405020304" pitchFamily="18" charset="0"/>
                  </a:rPr>
                  <a:t>Даём первому, второму,</a:t>
                </a:r>
                <a:r>
                  <a:rPr lang="en-US"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третьему, четвёртому,</a:t>
                </a:r>
              </a:p>
              <a:p>
                <a:pPr algn="l"/>
                <a:r>
                  <a:rPr lang="ru-RU" sz="2400" dirty="0">
                    <a:latin typeface="Times New Roman" panose="02020603050405020304" pitchFamily="18" charset="0"/>
                    <a:cs typeface="Times New Roman" panose="02020603050405020304" pitchFamily="18" charset="0"/>
                  </a:rPr>
                  <a:t>пятому и шестому (Саше).</a:t>
                </a:r>
              </a:p>
              <a:p>
                <a:pPr algn="l"/>
                <a:r>
                  <a:rPr lang="ru-RU" sz="2400" b="1" dirty="0">
                    <a:latin typeface="Times New Roman" panose="02020603050405020304" pitchFamily="18" charset="0"/>
                    <a:cs typeface="Times New Roman" panose="02020603050405020304" pitchFamily="18" charset="0"/>
                  </a:rPr>
                  <a:t>   Ответ.</a:t>
                </a:r>
                <a:r>
                  <a:rPr lang="ru-RU" sz="2400" dirty="0">
                    <a:latin typeface="Times New Roman" panose="02020603050405020304" pitchFamily="18" charset="0"/>
                    <a:cs typeface="Times New Roman" panose="02020603050405020304" pitchFamily="18" charset="0"/>
                  </a:rPr>
                  <a:t> Никому.</a:t>
                </a: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r>
                  <a:rPr lang="ru-RU" sz="2400" b="1" dirty="0">
                    <a:latin typeface="Times New Roman" panose="02020603050405020304" pitchFamily="18" charset="0"/>
                    <a:cs typeface="Times New Roman" panose="02020603050405020304" pitchFamily="18" charset="0"/>
                  </a:rPr>
                  <a:t>   </a:t>
                </a:r>
                <a:endParaRPr lang="ru-RU" sz="2400" dirty="0">
                  <a:solidFill>
                    <a:schemeClr val="tx1"/>
                  </a:solidFill>
                  <a:latin typeface="+mj-lt"/>
                </a:endParaRPr>
              </a:p>
            </p:txBody>
          </p:sp>
        </mc:Choice>
        <mc:Fallback>
          <p:sp>
            <p:nvSpPr>
              <p:cNvPr id="3" name="Подзаголовок 2"/>
              <p:cNvSpPr>
                <a:spLocks noGrp="1" noRot="1" noChangeAspect="1" noMove="1" noResize="1" noEditPoints="1" noAdjustHandles="1" noChangeArrowheads="1" noChangeShapeType="1" noTextEdit="1"/>
              </p:cNvSpPr>
              <p:nvPr>
                <p:ph type="subTitle" idx="1"/>
              </p:nvPr>
            </p:nvSpPr>
            <p:spPr>
              <a:xfrm>
                <a:off x="323528" y="699542"/>
                <a:ext cx="8640960" cy="4176464"/>
              </a:xfrm>
              <a:blipFill>
                <a:blip r:embed="rId2"/>
                <a:stretch>
                  <a:fillRect l="-1058" t="-2044"/>
                </a:stretch>
              </a:blipFill>
            </p:spPr>
            <p:txBody>
              <a:bodyPr/>
              <a:lstStyle/>
              <a:p>
                <a:r>
                  <a:rPr lang="ru-RU">
                    <a:noFill/>
                  </a:rPr>
                  <a:t> </a:t>
                </a:r>
              </a:p>
            </p:txBody>
          </p:sp>
        </mc:Fallback>
      </mc:AlternateContent>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33</a:t>
            </a:fld>
            <a:endParaRPr lang="ru-RU" dirty="0">
              <a:solidFill>
                <a:schemeClr val="accent1"/>
              </a:solidFill>
            </a:endParaRPr>
          </a:p>
        </p:txBody>
      </p:sp>
      <p:pic>
        <p:nvPicPr>
          <p:cNvPr id="6" name="Рисунок 5">
            <a:extLst>
              <a:ext uri="{FF2B5EF4-FFF2-40B4-BE49-F238E27FC236}">
                <a16:creationId xmlns:a16="http://schemas.microsoft.com/office/drawing/2014/main" id="{15C32FC5-AF08-4925-AEDC-D465B6F4433B}"/>
              </a:ext>
            </a:extLst>
          </p:cNvPr>
          <p:cNvPicPr>
            <a:picLocks noChangeAspect="1"/>
          </p:cNvPicPr>
          <p:nvPr/>
        </p:nvPicPr>
        <p:blipFill>
          <a:blip r:embed="rId3"/>
          <a:stretch>
            <a:fillRect/>
          </a:stretch>
        </p:blipFill>
        <p:spPr>
          <a:xfrm>
            <a:off x="6674296" y="2787774"/>
            <a:ext cx="2362200" cy="2295525"/>
          </a:xfrm>
          <a:prstGeom prst="rect">
            <a:avLst/>
          </a:prstGeom>
        </p:spPr>
      </p:pic>
    </p:spTree>
    <p:extLst>
      <p:ext uri="{BB962C8B-B14F-4D97-AF65-F5344CB8AC3E}">
        <p14:creationId xmlns:p14="http://schemas.microsoft.com/office/powerpoint/2010/main" val="163936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ПОЗДРАВЛЯЮ!</a:t>
            </a:r>
          </a:p>
        </p:txBody>
      </p:sp>
      <p:sp>
        <p:nvSpPr>
          <p:cNvPr id="3" name="Подзаголовок 2"/>
          <p:cNvSpPr>
            <a:spLocks noGrp="1"/>
          </p:cNvSpPr>
          <p:nvPr>
            <p:ph type="subTitle" idx="1"/>
          </p:nvPr>
        </p:nvSpPr>
        <p:spPr>
          <a:xfrm>
            <a:off x="323528" y="699542"/>
            <a:ext cx="8640960" cy="4176464"/>
          </a:xfrm>
        </p:spPr>
        <p:txBody>
          <a:bodyPr>
            <a:noAutofit/>
          </a:bodyPr>
          <a:lstStyle/>
          <a:p>
            <a:pPr algn="l"/>
            <a:r>
              <a:rPr lang="ru-RU" sz="2400" b="1" dirty="0">
                <a:solidFill>
                  <a:srgbClr val="C00000"/>
                </a:solidFill>
                <a:latin typeface="Times New Roman" panose="02020603050405020304" pitchFamily="18" charset="0"/>
                <a:cs typeface="Times New Roman" panose="02020603050405020304" pitchFamily="18" charset="0"/>
              </a:rPr>
              <a:t>  </a:t>
            </a:r>
          </a:p>
          <a:p>
            <a:pPr algn="l"/>
            <a:r>
              <a:rPr lang="ru-RU" sz="2400" b="1" dirty="0">
                <a:solidFill>
                  <a:srgbClr val="FF0000"/>
                </a:solidFill>
                <a:latin typeface="Times New Roman" panose="02020603050405020304" pitchFamily="18" charset="0"/>
                <a:cs typeface="Times New Roman" panose="02020603050405020304" pitchFamily="18" charset="0"/>
              </a:rPr>
              <a:t>С НАСТУПАЮЩИМ </a:t>
            </a:r>
          </a:p>
          <a:p>
            <a:pPr algn="l"/>
            <a:r>
              <a:rPr lang="ru-RU" sz="2400" b="1" dirty="0">
                <a:solidFill>
                  <a:srgbClr val="FF0000"/>
                </a:solidFill>
                <a:latin typeface="Times New Roman" panose="02020603050405020304" pitchFamily="18" charset="0"/>
                <a:cs typeface="Times New Roman" panose="02020603050405020304" pitchFamily="18" charset="0"/>
              </a:rPr>
              <a:t>НОВЫМ 2020 ГОДОМ!</a:t>
            </a:r>
          </a:p>
          <a:p>
            <a:pPr algn="l"/>
            <a:endParaRPr lang="ru-RU" sz="2400" b="1" dirty="0">
              <a:solidFill>
                <a:srgbClr val="FF0000"/>
              </a:solidFill>
              <a:latin typeface="Times New Roman" panose="02020603050405020304" pitchFamily="18" charset="0"/>
              <a:cs typeface="Times New Roman" panose="02020603050405020304" pitchFamily="18" charset="0"/>
            </a:endParaRPr>
          </a:p>
          <a:p>
            <a:pPr algn="l"/>
            <a:r>
              <a:rPr lang="ru-RU" sz="2400" b="1" dirty="0">
                <a:solidFill>
                  <a:srgbClr val="0070C0"/>
                </a:solidFill>
                <a:latin typeface="Times New Roman" panose="02020603050405020304" pitchFamily="18" charset="0"/>
                <a:cs typeface="Times New Roman" panose="02020603050405020304" pitchFamily="18" charset="0"/>
              </a:rPr>
              <a:t>Желаю здоровья, успехов </a:t>
            </a:r>
            <a:br>
              <a:rPr lang="ru-RU" sz="2400" b="1" dirty="0">
                <a:solidFill>
                  <a:srgbClr val="0070C0"/>
                </a:solidFill>
                <a:latin typeface="Times New Roman" panose="02020603050405020304" pitchFamily="18" charset="0"/>
                <a:cs typeface="Times New Roman" panose="02020603050405020304" pitchFamily="18" charset="0"/>
              </a:rPr>
            </a:br>
            <a:r>
              <a:rPr lang="ru-RU" sz="2400" b="1" dirty="0">
                <a:solidFill>
                  <a:srgbClr val="0070C0"/>
                </a:solidFill>
                <a:latin typeface="Times New Roman" panose="02020603050405020304" pitchFamily="18" charset="0"/>
                <a:cs typeface="Times New Roman" panose="02020603050405020304" pitchFamily="18" charset="0"/>
              </a:rPr>
              <a:t>во всех делах!</a:t>
            </a:r>
          </a:p>
          <a:p>
            <a:pPr algn="l"/>
            <a:r>
              <a:rPr lang="ru-RU" sz="2400" b="1" dirty="0">
                <a:solidFill>
                  <a:srgbClr val="0070C0"/>
                </a:solidFill>
                <a:latin typeface="Times New Roman" panose="02020603050405020304" pitchFamily="18" charset="0"/>
                <a:cs typeface="Times New Roman" panose="02020603050405020304" pitchFamily="18" charset="0"/>
              </a:rPr>
              <a:t>Желаю вашим учителям </a:t>
            </a:r>
            <a:br>
              <a:rPr lang="ru-RU" sz="2400" b="1" dirty="0">
                <a:solidFill>
                  <a:srgbClr val="0070C0"/>
                </a:solidFill>
                <a:latin typeface="Times New Roman" panose="02020603050405020304" pitchFamily="18" charset="0"/>
                <a:cs typeface="Times New Roman" panose="02020603050405020304" pitchFamily="18" charset="0"/>
              </a:rPr>
            </a:br>
            <a:r>
              <a:rPr lang="ru-RU" sz="2400" b="1" dirty="0">
                <a:solidFill>
                  <a:srgbClr val="0070C0"/>
                </a:solidFill>
                <a:latin typeface="Times New Roman" panose="02020603050405020304" pitchFamily="18" charset="0"/>
                <a:cs typeface="Times New Roman" panose="02020603050405020304" pitchFamily="18" charset="0"/>
              </a:rPr>
              <a:t>терпеливых, старательных и исполнительных учеников, которые больше всего на свете любят учиться всему новому. Удачи!</a:t>
            </a:r>
            <a:endParaRPr lang="ru-RU" sz="2400" dirty="0">
              <a:solidFill>
                <a:srgbClr val="0070C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endParaRPr lang="ru-RU" sz="2400" dirty="0">
              <a:solidFill>
                <a:srgbClr val="C00000"/>
              </a:solidFill>
              <a:latin typeface="Times New Roman" panose="02020603050405020304" pitchFamily="18" charset="0"/>
              <a:cs typeface="Times New Roman" panose="02020603050405020304" pitchFamily="18" charset="0"/>
            </a:endParaRPr>
          </a:p>
          <a:p>
            <a:pPr algn="l"/>
            <a:r>
              <a:rPr lang="ru-RU" sz="2400" b="1" dirty="0">
                <a:latin typeface="Times New Roman" panose="02020603050405020304" pitchFamily="18" charset="0"/>
                <a:cs typeface="Times New Roman" panose="02020603050405020304" pitchFamily="18" charset="0"/>
              </a:rPr>
              <a:t>   </a:t>
            </a:r>
            <a:endParaRPr lang="ru-RU" sz="24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34</a:t>
            </a:fld>
            <a:endParaRPr lang="ru-RU" dirty="0">
              <a:solidFill>
                <a:schemeClr val="accent1"/>
              </a:solidFill>
            </a:endParaRPr>
          </a:p>
        </p:txBody>
      </p:sp>
      <p:pic>
        <p:nvPicPr>
          <p:cNvPr id="4" name="Рисунок 3">
            <a:extLst>
              <a:ext uri="{FF2B5EF4-FFF2-40B4-BE49-F238E27FC236}">
                <a16:creationId xmlns:a16="http://schemas.microsoft.com/office/drawing/2014/main" id="{7FD77CD9-4ABE-44C7-86CE-3490CF71D856}"/>
              </a:ext>
            </a:extLst>
          </p:cNvPr>
          <p:cNvPicPr>
            <a:picLocks noChangeAspect="1"/>
          </p:cNvPicPr>
          <p:nvPr/>
        </p:nvPicPr>
        <p:blipFill>
          <a:blip r:embed="rId2"/>
          <a:stretch>
            <a:fillRect/>
          </a:stretch>
        </p:blipFill>
        <p:spPr>
          <a:xfrm>
            <a:off x="4283968" y="123478"/>
            <a:ext cx="4824536" cy="3334234"/>
          </a:xfrm>
          <a:prstGeom prst="rect">
            <a:avLst/>
          </a:prstGeom>
        </p:spPr>
      </p:pic>
    </p:spTree>
    <p:extLst>
      <p:ext uri="{BB962C8B-B14F-4D97-AF65-F5344CB8AC3E}">
        <p14:creationId xmlns:p14="http://schemas.microsoft.com/office/powerpoint/2010/main" val="320723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 Спасибо за работу!</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23528" y="699542"/>
            <a:ext cx="8820472" cy="4176464"/>
          </a:xfrm>
        </p:spPr>
        <p:txBody>
          <a:bodyPr>
            <a:noAutofit/>
          </a:bodyPr>
          <a:lstStyle/>
          <a:p>
            <a:pPr algn="l">
              <a:lnSpc>
                <a:spcPct val="100000"/>
              </a:lnSpc>
              <a:spcBef>
                <a:spcPts val="0"/>
              </a:spcBef>
            </a:pPr>
            <a:r>
              <a:rPr lang="ru-RU" sz="2400" b="1" dirty="0">
                <a:solidFill>
                  <a:srgbClr val="FF0000"/>
                </a:solidFill>
                <a:latin typeface="Times New Roman" panose="02020603050405020304" pitchFamily="18" charset="0"/>
                <a:cs typeface="Times New Roman" panose="02020603050405020304" pitchFamily="18" charset="0"/>
              </a:rPr>
              <a:t>   </a:t>
            </a:r>
          </a:p>
          <a:p>
            <a:pPr algn="l">
              <a:lnSpc>
                <a:spcPct val="100000"/>
              </a:lnSpc>
              <a:spcBef>
                <a:spcPts val="0"/>
              </a:spcBef>
            </a:pPr>
            <a:endParaRPr lang="ru-RU" sz="2400" b="1" dirty="0">
              <a:solidFill>
                <a:srgbClr val="FF0000"/>
              </a:solidFill>
              <a:latin typeface="Times New Roman" panose="02020603050405020304" pitchFamily="18" charset="0"/>
              <a:cs typeface="Times New Roman" panose="02020603050405020304" pitchFamily="18" charset="0"/>
            </a:endParaRPr>
          </a:p>
          <a:p>
            <a:pPr algn="l"/>
            <a:r>
              <a:rPr lang="ru-RU" sz="2400" dirty="0">
                <a:latin typeface="Times New Roman" panose="02020603050405020304" pitchFamily="18" charset="0"/>
                <a:cs typeface="Times New Roman" panose="02020603050405020304" pitchFamily="18" charset="0"/>
              </a:rPr>
              <a:t>Другие статьи и презентации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смотрите на сайте</a:t>
            </a:r>
            <a:br>
              <a:rPr lang="ru-RU"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hlinkClick r:id="rId2"/>
              </a:rPr>
              <a:t>www.shevkin.ru</a:t>
            </a:r>
            <a:r>
              <a:rPr lang="ru-RU" sz="2400" b="1" dirty="0">
                <a:latin typeface="Times New Roman" panose="02020603050405020304" pitchFamily="18" charset="0"/>
                <a:cs typeface="Times New Roman" panose="02020603050405020304" pitchFamily="18" charset="0"/>
              </a:rPr>
              <a:t>  </a:t>
            </a:r>
          </a:p>
          <a:p>
            <a:pPr algn="l"/>
            <a:r>
              <a:rPr lang="ru-RU" sz="2400" dirty="0">
                <a:latin typeface="Times New Roman" panose="02020603050405020304" pitchFamily="18" charset="0"/>
                <a:cs typeface="Times New Roman" panose="02020603050405020304" pitchFamily="18" charset="0"/>
              </a:rPr>
              <a:t>  Электронная почта</a:t>
            </a:r>
            <a:br>
              <a:rPr lang="ru-RU"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hlinkClick r:id="rId3"/>
              </a:rPr>
              <a:t>avshevkin@mail.ru</a:t>
            </a:r>
            <a:r>
              <a:rPr lang="ru-RU" sz="2400" b="1"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pPr algn="l">
              <a:lnSpc>
                <a:spcPct val="100000"/>
              </a:lnSpc>
              <a:spcBef>
                <a:spcPts val="0"/>
              </a:spcBef>
            </a:pPr>
            <a:endParaRPr lang="ru-RU" sz="2400" dirty="0">
              <a:latin typeface="Times New Roman" panose="02020603050405020304" pitchFamily="18" charset="0"/>
              <a:cs typeface="Times New Roman" panose="02020603050405020304" pitchFamily="18" charset="0"/>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35</a:t>
            </a:fld>
            <a:endParaRPr lang="ru-RU" dirty="0">
              <a:solidFill>
                <a:schemeClr val="accent1"/>
              </a:solidFill>
            </a:endParaRPr>
          </a:p>
        </p:txBody>
      </p:sp>
      <p:pic>
        <p:nvPicPr>
          <p:cNvPr id="4" name="Рисунок 3">
            <a:extLst>
              <a:ext uri="{FF2B5EF4-FFF2-40B4-BE49-F238E27FC236}">
                <a16:creationId xmlns:a16="http://schemas.microsoft.com/office/drawing/2014/main" id="{E096CC35-EF46-4F3D-824E-F2B24AE6774F}"/>
              </a:ext>
            </a:extLst>
          </p:cNvPr>
          <p:cNvPicPr>
            <a:picLocks noChangeAspect="1"/>
          </p:cNvPicPr>
          <p:nvPr/>
        </p:nvPicPr>
        <p:blipFill>
          <a:blip r:embed="rId4"/>
          <a:stretch>
            <a:fillRect/>
          </a:stretch>
        </p:blipFill>
        <p:spPr>
          <a:xfrm>
            <a:off x="4514242" y="1999378"/>
            <a:ext cx="2742857" cy="2742857"/>
          </a:xfrm>
          <a:prstGeom prst="rect">
            <a:avLst/>
          </a:prstGeom>
        </p:spPr>
      </p:pic>
    </p:spTree>
    <p:extLst>
      <p:ext uri="{BB962C8B-B14F-4D97-AF65-F5344CB8AC3E}">
        <p14:creationId xmlns:p14="http://schemas.microsoft.com/office/powerpoint/2010/main" val="2908720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Задача 1. Опять 2019!</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23528" y="699542"/>
            <a:ext cx="8640960" cy="4176464"/>
          </a:xfrm>
        </p:spPr>
        <p:txBody>
          <a:bodyPr>
            <a:noAutofit/>
          </a:bodyPr>
          <a:lstStyle/>
          <a:p>
            <a:pPr algn="l">
              <a:spcBef>
                <a:spcPts val="600"/>
              </a:spcBef>
            </a:pPr>
            <a:r>
              <a:rPr lang="ru-RU" sz="2400" b="1" dirty="0">
                <a:solidFill>
                  <a:srgbClr val="C00000"/>
                </a:solidFill>
                <a:latin typeface="Times New Roman" panose="02020603050405020304" pitchFamily="18" charset="0"/>
                <a:cs typeface="Times New Roman" panose="02020603050405020304" pitchFamily="18" charset="0"/>
              </a:rPr>
              <a:t>   </a:t>
            </a:r>
            <a:r>
              <a:rPr lang="ru-RU" sz="2400" dirty="0">
                <a:solidFill>
                  <a:srgbClr val="C00000"/>
                </a:solidFill>
                <a:latin typeface="Times New Roman" panose="02020603050405020304" pitchFamily="18" charset="0"/>
                <a:cs typeface="Times New Roman" panose="02020603050405020304" pitchFamily="18" charset="0"/>
              </a:rPr>
              <a:t>Сторона клетки клетчатой бумаги имеет длину 1. Нарисовали квадрат со стороной 2019 и провели несколько прямых, пересекающих все стороны квадрата.  Стороны квадрата и прямые провели по линейкам клетчатой бумаги. Образовались прямоугольники. Докажите, что среди этих прямоугольников найдётся не менее двух, периметры которых делятся на 4.</a:t>
            </a:r>
          </a:p>
          <a:p>
            <a:pPr algn="l">
              <a:spcBef>
                <a:spcPts val="600"/>
              </a:spcBef>
            </a:pPr>
            <a:r>
              <a:rPr lang="ru-RU" sz="2400" b="1" dirty="0">
                <a:solidFill>
                  <a:srgbClr val="C00000"/>
                </a:solidFill>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Решение.</a:t>
            </a:r>
            <a:r>
              <a:rPr lang="ru-RU" sz="2400" dirty="0">
                <a:latin typeface="Times New Roman" panose="02020603050405020304" pitchFamily="18" charset="0"/>
                <a:cs typeface="Times New Roman" panose="02020603050405020304" pitchFamily="18" charset="0"/>
              </a:rPr>
              <a:t> Возьмём какие-нибудь две прямые,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пересекающие две соседние стороны квадрата.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Эти прямые разобьют каждую сторону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квадрата на отрезки чётной (ч) и нечётной (н)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длины, так как 2019 – нечётное число.</a:t>
            </a:r>
            <a:endParaRPr lang="ru-RU" sz="2400" dirty="0">
              <a:latin typeface="Georgia" panose="02040502050405020303" pitchFamily="18" charset="0"/>
            </a:endParaRPr>
          </a:p>
          <a:p>
            <a:pPr algn="l">
              <a:lnSpc>
                <a:spcPct val="100000"/>
              </a:lnSpc>
              <a:spcBef>
                <a:spcPts val="0"/>
              </a:spcBef>
            </a:pPr>
            <a:endParaRPr lang="ru-RU" sz="2400" dirty="0">
              <a:latin typeface="Georgia" panose="02040502050405020303" pitchFamily="18" charset="0"/>
            </a:endParaRPr>
          </a:p>
          <a:p>
            <a:pPr algn="l">
              <a:spcBef>
                <a:spcPts val="600"/>
              </a:spcBef>
            </a:pPr>
            <a:endParaRPr lang="ru-RU" sz="2400" dirty="0">
              <a:solidFill>
                <a:schemeClr val="tx1"/>
              </a:solidFill>
            </a:endParaRPr>
          </a:p>
          <a:p>
            <a:pPr algn="just"/>
            <a:endParaRPr lang="ru-RU" sz="24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4</a:t>
            </a:fld>
            <a:endParaRPr lang="ru-RU" dirty="0">
              <a:solidFill>
                <a:schemeClr val="accent1"/>
              </a:solidFill>
            </a:endParaRPr>
          </a:p>
        </p:txBody>
      </p:sp>
      <p:pic>
        <p:nvPicPr>
          <p:cNvPr id="6" name="Рисунок 5">
            <a:extLst>
              <a:ext uri="{FF2B5EF4-FFF2-40B4-BE49-F238E27FC236}">
                <a16:creationId xmlns:a16="http://schemas.microsoft.com/office/drawing/2014/main" id="{5A344FE4-F095-421D-9045-F8557EC11865}"/>
              </a:ext>
            </a:extLst>
          </p:cNvPr>
          <p:cNvPicPr>
            <a:picLocks noChangeAspect="1"/>
          </p:cNvPicPr>
          <p:nvPr/>
        </p:nvPicPr>
        <p:blipFill>
          <a:blip r:embed="rId2"/>
          <a:stretch>
            <a:fillRect/>
          </a:stretch>
        </p:blipFill>
        <p:spPr>
          <a:xfrm>
            <a:off x="6732241" y="2729229"/>
            <a:ext cx="2376264" cy="2362801"/>
          </a:xfrm>
          <a:prstGeom prst="rect">
            <a:avLst/>
          </a:prstGeom>
        </p:spPr>
      </p:pic>
    </p:spTree>
    <p:extLst>
      <p:ext uri="{BB962C8B-B14F-4D97-AF65-F5344CB8AC3E}">
        <p14:creationId xmlns:p14="http://schemas.microsoft.com/office/powerpoint/2010/main" val="86750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Задача 1. Опять 2019!</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23528" y="699542"/>
            <a:ext cx="8640960" cy="4176464"/>
          </a:xfrm>
        </p:spPr>
        <p:txBody>
          <a:bodyPr>
            <a:noAutofit/>
          </a:bodyPr>
          <a:lstStyle/>
          <a:p>
            <a:pPr algn="l">
              <a:spcBef>
                <a:spcPts val="600"/>
              </a:spcBef>
            </a:pPr>
            <a:r>
              <a:rPr lang="ru-RU" sz="2400" b="1" dirty="0">
                <a:solidFill>
                  <a:srgbClr val="C00000"/>
                </a:solidFill>
                <a:latin typeface="Times New Roman" panose="02020603050405020304" pitchFamily="18" charset="0"/>
                <a:cs typeface="Times New Roman" panose="02020603050405020304" pitchFamily="18" charset="0"/>
              </a:rPr>
              <a:t>   </a:t>
            </a:r>
            <a:r>
              <a:rPr lang="ru-RU" sz="2400" dirty="0">
                <a:solidFill>
                  <a:srgbClr val="C00000"/>
                </a:solidFill>
                <a:latin typeface="Times New Roman" panose="02020603050405020304" pitchFamily="18" charset="0"/>
                <a:cs typeface="Times New Roman" panose="02020603050405020304" pitchFamily="18" charset="0"/>
              </a:rPr>
              <a:t>Сторона клетки клетчатой бумаги имеет длину 1. Нарисовали квадрат со стороной 2019 и провели несколько прямых, пересекающих все стороны квадрата.  Стороны квадрата и прямые провели по линейкам клетчатой бумаги. Образовались прямоугольники. Докажите, что среди этих прямоугольников найдётся не менее двух, периметры которых делятся на 4.</a:t>
            </a:r>
          </a:p>
          <a:p>
            <a:pPr algn="l">
              <a:spcBef>
                <a:spcPts val="600"/>
              </a:spcBef>
            </a:pPr>
            <a:r>
              <a:rPr lang="ru-RU" sz="2400" dirty="0">
                <a:latin typeface="Times New Roman" panose="02020603050405020304" pitchFamily="18" charset="0"/>
                <a:cs typeface="Times New Roman" panose="02020603050405020304" pitchFamily="18" charset="0"/>
              </a:rPr>
              <a:t>   1) В прямоугольнике с чётными сторонами:</a:t>
            </a:r>
          </a:p>
          <a:p>
            <a:pPr algn="l">
              <a:spcBef>
                <a:spcPts val="600"/>
              </a:spcBef>
            </a:pP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2</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+ 2</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+ 2</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+ 2</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 </a:t>
            </a:r>
            <a:r>
              <a:rPr lang="ru-RU" sz="2400" dirty="0">
                <a:latin typeface="Times New Roman" panose="02020603050405020304" pitchFamily="18" charset="0"/>
                <a:cs typeface="Times New Roman" panose="02020603050405020304" pitchFamily="18" charset="0"/>
              </a:rPr>
              <a:t>4</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ru-RU" sz="2400" dirty="0">
                <a:latin typeface="Times New Roman" panose="02020603050405020304" pitchFamily="18" charset="0"/>
                <a:cs typeface="Times New Roman" panose="02020603050405020304" pitchFamily="18" charset="0"/>
              </a:rPr>
              <a:t>4</a:t>
            </a:r>
            <a:r>
              <a:rPr lang="en-US" sz="2400" i="1" dirty="0">
                <a:latin typeface="Times New Roman" panose="02020603050405020304" pitchFamily="18" charset="0"/>
                <a:cs typeface="Times New Roman" panose="02020603050405020304" pitchFamily="18" charset="0"/>
              </a:rPr>
              <a:t>m</a:t>
            </a:r>
            <a:r>
              <a:rPr lang="ru-RU" sz="2400" i="1" dirty="0">
                <a:latin typeface="Times New Roman" panose="02020603050405020304" pitchFamily="18" charset="0"/>
                <a:cs typeface="Times New Roman" panose="02020603050405020304" pitchFamily="18" charset="0"/>
              </a:rPr>
              <a:t>…</a:t>
            </a:r>
          </a:p>
          <a:p>
            <a:pPr algn="l">
              <a:spcBef>
                <a:spcPts val="600"/>
              </a:spcBef>
            </a:pPr>
            <a:r>
              <a:rPr lang="ru-RU" sz="2400" dirty="0">
                <a:latin typeface="Times New Roman" panose="02020603050405020304" pitchFamily="18" charset="0"/>
                <a:cs typeface="Times New Roman" panose="02020603050405020304" pitchFamily="18" charset="0"/>
              </a:rPr>
              <a:t>   Здесь и далее </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и</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m</a:t>
            </a:r>
            <a:r>
              <a:rPr lang="ru-RU" sz="2400" i="1"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натуральные числа.</a:t>
            </a:r>
          </a:p>
          <a:p>
            <a:pPr algn="l">
              <a:spcBef>
                <a:spcPts val="600"/>
              </a:spcBef>
            </a:pPr>
            <a:r>
              <a:rPr lang="ru-RU" sz="2400" dirty="0">
                <a:latin typeface="Times New Roman" panose="02020603050405020304" pitchFamily="18" charset="0"/>
                <a:cs typeface="Times New Roman" panose="02020603050405020304" pitchFamily="18" charset="0"/>
              </a:rPr>
              <a:t>   2) В прямоугольнике с нечётными сторонами:</a:t>
            </a:r>
          </a:p>
          <a:p>
            <a:pPr algn="l">
              <a:spcBef>
                <a:spcPts val="600"/>
              </a:spcBef>
            </a:pPr>
            <a:r>
              <a:rPr lang="ru-RU" sz="2400"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2</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1 +</a:t>
            </a:r>
            <a:r>
              <a:rPr lang="en-US" sz="2400" dirty="0">
                <a:latin typeface="Times New Roman" panose="02020603050405020304" pitchFamily="18" charset="0"/>
                <a:cs typeface="Times New Roman" panose="02020603050405020304" pitchFamily="18" charset="0"/>
              </a:rPr>
              <a:t> 2</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 </a:t>
            </a:r>
            <a:r>
              <a:rPr lang="ru-RU" sz="2400" dirty="0">
                <a:latin typeface="Times New Roman" panose="02020603050405020304" pitchFamily="18" charset="0"/>
                <a:cs typeface="Times New Roman" panose="02020603050405020304" pitchFamily="18" charset="0"/>
              </a:rPr>
              <a:t>1) = 4</a:t>
            </a:r>
            <a:r>
              <a:rPr lang="en-US" sz="2400" i="1"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a:t>
            </a:r>
            <a:r>
              <a:rPr lang="ru-RU" sz="2400" dirty="0">
                <a:latin typeface="Times New Roman" panose="02020603050405020304" pitchFamily="18" charset="0"/>
                <a:cs typeface="Times New Roman" panose="02020603050405020304" pitchFamily="18" charset="0"/>
              </a:rPr>
              <a:t>4</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 </a:t>
            </a:r>
            <a:r>
              <a:rPr lang="ru-RU" sz="2400" dirty="0">
                <a:latin typeface="Times New Roman" panose="02020603050405020304" pitchFamily="18" charset="0"/>
                <a:cs typeface="Times New Roman" panose="02020603050405020304" pitchFamily="18" charset="0"/>
              </a:rPr>
              <a:t>4</a:t>
            </a:r>
            <a:r>
              <a:rPr lang="ru-RU" sz="2400" i="1" dirty="0">
                <a:latin typeface="Times New Roman" panose="02020603050405020304" pitchFamily="18" charset="0"/>
                <a:cs typeface="Times New Roman" panose="02020603050405020304" pitchFamily="18" charset="0"/>
              </a:rPr>
              <a:t>…</a:t>
            </a:r>
            <a:endParaRPr lang="ru-RU" sz="24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5</a:t>
            </a:fld>
            <a:endParaRPr lang="ru-RU" dirty="0">
              <a:solidFill>
                <a:schemeClr val="accent1"/>
              </a:solidFill>
            </a:endParaRPr>
          </a:p>
        </p:txBody>
      </p:sp>
      <p:pic>
        <p:nvPicPr>
          <p:cNvPr id="6" name="Рисунок 5">
            <a:extLst>
              <a:ext uri="{FF2B5EF4-FFF2-40B4-BE49-F238E27FC236}">
                <a16:creationId xmlns:a16="http://schemas.microsoft.com/office/drawing/2014/main" id="{5A344FE4-F095-421D-9045-F8557EC11865}"/>
              </a:ext>
            </a:extLst>
          </p:cNvPr>
          <p:cNvPicPr>
            <a:picLocks noChangeAspect="1"/>
          </p:cNvPicPr>
          <p:nvPr/>
        </p:nvPicPr>
        <p:blipFill>
          <a:blip r:embed="rId2"/>
          <a:stretch>
            <a:fillRect/>
          </a:stretch>
        </p:blipFill>
        <p:spPr>
          <a:xfrm>
            <a:off x="6732241" y="2729229"/>
            <a:ext cx="2376264" cy="2362801"/>
          </a:xfrm>
          <a:prstGeom prst="rect">
            <a:avLst/>
          </a:prstGeom>
        </p:spPr>
      </p:pic>
    </p:spTree>
    <p:extLst>
      <p:ext uri="{BB962C8B-B14F-4D97-AF65-F5344CB8AC3E}">
        <p14:creationId xmlns:p14="http://schemas.microsoft.com/office/powerpoint/2010/main" val="260589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Задача 1. Опять 2019!</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23528" y="699542"/>
            <a:ext cx="8640960" cy="4176464"/>
          </a:xfrm>
        </p:spPr>
        <p:txBody>
          <a:bodyPr>
            <a:noAutofit/>
          </a:bodyPr>
          <a:lstStyle/>
          <a:p>
            <a:pPr algn="l">
              <a:spcBef>
                <a:spcPts val="600"/>
              </a:spcBef>
            </a:pPr>
            <a:r>
              <a:rPr lang="ru-RU" sz="2400" b="1" dirty="0">
                <a:solidFill>
                  <a:srgbClr val="C00000"/>
                </a:solidFill>
                <a:latin typeface="Times New Roman" panose="02020603050405020304" pitchFamily="18" charset="0"/>
                <a:cs typeface="Times New Roman" panose="02020603050405020304" pitchFamily="18" charset="0"/>
              </a:rPr>
              <a:t>   </a:t>
            </a:r>
            <a:r>
              <a:rPr lang="ru-RU" sz="2400" dirty="0">
                <a:solidFill>
                  <a:srgbClr val="C00000"/>
                </a:solidFill>
                <a:latin typeface="Times New Roman" panose="02020603050405020304" pitchFamily="18" charset="0"/>
                <a:cs typeface="Times New Roman" panose="02020603050405020304" pitchFamily="18" charset="0"/>
              </a:rPr>
              <a:t>Сторона клетки клетчатой бумаги имеет длину 1. Нарисовали квадрат со стороной 2019 и провели несколько прямых, пересекающих все стороны квадрата.  Стороны квадрата и прямые провели по линейкам клетчатой бумаги. Образовались прямоугольники. Докажите, что среди этих прямоугольников найдётся не менее двух, периметры которых делятся на 4.</a:t>
            </a:r>
          </a:p>
          <a:p>
            <a:pPr algn="l">
              <a:spcBef>
                <a:spcPts val="600"/>
              </a:spcBef>
            </a:pPr>
            <a:r>
              <a:rPr lang="ru-RU" sz="2400" b="1" dirty="0">
                <a:latin typeface="Times New Roman" panose="02020603050405020304" pitchFamily="18" charset="0"/>
                <a:cs typeface="Times New Roman" panose="02020603050405020304" pitchFamily="18" charset="0"/>
              </a:rPr>
              <a:t>   Полезный совет. </a:t>
            </a:r>
            <a:r>
              <a:rPr lang="ru-RU" sz="2400" dirty="0">
                <a:latin typeface="Times New Roman" panose="02020603050405020304" pitchFamily="18" charset="0"/>
                <a:cs typeface="Times New Roman" panose="02020603050405020304" pitchFamily="18" charset="0"/>
              </a:rPr>
              <a:t>В случае затруднения можно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было повозиться с квадратами со стороной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3, 5, 7 клеток</a:t>
            </a:r>
            <a:r>
              <a:rPr lang="ru-RU" sz="2400" i="1" dirty="0">
                <a:latin typeface="Times New Roman" panose="02020603050405020304" pitchFamily="18" charset="0"/>
                <a:cs typeface="Times New Roman" panose="02020603050405020304" pitchFamily="18" charset="0"/>
              </a:rPr>
              <a:t>…</a:t>
            </a:r>
            <a:endParaRPr lang="ru-RU" sz="24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6</a:t>
            </a:fld>
            <a:endParaRPr lang="ru-RU" dirty="0">
              <a:solidFill>
                <a:schemeClr val="accent1"/>
              </a:solidFill>
            </a:endParaRPr>
          </a:p>
        </p:txBody>
      </p:sp>
      <p:pic>
        <p:nvPicPr>
          <p:cNvPr id="6" name="Рисунок 5">
            <a:extLst>
              <a:ext uri="{FF2B5EF4-FFF2-40B4-BE49-F238E27FC236}">
                <a16:creationId xmlns:a16="http://schemas.microsoft.com/office/drawing/2014/main" id="{5A344FE4-F095-421D-9045-F8557EC11865}"/>
              </a:ext>
            </a:extLst>
          </p:cNvPr>
          <p:cNvPicPr>
            <a:picLocks noChangeAspect="1"/>
          </p:cNvPicPr>
          <p:nvPr/>
        </p:nvPicPr>
        <p:blipFill>
          <a:blip r:embed="rId2"/>
          <a:stretch>
            <a:fillRect/>
          </a:stretch>
        </p:blipFill>
        <p:spPr>
          <a:xfrm>
            <a:off x="6732241" y="2729229"/>
            <a:ext cx="2376264" cy="2362801"/>
          </a:xfrm>
          <a:prstGeom prst="rect">
            <a:avLst/>
          </a:prstGeom>
        </p:spPr>
      </p:pic>
    </p:spTree>
    <p:extLst>
      <p:ext uri="{BB962C8B-B14F-4D97-AF65-F5344CB8AC3E}">
        <p14:creationId xmlns:p14="http://schemas.microsoft.com/office/powerpoint/2010/main" val="77104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Задача 2. С наступающим Новым 2020 годом!</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23528" y="699542"/>
            <a:ext cx="8640960" cy="4176464"/>
          </a:xfrm>
        </p:spPr>
        <p:txBody>
          <a:bodyPr>
            <a:noAutofit/>
          </a:bodyPr>
          <a:lstStyle/>
          <a:p>
            <a:pPr algn="l">
              <a:spcBef>
                <a:spcPts val="0"/>
              </a:spcBef>
            </a:pPr>
            <a:r>
              <a:rPr lang="ru-RU" sz="2400" b="1" dirty="0">
                <a:solidFill>
                  <a:srgbClr val="C00000"/>
                </a:solidFill>
                <a:latin typeface="Times New Roman" panose="02020603050405020304" pitchFamily="18" charset="0"/>
                <a:cs typeface="Times New Roman" panose="02020603050405020304" pitchFamily="18" charset="0"/>
              </a:rPr>
              <a:t>   </a:t>
            </a:r>
            <a:r>
              <a:rPr lang="ru-RU" sz="2400" dirty="0">
                <a:solidFill>
                  <a:srgbClr val="C00000"/>
                </a:solidFill>
                <a:latin typeface="Times New Roman" panose="02020603050405020304" pitchFamily="18" charset="0"/>
                <a:cs typeface="Times New Roman" panose="02020603050405020304" pitchFamily="18" charset="0"/>
              </a:rPr>
              <a:t>Выписали первые 2020 чисел натурального ряда:</a:t>
            </a:r>
          </a:p>
          <a:p>
            <a:pPr>
              <a:spcBef>
                <a:spcPts val="0"/>
              </a:spcBef>
            </a:pPr>
            <a:r>
              <a:rPr lang="ru-RU" sz="2400" dirty="0">
                <a:solidFill>
                  <a:srgbClr val="C00000"/>
                </a:solidFill>
                <a:latin typeface="Times New Roman" panose="02020603050405020304" pitchFamily="18" charset="0"/>
                <a:cs typeface="Times New Roman" panose="02020603050405020304" pitchFamily="18" charset="0"/>
              </a:rPr>
              <a:t>1, 2, 3, 4, 5, 6, …, 2019, 2020.</a:t>
            </a:r>
          </a:p>
          <a:p>
            <a:pPr algn="l">
              <a:spcBef>
                <a:spcPts val="0"/>
              </a:spcBef>
            </a:pPr>
            <a:r>
              <a:rPr lang="ru-RU" sz="2400" dirty="0">
                <a:solidFill>
                  <a:srgbClr val="C00000"/>
                </a:solidFill>
                <a:latin typeface="Times New Roman" panose="02020603050405020304" pitchFamily="18" charset="0"/>
                <a:cs typeface="Times New Roman" panose="02020603050405020304" pitchFamily="18" charset="0"/>
              </a:rPr>
              <a:t>   За один ход разрешается поменять местами любые два числа, стоящие через одно число (1 и 3, 2 и 4,…). Можно ли за несколько ходов переставить все числа в обратном порядке?</a:t>
            </a:r>
          </a:p>
          <a:p>
            <a:pPr algn="l">
              <a:lnSpc>
                <a:spcPct val="100000"/>
              </a:lnSpc>
              <a:spcBef>
                <a:spcPts val="0"/>
              </a:spcBef>
            </a:pPr>
            <a:r>
              <a:rPr lang="ru-RU" sz="2400"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Полезный совет.</a:t>
            </a:r>
            <a:r>
              <a:rPr lang="ru-RU" sz="2400" dirty="0">
                <a:latin typeface="Times New Roman" panose="02020603050405020304" pitchFamily="18" charset="0"/>
                <a:cs typeface="Times New Roman" panose="02020603050405020304" pitchFamily="18" charset="0"/>
              </a:rPr>
              <a:t> В задаче с большими числами трудно ухватить идею. Попробуем разобраться с малыми числами.</a:t>
            </a:r>
          </a:p>
          <a:p>
            <a:pPr algn="l">
              <a:lnSpc>
                <a:spcPct val="100000"/>
              </a:lnSpc>
              <a:spcBef>
                <a:spcPts val="0"/>
              </a:spcBef>
            </a:pPr>
            <a:r>
              <a:rPr lang="ru-RU" sz="2400" dirty="0">
                <a:latin typeface="Times New Roman" panose="02020603050405020304" pitchFamily="18" charset="0"/>
                <a:cs typeface="Times New Roman" panose="02020603050405020304" pitchFamily="18" charset="0"/>
              </a:rPr>
              <a:t>   1, 2, 3 </a:t>
            </a:r>
          </a:p>
          <a:p>
            <a:pPr algn="l">
              <a:lnSpc>
                <a:spcPct val="100000"/>
              </a:lnSpc>
              <a:spcBef>
                <a:spcPts val="0"/>
              </a:spcBef>
            </a:pPr>
            <a:r>
              <a:rPr lang="ru-RU" sz="2400" dirty="0">
                <a:latin typeface="Times New Roman" panose="02020603050405020304" pitchFamily="18" charset="0"/>
                <a:cs typeface="Times New Roman" panose="02020603050405020304" pitchFamily="18" charset="0"/>
              </a:rPr>
              <a:t>   3, 2, 1</a:t>
            </a:r>
          </a:p>
          <a:p>
            <a:pPr algn="l">
              <a:lnSpc>
                <a:spcPct val="100000"/>
              </a:lnSpc>
              <a:spcBef>
                <a:spcPts val="0"/>
              </a:spcBef>
            </a:pPr>
            <a:r>
              <a:rPr lang="ru-RU" sz="2400" dirty="0">
                <a:latin typeface="Times New Roman" panose="02020603050405020304" pitchFamily="18" charset="0"/>
                <a:cs typeface="Times New Roman" panose="02020603050405020304" pitchFamily="18" charset="0"/>
              </a:rPr>
              <a:t>   Можно!</a:t>
            </a:r>
          </a:p>
          <a:p>
            <a:pPr algn="l">
              <a:lnSpc>
                <a:spcPct val="100000"/>
              </a:lnSpc>
              <a:spcBef>
                <a:spcPts val="0"/>
              </a:spcBef>
            </a:pPr>
            <a:r>
              <a:rPr lang="ru-RU" sz="2400" dirty="0">
                <a:latin typeface="Times New Roman" panose="02020603050405020304" pitchFamily="18" charset="0"/>
                <a:cs typeface="Times New Roman" panose="02020603050405020304" pitchFamily="18" charset="0"/>
              </a:rPr>
              <a:t>   1, 2, 3, 4</a:t>
            </a:r>
          </a:p>
          <a:p>
            <a:pPr algn="l">
              <a:spcBef>
                <a:spcPts val="0"/>
              </a:spcBef>
            </a:pPr>
            <a:r>
              <a:rPr lang="ru-RU" sz="2400" dirty="0">
                <a:solidFill>
                  <a:schemeClr val="tx1"/>
                </a:solidFill>
              </a:rPr>
              <a:t>     …</a:t>
            </a:r>
          </a:p>
          <a:p>
            <a:pPr algn="just"/>
            <a:endParaRPr lang="ru-RU" sz="24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7</a:t>
            </a:fld>
            <a:endParaRPr lang="ru-RU" dirty="0">
              <a:solidFill>
                <a:schemeClr val="accent1"/>
              </a:solidFill>
            </a:endParaRPr>
          </a:p>
        </p:txBody>
      </p:sp>
    </p:spTree>
    <p:extLst>
      <p:ext uri="{BB962C8B-B14F-4D97-AF65-F5344CB8AC3E}">
        <p14:creationId xmlns:p14="http://schemas.microsoft.com/office/powerpoint/2010/main" val="150019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Задача 2. С наступающим Новым 2020 годом!</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23528" y="699542"/>
            <a:ext cx="8640960" cy="4176464"/>
          </a:xfrm>
        </p:spPr>
        <p:txBody>
          <a:bodyPr>
            <a:noAutofit/>
          </a:bodyPr>
          <a:lstStyle/>
          <a:p>
            <a:pPr algn="l">
              <a:spcBef>
                <a:spcPts val="0"/>
              </a:spcBef>
            </a:pPr>
            <a:r>
              <a:rPr lang="ru-RU" sz="2400" b="1" dirty="0">
                <a:solidFill>
                  <a:srgbClr val="C00000"/>
                </a:solidFill>
                <a:latin typeface="Times New Roman" panose="02020603050405020304" pitchFamily="18" charset="0"/>
                <a:cs typeface="Times New Roman" panose="02020603050405020304" pitchFamily="18" charset="0"/>
              </a:rPr>
              <a:t>   </a:t>
            </a:r>
            <a:r>
              <a:rPr lang="ru-RU" sz="2400" dirty="0">
                <a:solidFill>
                  <a:srgbClr val="C00000"/>
                </a:solidFill>
                <a:latin typeface="Times New Roman" panose="02020603050405020304" pitchFamily="18" charset="0"/>
                <a:cs typeface="Times New Roman" panose="02020603050405020304" pitchFamily="18" charset="0"/>
              </a:rPr>
              <a:t>Выписали первые 2020 чисел натурального ряда:</a:t>
            </a:r>
          </a:p>
          <a:p>
            <a:pPr>
              <a:spcBef>
                <a:spcPts val="0"/>
              </a:spcBef>
            </a:pPr>
            <a:r>
              <a:rPr lang="ru-RU" sz="2400" dirty="0">
                <a:solidFill>
                  <a:srgbClr val="C00000"/>
                </a:solidFill>
                <a:latin typeface="Times New Roman" panose="02020603050405020304" pitchFamily="18" charset="0"/>
                <a:cs typeface="Times New Roman" panose="02020603050405020304" pitchFamily="18" charset="0"/>
              </a:rPr>
              <a:t>1, 2, 3, 4, 5, 6, …, 2019, 2020.</a:t>
            </a:r>
          </a:p>
          <a:p>
            <a:pPr algn="l">
              <a:spcBef>
                <a:spcPts val="0"/>
              </a:spcBef>
            </a:pPr>
            <a:r>
              <a:rPr lang="ru-RU" sz="2400" dirty="0">
                <a:solidFill>
                  <a:srgbClr val="C00000"/>
                </a:solidFill>
                <a:latin typeface="Times New Roman" panose="02020603050405020304" pitchFamily="18" charset="0"/>
                <a:cs typeface="Times New Roman" panose="02020603050405020304" pitchFamily="18" charset="0"/>
              </a:rPr>
              <a:t>   За один ход разрешается поменять местами любые два числа, стоящие через одно число (1 и 3, 2 и 4,…). Можно ли за несколько ходов переставить все числа в обратном порядке?</a:t>
            </a:r>
          </a:p>
          <a:p>
            <a:pPr algn="l">
              <a:lnSpc>
                <a:spcPct val="100000"/>
              </a:lnSpc>
              <a:spcBef>
                <a:spcPts val="0"/>
              </a:spcBef>
            </a:pPr>
            <a:r>
              <a:rPr lang="ru-RU" sz="2400"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Решение.</a:t>
            </a:r>
            <a:r>
              <a:rPr lang="ru-RU" sz="2400" dirty="0">
                <a:latin typeface="Times New Roman" panose="02020603050405020304" pitchFamily="18" charset="0"/>
                <a:cs typeface="Times New Roman" panose="02020603050405020304" pitchFamily="18" charset="0"/>
              </a:rPr>
              <a:t> Поменять местами можно 1 и 3, 3 и 5, …, 2017 и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2019 </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любые нечётные числа или 2 и 4, 4 и 6, … 2018 и 2020 </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любые чётные числа. Это означает, что число 1 может оказаться через несколько ходов на любом нечётном месте, но не может </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на чётном. Поэтому поменять местами числа 1 и 2020 нельзя. Значит,  переставить числа в обратном порядке тоже нельзя.</a:t>
            </a:r>
          </a:p>
          <a:p>
            <a:pPr algn="l">
              <a:lnSpc>
                <a:spcPct val="100000"/>
              </a:lnSpc>
              <a:spcBef>
                <a:spcPts val="0"/>
              </a:spcBef>
            </a:pPr>
            <a:endParaRPr lang="ru-RU" sz="2400" dirty="0">
              <a:latin typeface="Georgia" panose="02040502050405020303" pitchFamily="18" charset="0"/>
            </a:endParaRPr>
          </a:p>
          <a:p>
            <a:pPr algn="l">
              <a:lnSpc>
                <a:spcPct val="100000"/>
              </a:lnSpc>
              <a:spcBef>
                <a:spcPts val="0"/>
              </a:spcBef>
            </a:pPr>
            <a:endParaRPr lang="ru-RU" sz="2400" dirty="0">
              <a:latin typeface="Georgia" panose="02040502050405020303" pitchFamily="18" charset="0"/>
            </a:endParaRPr>
          </a:p>
          <a:p>
            <a:pPr algn="l">
              <a:spcBef>
                <a:spcPts val="600"/>
              </a:spcBef>
            </a:pPr>
            <a:endParaRPr lang="ru-RU" sz="2400" dirty="0">
              <a:solidFill>
                <a:schemeClr val="tx1"/>
              </a:solidFill>
            </a:endParaRPr>
          </a:p>
          <a:p>
            <a:pPr algn="just"/>
            <a:endParaRPr lang="ru-RU" sz="24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8</a:t>
            </a:fld>
            <a:endParaRPr lang="ru-RU" dirty="0">
              <a:solidFill>
                <a:schemeClr val="accent1"/>
              </a:solidFill>
            </a:endParaRPr>
          </a:p>
        </p:txBody>
      </p:sp>
    </p:spTree>
    <p:extLst>
      <p:ext uri="{BB962C8B-B14F-4D97-AF65-F5344CB8AC3E}">
        <p14:creationId xmlns:p14="http://schemas.microsoft.com/office/powerpoint/2010/main" val="421995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95486"/>
            <a:ext cx="7702624" cy="432048"/>
          </a:xfrm>
        </p:spPr>
        <p:txBody>
          <a:bodyPr>
            <a:normAutofit/>
          </a:bodyPr>
          <a:lstStyle/>
          <a:p>
            <a:pPr algn="l"/>
            <a:r>
              <a:rPr lang="ru-RU" sz="2400" b="1" dirty="0">
                <a:solidFill>
                  <a:srgbClr val="FF0000"/>
                </a:solidFill>
                <a:latin typeface="Times New Roman" panose="02020603050405020304" pitchFamily="18" charset="0"/>
                <a:cs typeface="Times New Roman" panose="02020603050405020304" pitchFamily="18" charset="0"/>
              </a:rPr>
              <a:t>Задача 3. Повторяем идею…</a:t>
            </a: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23528" y="699542"/>
            <a:ext cx="8640960" cy="4176464"/>
          </a:xfrm>
        </p:spPr>
        <p:txBody>
          <a:bodyPr>
            <a:noAutofit/>
          </a:bodyPr>
          <a:lstStyle/>
          <a:p>
            <a:pPr algn="l">
              <a:spcBef>
                <a:spcPts val="600"/>
              </a:spcBef>
            </a:pPr>
            <a:r>
              <a:rPr lang="ru-RU" sz="2400" b="1" dirty="0">
                <a:solidFill>
                  <a:srgbClr val="C00000"/>
                </a:solidFill>
                <a:latin typeface="Times New Roman" panose="02020603050405020304" pitchFamily="18" charset="0"/>
                <a:cs typeface="Times New Roman" panose="02020603050405020304" pitchFamily="18" charset="0"/>
              </a:rPr>
              <a:t>   </a:t>
            </a:r>
            <a:r>
              <a:rPr lang="ru-RU" sz="2400" dirty="0">
                <a:solidFill>
                  <a:srgbClr val="C00000"/>
                </a:solidFill>
                <a:latin typeface="Times New Roman" panose="02020603050405020304" pitchFamily="18" charset="0"/>
                <a:cs typeface="Times New Roman" panose="02020603050405020304" pitchFamily="18" charset="0"/>
              </a:rPr>
              <a:t>Куб 3х3х3 сложили из кубиков 1х1х1, потом 1 рёберный кубик убрали. Можно ли полученную фигуру сложить из прямоугольных параллелепипедов 1х1х2? </a:t>
            </a:r>
          </a:p>
          <a:p>
            <a:pPr algn="l">
              <a:spcBef>
                <a:spcPts val="600"/>
              </a:spcBef>
            </a:pPr>
            <a:r>
              <a:rPr lang="ru-RU" sz="2400" b="1" dirty="0">
                <a:latin typeface="Times New Roman" panose="02020603050405020304" pitchFamily="18" charset="0"/>
                <a:cs typeface="Times New Roman" panose="02020603050405020304" pitchFamily="18" charset="0"/>
              </a:rPr>
              <a:t>   Решение. </a:t>
            </a:r>
            <a:r>
              <a:rPr lang="ru-RU" sz="2400" dirty="0">
                <a:latin typeface="Times New Roman" panose="02020603050405020304" pitchFamily="18" charset="0"/>
                <a:cs typeface="Times New Roman" panose="02020603050405020304" pitchFamily="18" charset="0"/>
              </a:rPr>
              <a:t>Раскрасим кубики в шахматном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порядке. Для наглядности изобразим три </a:t>
            </a:r>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слоя кубиков отдельно.</a:t>
            </a:r>
          </a:p>
          <a:p>
            <a:pPr algn="l">
              <a:lnSpc>
                <a:spcPct val="100000"/>
              </a:lnSpc>
              <a:spcBef>
                <a:spcPts val="0"/>
              </a:spcBef>
            </a:pPr>
            <a:endParaRPr lang="ru-RU" sz="2400" dirty="0">
              <a:latin typeface="Georgia" panose="02040502050405020303" pitchFamily="18" charset="0"/>
            </a:endParaRPr>
          </a:p>
          <a:p>
            <a:pPr algn="l">
              <a:lnSpc>
                <a:spcPct val="100000"/>
              </a:lnSpc>
              <a:spcBef>
                <a:spcPts val="0"/>
              </a:spcBef>
            </a:pPr>
            <a:endParaRPr lang="ru-RU" sz="2400" dirty="0">
              <a:latin typeface="Georgia" panose="02040502050405020303" pitchFamily="18" charset="0"/>
            </a:endParaRPr>
          </a:p>
          <a:p>
            <a:pPr algn="l">
              <a:spcBef>
                <a:spcPts val="600"/>
              </a:spcBef>
            </a:pPr>
            <a:endParaRPr lang="ru-RU" sz="2400" dirty="0">
              <a:solidFill>
                <a:schemeClr val="tx1"/>
              </a:solidFill>
            </a:endParaRPr>
          </a:p>
          <a:p>
            <a:pPr algn="just"/>
            <a:endParaRPr lang="ru-RU" sz="2400" dirty="0">
              <a:solidFill>
                <a:schemeClr val="tx1"/>
              </a:solidFill>
              <a:latin typeface="+mj-lt"/>
            </a:endParaRPr>
          </a:p>
        </p:txBody>
      </p:sp>
      <p:sp>
        <p:nvSpPr>
          <p:cNvPr id="5" name="Номер слайда 1"/>
          <p:cNvSpPr>
            <a:spLocks noGrp="1"/>
          </p:cNvSpPr>
          <p:nvPr>
            <p:ph type="sldNum" sz="quarter" idx="12"/>
          </p:nvPr>
        </p:nvSpPr>
        <p:spPr/>
        <p:txBody>
          <a:bodyPr/>
          <a:lstStyle/>
          <a:p>
            <a:pPr>
              <a:defRPr/>
            </a:pPr>
            <a:fld id="{C7378187-516D-4B9D-B7A7-A0A61A568AC1}" type="slidenum">
              <a:rPr lang="ru-RU" smtClean="0">
                <a:solidFill>
                  <a:schemeClr val="accent1"/>
                </a:solidFill>
              </a:rPr>
              <a:pPr>
                <a:defRPr/>
              </a:pPr>
              <a:t>9</a:t>
            </a:fld>
            <a:endParaRPr lang="ru-RU" dirty="0">
              <a:solidFill>
                <a:schemeClr val="accent1"/>
              </a:solidFill>
            </a:endParaRPr>
          </a:p>
        </p:txBody>
      </p:sp>
      <p:pic>
        <p:nvPicPr>
          <p:cNvPr id="6" name="Рисунок 5">
            <a:extLst>
              <a:ext uri="{FF2B5EF4-FFF2-40B4-BE49-F238E27FC236}">
                <a16:creationId xmlns:a16="http://schemas.microsoft.com/office/drawing/2014/main" id="{7EDB5F16-F020-4C20-B7BA-95E2B25B15FE}"/>
              </a:ext>
            </a:extLst>
          </p:cNvPr>
          <p:cNvPicPr>
            <a:picLocks noChangeAspect="1"/>
          </p:cNvPicPr>
          <p:nvPr/>
        </p:nvPicPr>
        <p:blipFill>
          <a:blip r:embed="rId2"/>
          <a:stretch>
            <a:fillRect/>
          </a:stretch>
        </p:blipFill>
        <p:spPr>
          <a:xfrm>
            <a:off x="6343460" y="1652054"/>
            <a:ext cx="2765044" cy="3439976"/>
          </a:xfrm>
          <a:prstGeom prst="rect">
            <a:avLst/>
          </a:prstGeom>
        </p:spPr>
      </p:pic>
    </p:spTree>
    <p:extLst>
      <p:ext uri="{BB962C8B-B14F-4D97-AF65-F5344CB8AC3E}">
        <p14:creationId xmlns:p14="http://schemas.microsoft.com/office/powerpoint/2010/main" val="879287369"/>
      </p:ext>
    </p:extLst>
  </p:cSld>
  <p:clrMapOvr>
    <a:masterClrMapping/>
  </p:clrMapOvr>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6221</TotalTime>
  <Words>3203</Words>
  <Application>Microsoft Office PowerPoint</Application>
  <PresentationFormat>Экран (16:9)</PresentationFormat>
  <Paragraphs>271</Paragraphs>
  <Slides>35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35</vt:i4>
      </vt:variant>
    </vt:vector>
  </HeadingPairs>
  <TitlesOfParts>
    <vt:vector size="41" baseType="lpstr">
      <vt:lpstr>Arial</vt:lpstr>
      <vt:lpstr>Calibri</vt:lpstr>
      <vt:lpstr>Calibri Light</vt:lpstr>
      <vt:lpstr>Georgia</vt:lpstr>
      <vt:lpstr>Times New Roman</vt:lpstr>
      <vt:lpstr>office theme</vt:lpstr>
      <vt:lpstr>Можно или нельзя? Продолжение</vt:lpstr>
      <vt:lpstr>Разминка</vt:lpstr>
      <vt:lpstr>Любопытное любопытство: г.р. + возраст = 2019!!!</vt:lpstr>
      <vt:lpstr>Задача 1. Опять 2019!</vt:lpstr>
      <vt:lpstr>Задача 1. Опять 2019!</vt:lpstr>
      <vt:lpstr>Задача 1. Опять 2019!</vt:lpstr>
      <vt:lpstr>Задача 2. С наступающим Новым 2020 годом!</vt:lpstr>
      <vt:lpstr>Задача 2. С наступающим Новым 2020 годом!</vt:lpstr>
      <vt:lpstr>Задача 3. Повторяем идею…</vt:lpstr>
      <vt:lpstr>Задача 3. Повторяем идею…</vt:lpstr>
      <vt:lpstr>Разбираем домашнее задание</vt:lpstr>
      <vt:lpstr>Разбираем домашнее задание</vt:lpstr>
      <vt:lpstr>Разбираем домашнее задание</vt:lpstr>
      <vt:lpstr>Разбираем домашнее задание</vt:lpstr>
      <vt:lpstr>Разбираем домашнее задание</vt:lpstr>
      <vt:lpstr>Разбираем домашнее задание</vt:lpstr>
      <vt:lpstr>Разбираем домашнее задание</vt:lpstr>
      <vt:lpstr>Разбираем домашнее задание</vt:lpstr>
      <vt:lpstr>Переменка</vt:lpstr>
      <vt:lpstr>Переменка</vt:lpstr>
      <vt:lpstr>Готовимся к ВПР. Задачи из новой книги (5-6 кл.)</vt:lpstr>
      <vt:lpstr>Готовимся к ВПР. Задачи из новой книги (5-6 кл.)</vt:lpstr>
      <vt:lpstr>Готовимся к ВПР. Задачи из новой книги (5-6 кл.)</vt:lpstr>
      <vt:lpstr>Готовимся к ВПР. Задачи из новой книги (5-6 кл.)</vt:lpstr>
      <vt:lpstr>Готовимся к ВПР. Задачи из новой книги (5-6 кл.)</vt:lpstr>
      <vt:lpstr>Готовимся к ВПР. Задачи из новой книги (5-6 кл.)</vt:lpstr>
      <vt:lpstr>Готовимся к ВПР. Задачи из новой книги (5-6 кл.)</vt:lpstr>
      <vt:lpstr>Готовимся к встрече Нового года и к изучению дробей</vt:lpstr>
      <vt:lpstr>Готовимся к встрече Нового года и к изучению дробей</vt:lpstr>
      <vt:lpstr>Готовимся к встрече Нового года и к изучению дробей</vt:lpstr>
      <vt:lpstr>Готовимся к встрече Нового года и к изучению дробей</vt:lpstr>
      <vt:lpstr>Готовимся к встрече Нового года и к изучению дробей</vt:lpstr>
      <vt:lpstr>Готовимся к встрече Нового года и к изучению дробей</vt:lpstr>
      <vt:lpstr>ПОЗДРАВЛЯЮ!</vt:lpstr>
      <vt:lpstr> Спасибо за работу!</vt:lpstr>
    </vt:vector>
  </TitlesOfParts>
  <Company>Prosv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Шевкин</cp:lastModifiedBy>
  <cp:revision>586</cp:revision>
  <cp:lastPrinted>2017-04-04T13:08:37Z</cp:lastPrinted>
  <dcterms:created xsi:type="dcterms:W3CDTF">2016-11-09T08:55:41Z</dcterms:created>
  <dcterms:modified xsi:type="dcterms:W3CDTF">2019-12-26T17:06:36Z</dcterms:modified>
</cp:coreProperties>
</file>