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5" r:id="rId1"/>
  </p:sldMasterIdLst>
  <p:notesMasterIdLst>
    <p:notesMasterId r:id="rId20"/>
  </p:notesMasterIdLst>
  <p:sldIdLst>
    <p:sldId id="301" r:id="rId2"/>
    <p:sldId id="395" r:id="rId3"/>
    <p:sldId id="396" r:id="rId4"/>
    <p:sldId id="397" r:id="rId5"/>
    <p:sldId id="398" r:id="rId6"/>
    <p:sldId id="399" r:id="rId7"/>
    <p:sldId id="394" r:id="rId8"/>
    <p:sldId id="389" r:id="rId9"/>
    <p:sldId id="326" r:id="rId10"/>
    <p:sldId id="391" r:id="rId11"/>
    <p:sldId id="392" r:id="rId12"/>
    <p:sldId id="393" r:id="rId13"/>
    <p:sldId id="400" r:id="rId14"/>
    <p:sldId id="401" r:id="rId15"/>
    <p:sldId id="402" r:id="rId16"/>
    <p:sldId id="403" r:id="rId17"/>
    <p:sldId id="404" r:id="rId18"/>
    <p:sldId id="342" r:id="rId19"/>
  </p:sldIdLst>
  <p:sldSz cx="9144000" cy="5143500" type="screen16x9"/>
  <p:notesSz cx="6797675" cy="9928225"/>
  <p:defaultTextStyle>
    <a:defPPr>
      <a:defRPr lang="ru-RU"/>
    </a:defPPr>
    <a:lvl1pPr marL="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6981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39621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0943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47924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84905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218861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588671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295848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000424B-E7D4-442F-97C9-F884492144B0}">
          <p14:sldIdLst>
            <p14:sldId id="301"/>
            <p14:sldId id="395"/>
            <p14:sldId id="396"/>
            <p14:sldId id="397"/>
            <p14:sldId id="398"/>
            <p14:sldId id="399"/>
            <p14:sldId id="394"/>
            <p14:sldId id="389"/>
            <p14:sldId id="326"/>
            <p14:sldId id="391"/>
            <p14:sldId id="392"/>
            <p14:sldId id="393"/>
            <p14:sldId id="400"/>
            <p14:sldId id="401"/>
            <p14:sldId id="402"/>
            <p14:sldId id="403"/>
            <p14:sldId id="404"/>
            <p14:sldId id="34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0" autoAdjust="0"/>
    <p:restoredTop sz="92653" autoAdjust="0"/>
  </p:normalViewPr>
  <p:slideViewPr>
    <p:cSldViewPr>
      <p:cViewPr varScale="1">
        <p:scale>
          <a:sx n="79" d="100"/>
          <a:sy n="79" d="100"/>
        </p:scale>
        <p:origin x="494" y="5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B165F-DAC5-41D4-8383-6927FFFF8F14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8BC49-7326-4315-9EF6-841B61FD8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016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981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39621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0943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7924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4905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18861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88671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5848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3168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4232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8598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5327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7754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8751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7138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840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906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138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7488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858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867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926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3772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9860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8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697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738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782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38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882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709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975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598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747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935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493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BD8A6-2B11-4ADA-9673-FB0CFB16F882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392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evkin.ru/" TargetMode="External"/><Relationship Id="rId2" Type="http://schemas.openxmlformats.org/officeDocument/2006/relationships/hyperlink" Target="mailto:avshevkin@mail.ru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zen.yandex.ru/profile/editor/shevkin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jpg"/><Relationship Id="rId5" Type="http://schemas.openxmlformats.org/officeDocument/2006/relationships/hyperlink" Target="mailto:avshevkin@mail.ru" TargetMode="External"/><Relationship Id="rId4" Type="http://schemas.openxmlformats.org/officeDocument/2006/relationships/hyperlink" Target="http://www.shevkin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8456487" cy="117844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300" b="1" dirty="0">
                <a:solidFill>
                  <a:srgbClr val="FF0000"/>
                </a:solidFill>
                <a:latin typeface="Georgia" panose="02040502050405020303" pitchFamily="18" charset="0"/>
              </a:rPr>
              <a:t>Параметры. Задания из ОГЭ</a:t>
            </a:r>
            <a:br>
              <a:rPr lang="ru-RU" sz="2300" b="1" dirty="0">
                <a:solidFill>
                  <a:srgbClr val="FF0000"/>
                </a:solidFill>
                <a:latin typeface="Georgia" panose="02040502050405020303" pitchFamily="18" charset="0"/>
              </a:rPr>
            </a:br>
            <a:r>
              <a:rPr lang="ru-RU" sz="2300" b="1" dirty="0">
                <a:solidFill>
                  <a:srgbClr val="FF0000"/>
                </a:solidFill>
                <a:latin typeface="Georgia" panose="02040502050405020303" pitchFamily="18" charset="0"/>
              </a:rPr>
              <a:t>Урок 5</a:t>
            </a:r>
            <a:endParaRPr lang="ru-RU" sz="2400" dirty="0"/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899592" y="1343025"/>
            <a:ext cx="7848872" cy="223202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br>
              <a:rPr lang="ru-RU" sz="2000" b="1" dirty="0">
                <a:solidFill>
                  <a:srgbClr val="0070C0"/>
                </a:solidFill>
              </a:rPr>
            </a:br>
            <a:r>
              <a:rPr lang="ru-RU" sz="2000" b="1" dirty="0">
                <a:solidFill>
                  <a:srgbClr val="0070C0"/>
                </a:solidFill>
                <a:latin typeface="Georgia" panose="02040502050405020303" pitchFamily="18" charset="0"/>
              </a:rPr>
              <a:t>Презентация для учащихся 8-11 классов 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Продолжаем решать задачи на параметры. Рассмотрим задачи с параметром из сборников для подготовки к ОГЭ.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b="1" dirty="0">
              <a:solidFill>
                <a:srgbClr val="0070C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rgbClr val="0070C0"/>
                </a:solidFill>
                <a:latin typeface="Georgia" panose="02040502050405020303" pitchFamily="18" charset="0"/>
              </a:rPr>
              <a:t>Составитель:  </a:t>
            </a:r>
            <a:r>
              <a:rPr lang="ru-RU" sz="2000" b="1" dirty="0">
                <a:solidFill>
                  <a:srgbClr val="0070C0"/>
                </a:solidFill>
                <a:latin typeface="Georgia" panose="02040502050405020303" pitchFamily="18" charset="0"/>
              </a:rPr>
              <a:t>Шевкин Александр Владимирович,</a:t>
            </a:r>
            <a:br>
              <a:rPr lang="ru-RU" sz="2000" b="1" dirty="0">
                <a:solidFill>
                  <a:srgbClr val="0070C0"/>
                </a:solidFill>
                <a:latin typeface="Georgia" panose="02040502050405020303" pitchFamily="18" charset="0"/>
              </a:rPr>
            </a:br>
            <a:r>
              <a:rPr lang="ru-RU" sz="2000" dirty="0">
                <a:solidFill>
                  <a:srgbClr val="0070C0"/>
                </a:solidFill>
                <a:latin typeface="Georgia" panose="02040502050405020303" pitchFamily="18" charset="0"/>
              </a:rPr>
              <a:t>Заслуженный учитель РФ, кандидат педагогических наук.</a:t>
            </a:r>
            <a:br>
              <a:rPr lang="ru-RU" sz="2000" dirty="0">
                <a:solidFill>
                  <a:srgbClr val="0070C0"/>
                </a:solidFill>
                <a:latin typeface="Georgia" panose="02040502050405020303" pitchFamily="18" charset="0"/>
              </a:rPr>
            </a:br>
            <a:r>
              <a:rPr lang="en-US" sz="2000" b="1" dirty="0">
                <a:solidFill>
                  <a:schemeClr val="tx1"/>
                </a:solidFill>
                <a:latin typeface="Georgia" panose="02040502050405020303" pitchFamily="18" charset="0"/>
                <a:hlinkClick r:id="rId2"/>
              </a:rPr>
              <a:t>avshevkin@mail.ru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</a:rPr>
              <a:t>        </a:t>
            </a:r>
            <a:r>
              <a:rPr lang="en-US" sz="2000" b="1" dirty="0">
                <a:solidFill>
                  <a:schemeClr val="tx1"/>
                </a:solidFill>
                <a:latin typeface="Georgia" panose="02040502050405020303" pitchFamily="18" charset="0"/>
                <a:hlinkClick r:id="rId3"/>
              </a:rPr>
              <a:t>www.shevkin.ru</a:t>
            </a:r>
            <a:endParaRPr lang="ru-RU" sz="2000" b="1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8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78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2.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Постройте график функции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4|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m:rPr>
                            <m:lit/>
                          </m:r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  <m:sSup>
                          <m:sSupPr>
                            <m:ctrlPr>
                              <a:rPr lang="ru-RU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ru-RU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ru-RU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определите, при каких значениях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прямая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err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kx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не имеет с графиком ни одной общей точки.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…Прямая </a:t>
                </a:r>
                <a:r>
                  <a:rPr lang="en-US" sz="2400" i="1" dirty="0">
                    <a:solidFill>
                      <a:schemeClr val="accent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i="1" dirty="0">
                    <a:solidFill>
                      <a:schemeClr val="accent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chemeClr val="accent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2400" i="1" dirty="0">
                    <a:solidFill>
                      <a:schemeClr val="accent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err="1">
                    <a:solidFill>
                      <a:schemeClr val="accent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kx</a:t>
                </a:r>
                <a:r>
                  <a:rPr lang="ru-RU" sz="2400" dirty="0">
                    <a:solidFill>
                      <a:schemeClr val="accent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 имеет с графиком ни одной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общей точки лишь при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m:rPr>
                        <m:lit/>
                      </m:rP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16</m:t>
                    </m:r>
                  </m:oMath>
                </a14:m>
                <a:r>
                  <a:rPr lang="ru-RU" sz="2400" dirty="0"/>
                  <a:t>,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2400" dirty="0"/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  <a:blipFill>
                <a:blip r:embed="rId3"/>
                <a:stretch>
                  <a:fillRect l="-1076" t="-134" r="-10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10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58228AA-DD4D-4B43-AFB2-358E31BCFA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5988" y="2811413"/>
            <a:ext cx="2242516" cy="2280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632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2.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Постройте график функции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4|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m:rPr>
                            <m:lit/>
                          </m:r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  <m:sSup>
                          <m:sSupPr>
                            <m:ctrlPr>
                              <a:rPr lang="ru-RU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ru-RU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ru-RU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определите, при каких значениях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прямая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err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kx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не имеет с графиком ни одной общей точки.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…Прямая </a:t>
                </a:r>
                <a:r>
                  <a:rPr lang="en-US" sz="2400" i="1" dirty="0">
                    <a:solidFill>
                      <a:schemeClr val="accent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i="1" dirty="0">
                    <a:solidFill>
                      <a:schemeClr val="accent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chemeClr val="accent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2400" i="1" dirty="0">
                    <a:solidFill>
                      <a:schemeClr val="accent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err="1">
                    <a:solidFill>
                      <a:schemeClr val="accent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kx</a:t>
                </a:r>
                <a:r>
                  <a:rPr lang="ru-RU" sz="2400" dirty="0">
                    <a:solidFill>
                      <a:schemeClr val="accent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 имеет с графиком ни одной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общей точки лишь при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m:rPr>
                        <m:lit/>
                      </m:rP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16</m:t>
                    </m:r>
                  </m:oMath>
                </a14:m>
                <a:r>
                  <a:rPr lang="ru-RU" sz="2400" dirty="0"/>
                  <a:t>,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0,</a:t>
                </a:r>
                <a:r>
                  <a:rPr lang="ru-RU" sz="2400" dirty="0"/>
                  <a:t> </a:t>
                </a:r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  <a:blipFill>
                <a:blip r:embed="rId3"/>
                <a:stretch>
                  <a:fillRect l="-1076" t="-134" r="-10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11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173FA02-51A4-4807-9FE2-7CB7942FA8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5988" y="2811413"/>
            <a:ext cx="2242516" cy="2280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684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2.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Постройте график функции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4|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m:rPr>
                            <m:lit/>
                          </m:r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  <m:sSup>
                          <m:sSupPr>
                            <m:ctrlPr>
                              <a:rPr lang="ru-RU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ru-RU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ru-RU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определите, при каких значениях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прямая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err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kx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не имеет с графиком ни одной общей точки.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…Прямая </a:t>
                </a:r>
                <a:r>
                  <a:rPr lang="en-US" sz="2400" i="1" dirty="0">
                    <a:solidFill>
                      <a:schemeClr val="accent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i="1" dirty="0">
                    <a:solidFill>
                      <a:schemeClr val="accent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chemeClr val="accent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2400" i="1" dirty="0">
                    <a:solidFill>
                      <a:schemeClr val="accent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err="1">
                    <a:solidFill>
                      <a:schemeClr val="accent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kx</a:t>
                </a:r>
                <a:r>
                  <a:rPr lang="ru-RU" sz="2400" dirty="0">
                    <a:solidFill>
                      <a:schemeClr val="accent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 имеет с графиком ни одной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общей точки лишь при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m:rPr>
                        <m:lit/>
                      </m:rP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16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0,</a:t>
                </a:r>
                <a:r>
                  <a:rPr lang="ru-RU" sz="2400" dirty="0"/>
                  <a:t>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16.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Два значения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получили, подставив в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уравнение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kx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координаты точек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d>
                      <m:d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;−4</m:t>
                        </m:r>
                      </m:e>
                    </m:d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;−4</m:t>
                        </m:r>
                      </m:e>
                    </m:d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Ответ. </a:t>
                </a:r>
                <a14:m>
                  <m:oMath xmlns:m="http://schemas.openxmlformats.org/officeDocument/2006/math">
                    <m:r>
                      <m:rPr>
                        <m:lit/>
                      </m:rP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16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0,</a:t>
                </a:r>
                <a:r>
                  <a:rPr lang="ru-RU" sz="2400" dirty="0"/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16.</a:t>
                </a:r>
                <a:endParaRPr lang="ru-RU" sz="2400" dirty="0"/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  <a:blipFill>
                <a:blip r:embed="rId3"/>
                <a:stretch>
                  <a:fillRect l="-1076" t="-134" r="-10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12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48E6961-A049-4276-9011-BEA83FDE84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5988" y="2811413"/>
            <a:ext cx="2242516" cy="2280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54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3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3.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Постройте график функции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ru-RU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)|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  <m:r>
                      <a:rPr lang="ru-RU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определите, при каком значении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прямая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не имеет с графиком ни одной общей точки.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Решение.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Функция определена для всех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кроме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Для каждого значения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из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области определения функция задаётся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форм</a:t>
                </a:r>
                <a:r>
                  <a:rPr lang="ru-RU" sz="2400" dirty="0">
                    <a:solidFill>
                      <a:srgbClr val="1F497D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улой </a:t>
                </a:r>
                <a:r>
                  <a:rPr lang="en-US" sz="2400" i="1" dirty="0">
                    <a:solidFill>
                      <a:srgbClr val="1F497D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1F497D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en-US" sz="2400">
                        <a:solidFill>
                          <a:srgbClr val="1F497D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2400" i="1">
                                <a:solidFill>
                                  <a:srgbClr val="1F497D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400" i="1">
                                <a:solidFill>
                                  <a:srgbClr val="1F497D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i="1">
                                <a:solidFill>
                                  <a:srgbClr val="1F497D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ru-RU" sz="2400" i="1">
                                <a:solidFill>
                                  <a:srgbClr val="1F497D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)|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rgbClr val="1F497D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en-US" sz="2400">
                        <a:solidFill>
                          <a:srgbClr val="1F497D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+1)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  <m:r>
                      <a:rPr lang="ru-RU" sz="2400" i="1">
                        <a:solidFill>
                          <a:srgbClr val="1F497D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1F497D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begChr m:val="|"/>
                        <m:endChr m:val="|"/>
                        <m:ctrlP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ru-RU" sz="2400" b="0" i="1" smtClean="0">
                        <a:solidFill>
                          <a:srgbClr val="1F497D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6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≥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то </a:t>
                </a:r>
                <a:r>
                  <a:rPr lang="en-US" sz="2400" i="1" dirty="0">
                    <a:solidFill>
                      <a:srgbClr val="1F497D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1F497D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График функции</a:t>
                </a:r>
                <a14:m>
                  <m:oMath xmlns:m="http://schemas.openxmlformats.org/officeDocument/2006/math">
                    <m:r>
                      <a:rPr lang="ru-RU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400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часть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параболы 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endParaRPr lang="ru-RU" sz="2400" dirty="0"/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  <a:blipFill>
                <a:blip r:embed="rId3"/>
                <a:stretch>
                  <a:fillRect l="-1076" r="-4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13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FE96F01-4163-4A34-A8E0-7E6E98DD94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4248" y="1635646"/>
            <a:ext cx="2280617" cy="347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299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3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3.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Постройте график функции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ru-RU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)|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  <m:r>
                      <a:rPr lang="ru-RU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определите, при каком значении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прямая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не имеет с графиком ни одной общей точки.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Решение.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Функция определена для всех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кроме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Для каждого значения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из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области определения функция задаётся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форм</a:t>
                </a:r>
                <a:r>
                  <a:rPr lang="ru-RU" sz="2400" dirty="0">
                    <a:solidFill>
                      <a:srgbClr val="1F497D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улой </a:t>
                </a:r>
                <a:r>
                  <a:rPr lang="en-US" sz="2400" i="1" dirty="0">
                    <a:solidFill>
                      <a:srgbClr val="1F497D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1F497D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en-US" sz="2400">
                        <a:solidFill>
                          <a:srgbClr val="1F497D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2400" i="1">
                                <a:solidFill>
                                  <a:srgbClr val="1F497D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400" i="1">
                                <a:solidFill>
                                  <a:srgbClr val="1F497D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i="1">
                                <a:solidFill>
                                  <a:srgbClr val="1F497D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ru-RU" sz="2400" i="1">
                                <a:solidFill>
                                  <a:srgbClr val="1F497D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)|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rgbClr val="1F497D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en-US" sz="2400">
                        <a:solidFill>
                          <a:srgbClr val="1F497D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+1)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  <m:r>
                      <a:rPr lang="ru-RU" sz="2400" i="1">
                        <a:solidFill>
                          <a:srgbClr val="1F497D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1F497D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begChr m:val="|"/>
                        <m:endChr m:val="|"/>
                        <m:ctrlP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ru-RU" sz="2400" b="0" i="1" smtClean="0">
                        <a:solidFill>
                          <a:srgbClr val="1F497D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6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≥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то </a:t>
                </a:r>
                <a:r>
                  <a:rPr lang="en-US" sz="2400" i="1" dirty="0">
                    <a:solidFill>
                      <a:srgbClr val="1F497D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1F497D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График функции</a:t>
                </a:r>
                <a14:m>
                  <m:oMath xmlns:m="http://schemas.openxmlformats.org/officeDocument/2006/math">
                    <m:r>
                      <a:rPr lang="ru-RU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400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часть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параболы 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 0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то </a:t>
                </a:r>
                <a:r>
                  <a:rPr lang="en-US" sz="2400" i="1" dirty="0">
                    <a:solidFill>
                      <a:srgbClr val="1F497D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1F497D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График функции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часть параболы 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без точки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1;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1).</a:t>
                </a:r>
                <a:endParaRPr lang="ru-RU" sz="2400" dirty="0"/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  <a:blipFill>
                <a:blip r:embed="rId3"/>
                <a:stretch>
                  <a:fillRect l="-1076" r="-4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14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FE96F01-4163-4A34-A8E0-7E6E98DD94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4248" y="1635646"/>
            <a:ext cx="2280617" cy="347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332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3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3.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Постройте график функции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ru-RU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)|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  <m:r>
                      <a:rPr lang="ru-RU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определите, при каком значении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прямая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не имеет с графиком ни одной общей точки.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Решение.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Функция определена для всех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кроме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Для каждого значения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из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области определения функция задаётся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форм</a:t>
                </a:r>
                <a:r>
                  <a:rPr lang="ru-RU" sz="2400" dirty="0">
                    <a:solidFill>
                      <a:srgbClr val="1F497D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улой </a:t>
                </a:r>
                <a:r>
                  <a:rPr lang="en-US" sz="2400" i="1" dirty="0">
                    <a:solidFill>
                      <a:srgbClr val="1F497D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1F497D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en-US" sz="2400">
                        <a:solidFill>
                          <a:srgbClr val="1F497D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2400" i="1">
                                <a:solidFill>
                                  <a:srgbClr val="1F497D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400" i="1">
                                <a:solidFill>
                                  <a:srgbClr val="1F497D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i="1">
                                <a:solidFill>
                                  <a:srgbClr val="1F497D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ru-RU" sz="2400" i="1">
                                <a:solidFill>
                                  <a:srgbClr val="1F497D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)|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rgbClr val="1F497D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en-US" sz="2400">
                        <a:solidFill>
                          <a:srgbClr val="1F497D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+1)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  <m:r>
                      <a:rPr lang="ru-RU" sz="2400" i="1">
                        <a:solidFill>
                          <a:srgbClr val="1F497D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1F497D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begChr m:val="|"/>
                        <m:endChr m:val="|"/>
                        <m:ctrlP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ru-RU" sz="2400" b="0" i="1" smtClean="0">
                        <a:solidFill>
                          <a:srgbClr val="1F497D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6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≥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то </a:t>
                </a:r>
                <a:r>
                  <a:rPr lang="en-US" sz="2400" i="1" dirty="0">
                    <a:solidFill>
                      <a:srgbClr val="1F497D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1F497D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График функции</a:t>
                </a:r>
                <a14:m>
                  <m:oMath xmlns:m="http://schemas.openxmlformats.org/officeDocument/2006/math">
                    <m:r>
                      <a:rPr lang="ru-RU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400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часть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параболы 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 0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то </a:t>
                </a:r>
                <a:r>
                  <a:rPr lang="en-US" sz="2400" i="1" dirty="0">
                    <a:solidFill>
                      <a:srgbClr val="1F497D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1F497D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График функции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часть параболы 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без точки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1;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1).</a:t>
                </a:r>
                <a:endParaRPr lang="ru-RU" sz="2400" dirty="0"/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  <a:blipFill>
                <a:blip r:embed="rId3"/>
                <a:stretch>
                  <a:fillRect l="-1076" r="-4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15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418BD16F-46B2-47D8-9B16-01F84987C0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4248" y="1635646"/>
            <a:ext cx="2280617" cy="347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5144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3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3.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Постройте график функции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ru-RU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)|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  <m:r>
                      <a:rPr lang="ru-RU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определите, при каком значении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прямая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не имеет с графиком ни одной общей точки.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…Прямая </a:t>
                </a:r>
                <a:r>
                  <a:rPr lang="en-US" sz="2400" i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i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2400" i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не имеет с графиком ни одной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общей точки лишь при 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m:rPr>
                        <m:lit/>
                      </m:rP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ru-RU" sz="2400" b="0" i="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2400" dirty="0"/>
              </a:p>
              <a:p>
                <a:pPr algn="l">
                  <a:spcBef>
                    <a:spcPts val="300"/>
                  </a:spcBef>
                </a:pP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Ответ.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2400" dirty="0"/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  <a:blipFill>
                <a:blip r:embed="rId3"/>
                <a:stretch>
                  <a:fillRect l="-1076" r="-4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16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305797B-49E0-4D4F-AB32-2157FE2844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4248" y="1635646"/>
            <a:ext cx="2280617" cy="347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1129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Домашнее задание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4.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Постройте график функции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sSup>
                      <m:sSupPr>
                        <m:ctrlP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ru-RU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−12</m:t>
                    </m:r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определите, при каких значениях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прямая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имеет с графиком 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более общих точек.</a:t>
                </a:r>
              </a:p>
              <a:p>
                <a:pPr algn="l">
                  <a:spcBef>
                    <a:spcPts val="0"/>
                  </a:spcBef>
                </a:pP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Постройте график функции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en-US" sz="240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0.5</m:t>
                            </m:r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ru-RU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)|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  <m:r>
                      <a:rPr lang="ru-RU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определите, при каких значениях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прямая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не имеет с графиком ни одной общей точки.</a:t>
                </a:r>
              </a:p>
              <a:p>
                <a:pPr algn="l">
                  <a:spcBef>
                    <a:spcPts val="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6.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Постройте график функции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r>
                      <a:rPr lang="ru-RU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ru-RU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+7</m:t>
                    </m:r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| </m:t>
                    </m:r>
                  </m:oMath>
                </a14:m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определите, при каких значениях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прямая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имеет с графиком ровно три общие точки.</a:t>
                </a:r>
              </a:p>
              <a:p>
                <a:pPr algn="l">
                  <a:spcBef>
                    <a:spcPts val="0"/>
                  </a:spcBef>
                </a:pP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Ответы.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4.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(0; 12,25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5.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2. </a:t>
                </a: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6.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49</m:t>
                        </m:r>
                      </m:num>
                      <m:den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algn="l">
                  <a:spcBef>
                    <a:spcPts val="300"/>
                  </a:spcBef>
                </a:pPr>
                <a:endParaRPr lang="ru-RU" sz="2400" dirty="0"/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  <a:blipFill>
                <a:blip r:embed="rId3"/>
                <a:stretch>
                  <a:fillRect l="-1076" t="-1879" r="-16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17</a:t>
            </a:fld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922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Спасибо за работу! 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604087"/>
            <a:ext cx="8568952" cy="4539413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Желаю успехов!</a:t>
            </a:r>
          </a:p>
          <a:p>
            <a:pPr algn="l"/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статьи и презентации размещены по адресам:</a:t>
            </a:r>
          </a:p>
          <a:p>
            <a:pPr algn="l"/>
            <a:r>
              <a:rPr lang="en-US" sz="2400" b="1" dirty="0">
                <a:solidFill>
                  <a:srgbClr val="0070C0"/>
                </a:solidFill>
                <a:latin typeface="Georgia" panose="02040502050405020303" pitchFamily="18" charset="0"/>
                <a:hlinkClick r:id="rId3"/>
              </a:rPr>
              <a:t>https://zen.yandex.ru/profile/editor/shevkin</a:t>
            </a:r>
            <a:endParaRPr lang="ru-RU" sz="2400" b="1" dirty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pPr algn="l"/>
            <a:r>
              <a:rPr lang="en-US" sz="2400" b="1" dirty="0">
                <a:latin typeface="Georgia" panose="02040502050405020303" pitchFamily="18" charset="0"/>
                <a:hlinkClick r:id="rId4"/>
              </a:rPr>
              <a:t>www.shevkin.ru</a:t>
            </a:r>
            <a:endParaRPr lang="ru-RU" sz="2400" b="1" dirty="0">
              <a:latin typeface="Georgia" panose="02040502050405020303" pitchFamily="18" charset="0"/>
            </a:endParaRPr>
          </a:p>
          <a:p>
            <a:pPr algn="l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Пишите, если что…</a:t>
            </a:r>
          </a:p>
          <a:p>
            <a:pPr algn="l"/>
            <a:r>
              <a:rPr lang="en-US" sz="2400" b="1" dirty="0">
                <a:latin typeface="Georgia" panose="02040502050405020303" pitchFamily="18" charset="0"/>
                <a:hlinkClick r:id="rId5"/>
              </a:rPr>
              <a:t>avshevkin@mail.ru</a:t>
            </a:r>
            <a:r>
              <a:rPr lang="ru-RU" sz="2400" b="1" dirty="0">
                <a:latin typeface="Georgia" panose="02040502050405020303" pitchFamily="18" charset="0"/>
              </a:rPr>
              <a:t>        </a:t>
            </a:r>
          </a:p>
          <a:p>
            <a:pPr algn="l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18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F1F60F0-CEBB-41CF-AFFE-E73AF30D21A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2355726"/>
            <a:ext cx="2736304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620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1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1.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Постройте график функции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ru-RU" sz="24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+3</m:t>
                    </m:r>
                    <m:d>
                      <m:dPr>
                        <m:begChr m:val="|"/>
                        <m:endChr m:val="|"/>
                        <m:ctrl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определите, при каких значениях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прямая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е имеет с графиком ровно две общие точки.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Решение.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Функция определена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для всех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она чётная, так как для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любого значения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из её области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определения верно равенство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Поэтому график функции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симметричен относительно оси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Oy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  <a:blipFill>
                <a:blip r:embed="rId3"/>
                <a:stretch>
                  <a:fillRect l="-1076" t="-18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2</a:t>
            </a:fld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45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1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1.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Постройте график функции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ru-RU" sz="24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+3</m:t>
                    </m:r>
                    <m:d>
                      <m:dPr>
                        <m:begChr m:val="|"/>
                        <m:endChr m:val="|"/>
                        <m:ctrl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определите, при каких значениях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прямая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е имеет с графиком ровно две общие точки.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…Сначала пост</a:t>
                </a:r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роим график для </a:t>
                </a:r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≥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</a:t>
                </a:r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График функции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часть параболы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 вершиной (1,5; 2,25),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проходящей через точки (0; 0), (1; 2),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(2; 2), (3; 0), (4;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4).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Теперь отразим построенный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график относительно оси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Oy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Получим график исходной функции.</a:t>
                </a:r>
                <a:endParaRPr lang="ru-RU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  <a:blipFill>
                <a:blip r:embed="rId3"/>
                <a:stretch>
                  <a:fillRect l="-1076" t="-18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3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509903D-A496-42D3-81B3-56CDC861D4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2080" y="2067694"/>
            <a:ext cx="3793771" cy="302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563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1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1.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Постройте график функции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ru-RU" sz="24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+3</m:t>
                    </m:r>
                    <m:d>
                      <m:dPr>
                        <m:begChr m:val="|"/>
                        <m:endChr m:val="|"/>
                        <m:ctrl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определите, при каких значениях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прямая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е имеет с графиком ровно две общие точки.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…Сначала пост</a:t>
                </a:r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роим график для </a:t>
                </a:r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≥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</a:t>
                </a:r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График функции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часть параболы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 вершиной (1,5; 2,25),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проходящей через точки (0; 0), (1; 2),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(2; 2), (3; 0), (4;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4).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Теперь отразим построенный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график относительно оси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Oy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Получим график исходной функции.</a:t>
                </a:r>
                <a:endParaRPr lang="ru-RU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300"/>
                  </a:spcBef>
                </a:pPr>
                <a:endParaRPr lang="ru-RU" sz="2400" dirty="0"/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  <a:blipFill>
                <a:blip r:embed="rId3"/>
                <a:stretch>
                  <a:fillRect l="-1076" t="-18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4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089172A-459D-460B-B70E-CD171366A3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2080" y="2067694"/>
            <a:ext cx="3793771" cy="302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55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1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1.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Постройте график функции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ru-RU" sz="24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+3</m:t>
                    </m:r>
                    <m:d>
                      <m:dPr>
                        <m:begChr m:val="|"/>
                        <m:endChr m:val="|"/>
                        <m:ctrl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определите, при каких значениях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прямая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е имеет с графиком ровно две общие точки.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…прямая </a:t>
                </a:r>
                <a:r>
                  <a:rPr lang="en-US" sz="2400" i="1" dirty="0">
                    <a:solidFill>
                      <a:schemeClr val="accent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i="1" dirty="0">
                    <a:solidFill>
                      <a:schemeClr val="accent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chemeClr val="accent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2400" i="1" dirty="0">
                    <a:solidFill>
                      <a:schemeClr val="accent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chemeClr val="accent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solidFill>
                      <a:schemeClr val="accent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 имеет с графиком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ровно две общие точки только в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двух случаях: 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 0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ru-RU" sz="2400" dirty="0"/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  <a:blipFill>
                <a:blip r:embed="rId3"/>
                <a:stretch>
                  <a:fillRect l="-1076" t="-18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5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30AAF09-70D1-4323-844E-16AFCAC585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2080" y="2067694"/>
            <a:ext cx="3793771" cy="302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889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1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1.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Постройте график функции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ru-RU" sz="24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+3</m:t>
                    </m:r>
                    <m:d>
                      <m:dPr>
                        <m:begChr m:val="|"/>
                        <m:endChr m:val="|"/>
                        <m:ctrl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определите, при каких значениях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прямая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е имеет с графиком ровно две общие точки.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…прямая </a:t>
                </a:r>
                <a:r>
                  <a:rPr lang="en-US" sz="2400" i="1" dirty="0">
                    <a:solidFill>
                      <a:schemeClr val="accent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i="1" dirty="0">
                    <a:solidFill>
                      <a:schemeClr val="accent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chemeClr val="accent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2400" i="1" dirty="0">
                    <a:solidFill>
                      <a:schemeClr val="accent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chemeClr val="accent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solidFill>
                      <a:schemeClr val="accent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 имеет с графиком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ровно две общие точки только в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двух случаях: 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 0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или если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2,25.</a:t>
                </a:r>
                <a:endParaRPr lang="ru-RU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300"/>
                  </a:spcBef>
                </a:pP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Ответ.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 0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2,25.</a:t>
                </a:r>
                <a:endParaRPr lang="ru-RU" sz="2400" dirty="0"/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  <a:blipFill>
                <a:blip r:embed="rId3"/>
                <a:stretch>
                  <a:fillRect l="-1076" t="-18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6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8358ED8-29AB-4754-ADAE-452D272116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2080" y="2067694"/>
            <a:ext cx="3793771" cy="302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83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2.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Постройте график функции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4|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m:rPr>
                            <m:lit/>
                          </m:r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  <m:sSup>
                          <m:sSupPr>
                            <m:ctrlPr>
                              <a:rPr lang="ru-RU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ru-RU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ru-RU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определите, при каких значениях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прямая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err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kx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не имеет с графиком ни одной общей точки.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Решение.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Функция определена для всех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кроме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0,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2400" dirty="0"/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  <a:blipFill>
                <a:blip r:embed="rId3"/>
                <a:stretch>
                  <a:fillRect l="-1076" t="-134" r="-10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7</a:t>
            </a:fld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4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2.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Постройте график функции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4|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m:rPr>
                            <m:lit/>
                          </m:r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  <m:sSup>
                          <m:sSupPr>
                            <m:ctrlPr>
                              <a:rPr lang="ru-RU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ru-RU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ru-RU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определите, при каких значениях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прямая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err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kx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не имеет с графиком ни одной общей точки.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Решение.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Функция определена для всех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кроме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0,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Данная функция чётная,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так как для любого значения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из её области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определения верно равенство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Поэтому график функции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симметричен относительно </a:t>
                </a:r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оси </a:t>
                </a:r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Oy</a:t>
                </a:r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lang="ru-RU" sz="2400" dirty="0"/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  <a:blipFill>
                <a:blip r:embed="rId3"/>
                <a:stretch>
                  <a:fillRect l="-1076" t="-134" r="-10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8</a:t>
            </a:fld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11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2.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Постройте график функции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4|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m:rPr>
                            <m:lit/>
                          </m:r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  <m:sSup>
                          <m:sSupPr>
                            <m:ctrlPr>
                              <a:rPr lang="ru-RU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ru-RU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ru-RU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определите, при каких значениях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прямая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err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kx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не имеет с графиком ни одной общей точки.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…Сначала построим график для </a:t>
                </a:r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&gt; 0</a:t>
                </a:r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&gt; 0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то </a:t>
                </a:r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en-US" sz="24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4|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m:rPr>
                            <m:lit/>
                          </m:r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  <m:sSup>
                          <m:sSupPr>
                            <m:ctrlPr>
                              <a:rPr lang="ru-RU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ru-RU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m:rPr>
                            <m:lit/>
                          </m:rP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(1−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ru-RU" sz="2400" i="1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lit/>
                          </m:rP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  <m:r>
                      <a:rPr lang="ru-RU" sz="2400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Графиком функции для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&gt; 0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является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часть гиперболы 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lit/>
                          </m:r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без точки </a:t>
                </a:r>
                <a:r>
                  <a:rPr lang="ru-RU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;−4</m:t>
                        </m:r>
                      </m:e>
                    </m:d>
                  </m:oMath>
                </a14:m>
                <a:r>
                  <a:rPr lang="ru-RU" sz="2400" dirty="0"/>
                  <a:t>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Теперь отразим построенный график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относительно оси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Oy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Получим график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исходной функции. </a:t>
                </a:r>
                <a:endParaRPr lang="ru-RU" sz="2400" dirty="0"/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  <a:blipFill>
                <a:blip r:embed="rId3"/>
                <a:stretch>
                  <a:fillRect l="-1076" t="-134" r="-10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9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7688E14-2F2A-4CFD-B46B-94CDDCBB33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5988" y="2811413"/>
            <a:ext cx="2242516" cy="2280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08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10122</TotalTime>
  <Words>1526</Words>
  <Application>Microsoft Office PowerPoint</Application>
  <PresentationFormat>Экран (16:9)</PresentationFormat>
  <Paragraphs>116</Paragraphs>
  <Slides>18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Georgia</vt:lpstr>
      <vt:lpstr>Times New Roman</vt:lpstr>
      <vt:lpstr>Тема Office</vt:lpstr>
      <vt:lpstr>Параметры. Задания из ОГЭ Урок 5</vt:lpstr>
      <vt:lpstr>Задание 1</vt:lpstr>
      <vt:lpstr>Задание 1</vt:lpstr>
      <vt:lpstr>Задание 1</vt:lpstr>
      <vt:lpstr>Задание 1</vt:lpstr>
      <vt:lpstr>Задание 1</vt:lpstr>
      <vt:lpstr>Задание 2</vt:lpstr>
      <vt:lpstr>Задание 2</vt:lpstr>
      <vt:lpstr>Задание 2</vt:lpstr>
      <vt:lpstr>Задание 2</vt:lpstr>
      <vt:lpstr>Задание 2</vt:lpstr>
      <vt:lpstr>Задание 2</vt:lpstr>
      <vt:lpstr>Задание 3</vt:lpstr>
      <vt:lpstr>Задание 3</vt:lpstr>
      <vt:lpstr>Задание 3</vt:lpstr>
      <vt:lpstr>Задание 3</vt:lpstr>
      <vt:lpstr>Домашнее задание</vt:lpstr>
      <vt:lpstr>Спасибо за работу! </vt:lpstr>
    </vt:vector>
  </TitlesOfParts>
  <Company>Prosv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Шевкин</cp:lastModifiedBy>
  <cp:revision>847</cp:revision>
  <cp:lastPrinted>2019-10-23T17:06:49Z</cp:lastPrinted>
  <dcterms:created xsi:type="dcterms:W3CDTF">2016-11-09T08:55:41Z</dcterms:created>
  <dcterms:modified xsi:type="dcterms:W3CDTF">2019-11-27T13:04:46Z</dcterms:modified>
</cp:coreProperties>
</file>