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40"/>
  </p:notesMasterIdLst>
  <p:sldIdLst>
    <p:sldId id="301" r:id="rId2"/>
    <p:sldId id="347" r:id="rId3"/>
    <p:sldId id="348" r:id="rId4"/>
    <p:sldId id="351" r:id="rId5"/>
    <p:sldId id="352" r:id="rId6"/>
    <p:sldId id="360" r:id="rId7"/>
    <p:sldId id="361" r:id="rId8"/>
    <p:sldId id="353" r:id="rId9"/>
    <p:sldId id="354" r:id="rId10"/>
    <p:sldId id="362" r:id="rId11"/>
    <p:sldId id="356" r:id="rId12"/>
    <p:sldId id="383" r:id="rId13"/>
    <p:sldId id="364" r:id="rId14"/>
    <p:sldId id="379" r:id="rId15"/>
    <p:sldId id="365" r:id="rId16"/>
    <p:sldId id="366" r:id="rId17"/>
    <p:sldId id="367" r:id="rId18"/>
    <p:sldId id="393" r:id="rId19"/>
    <p:sldId id="394" r:id="rId20"/>
    <p:sldId id="395" r:id="rId21"/>
    <p:sldId id="380" r:id="rId22"/>
    <p:sldId id="368" r:id="rId23"/>
    <p:sldId id="381" r:id="rId24"/>
    <p:sldId id="382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6" r:id="rId35"/>
    <p:sldId id="397" r:id="rId36"/>
    <p:sldId id="369" r:id="rId37"/>
    <p:sldId id="398" r:id="rId38"/>
    <p:sldId id="378" r:id="rId39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DE046C-5FD9-4270-B985-440B307C9151}">
          <p14:sldIdLst>
            <p14:sldId id="301"/>
          </p14:sldIdLst>
        </p14:section>
        <p14:section name="Раздел без заголовка" id="{9DDA6312-B002-4891-BEC9-5826F19BB3E7}">
          <p14:sldIdLst>
            <p14:sldId id="347"/>
            <p14:sldId id="348"/>
            <p14:sldId id="351"/>
            <p14:sldId id="352"/>
            <p14:sldId id="360"/>
            <p14:sldId id="361"/>
            <p14:sldId id="353"/>
            <p14:sldId id="354"/>
            <p14:sldId id="362"/>
            <p14:sldId id="356"/>
            <p14:sldId id="383"/>
            <p14:sldId id="364"/>
            <p14:sldId id="379"/>
            <p14:sldId id="365"/>
            <p14:sldId id="366"/>
            <p14:sldId id="367"/>
            <p14:sldId id="393"/>
            <p14:sldId id="394"/>
            <p14:sldId id="395"/>
            <p14:sldId id="380"/>
            <p14:sldId id="368"/>
            <p14:sldId id="381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6"/>
            <p14:sldId id="397"/>
            <p14:sldId id="369"/>
            <p14:sldId id="398"/>
            <p14:sldId id="378"/>
          </p14:sldIdLst>
        </p14:section>
        <p14:section name="Раздел без заголовка" id="{FC6831CF-65D3-421A-BFFB-C1D87EB1E1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63" d="100"/>
          <a:sy n="63" d="100"/>
        </p:scale>
        <p:origin x="939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6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7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shkoly-stat-i/resheniya-pentamino-ishhut-pyatiklassniki/" TargetMode="External"/><Relationship Id="rId2" Type="http://schemas.openxmlformats.org/officeDocument/2006/relationships/hyperlink" Target="http://www.shevkin.ru/pentamin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Можно или нельзя?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419622"/>
            <a:ext cx="6552728" cy="28078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решении задач часто возникает вопрос: «Можно ли осуществить требуемое?» или надо доказать, что нельзя осуществить требуемое. Сегодня мы будем учиться решать такие задачи.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, Заслуженный учитель РФ.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869F6A-2F8C-477F-96D7-5B75754A9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022574"/>
            <a:ext cx="2020828" cy="28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заплатить без сдачи 49 р. двадцатью монетами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 р. и 5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так как сумма двадцати нечётных чисел чётная, а 49 – число нечётное.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чётных и нечётных чисел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использовали?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отвечать на вопрос «Можно ли осуществить требуемое?»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Если вы считаете, что правильный ответ «да», то надо привести пример, удовлетворяющий условиям задачи.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Если вы считаете, что правильный ответ «нет», то надо доказать, что такой пример привести нельзя.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Чем мы обосновали ответы в задачах 1-4?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Свойствами чётных и нечётных чисел.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Крыша у сарая имеет два ската –  один крутой, другой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пологий.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65AAC-A8BC-4DB4-810E-1B5A9E04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D67192-784C-4F34-ACCC-3AC6FB89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620908"/>
            <a:ext cx="3189598" cy="24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Крыша у сарая имеет два ската –  один крутой, другой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пологий. Петух уселся на гребень крыши и снёс яйцо.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сторону покатится яйцо?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65AAC-A8BC-4DB4-810E-1B5A9E04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1E92B-275E-434E-86B8-90331D80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620908"/>
            <a:ext cx="3189598" cy="2471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AED9E4-8FB0-4D99-9C79-2BB1A33C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427734"/>
            <a:ext cx="3244028" cy="22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заполнили натуральными числами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их сумма в каждой строке таблицы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15, а в каждом столбце равна12.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заполнения той же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теми же суммами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каждом столбце.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43558"/>
            <a:ext cx="2177200" cy="17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заполнили натуральными числами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их сумма в каждой строке таблицы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15, а в каждом столбце равна12.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заполнения той же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теми же суммами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каждом столбце.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43558"/>
            <a:ext cx="2177200" cy="1747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122014"/>
            <a:ext cx="2204415" cy="17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Можно ли заполнить таблицу натуральными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так, чтобы их сумма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равна 20, а в каждом столбце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равна15?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15566"/>
            <a:ext cx="2144542" cy="17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2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Можно ли заполнить таблицу натуральными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так, чтобы их сумма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равна 20, а в каждом столбце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равна15?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Нельзя, так как 4 строки по 20 дают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сумму всех чисел 80, а 5 столбцов по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дают общую сумму всех чисел 75.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нужно изменить условия задачи 6, чтобы она имела решение?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15566"/>
            <a:ext cx="2144542" cy="17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4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1974 г. ученица 5 класса Лариса Черкашина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спросила меня: «Александр Владимирович, когда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день рождения?» Назавтра я принёс Ларисе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задачу, которая теперь входит  в учебник 5 класса (№ 290).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эта задача.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7D74A-4FA4-4B1C-8398-BFD71BFE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вопрос учеников о дне своего рождения учитель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ответил загадкой: «Если сложить день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месяца моего рождения, то получится 20;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дня  рождения вычесть номер месяца рождения, то получится 14; если к произведению дня и номера месяца моего рождения прибавить 1900, то получится год моего рождения». Когда родился учитель математики?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F0FD78-6ECC-40B6-A8FD-CF9F90D6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задача на внимание.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 руке две монеты общей стоимостью 15 р. Одна из них не 5 р. Что это за монеты?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5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Запишем коротко условия задачи: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 + М = 20,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 – М = 14,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 х М + 1900 = Г.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Найдя два числа (Д и М) по их сумме и разности, получим: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= 17, М = 3, тогда Г = 17 х 3 + 1900 = 1951.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Учитель родился 17 марта 1951 года.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65AAC-A8BC-4DB4-810E-1B5A9E04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Можно ли квадрат 5х5 клеток разрезать на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прямоугольники 2х1 клеток?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У шахматной доски отпилили два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противоположных угла. Можно ли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покрыть эту доску костями домино,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если одна кость покрывает ровно две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соседние клетки доски? Если можно,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то покажите, как. Если нет, то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объясните, почему.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81517"/>
            <a:ext cx="2335047" cy="1845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76D931-6A0C-4FB1-8DD9-D482FAE23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1995"/>
            <a:ext cx="34480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Пентамино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я увлекался головоломкой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ПЕНТАМИНО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12-ю фигурками надо заполнить прямоугольник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6х10. Считают, что головоломка имеет 2239 решений.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algn="l">
              <a:spcBef>
                <a:spcPts val="6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Мне осталось найти чуть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меньше 200 решений.  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Вот одно из них. Первое.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1 2 3 4 5 6 7 8 9 10 11 12</a:t>
            </a:r>
          </a:p>
          <a:p>
            <a:pPr>
              <a:spcBef>
                <a:spcPts val="6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>
                <a:hlinkClick r:id="rId3"/>
              </a:rPr>
              <a:t>Решения пентамино ищут пятиклассники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E9D68-A084-4E63-A61A-09CCD4AD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56" y="0"/>
            <a:ext cx="1677644" cy="2406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C906ED-10EB-4DC9-87EF-194B4E69D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67" y="1905508"/>
            <a:ext cx="3758917" cy="22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6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составил задачу попроще.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Саша составил задачу: из пяти различных фигур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требуется сложить  прямоугольник 4х5.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вот беда! Саша сам никак не может решить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задачу. Можно ли осуществить требуемое?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да, то покажите как; если нет, то объясните, почему.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  <a:p>
            <a:pPr algn="l">
              <a:spcBef>
                <a:spcPts val="600"/>
              </a:spcBef>
            </a:pPr>
            <a:endParaRPr lang="ru-RU" sz="2400" dirty="0"/>
          </a:p>
          <a:p>
            <a:pPr algn="l">
              <a:spcBef>
                <a:spcPts val="600"/>
              </a:spcBef>
            </a:pPr>
            <a:r>
              <a:rPr lang="ru-RU" sz="2400" dirty="0"/>
              <a:t>                                                         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E9D68-A084-4E63-A61A-09CCD4AD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56" y="0"/>
            <a:ext cx="1677644" cy="2406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D873DA-47E2-45AC-9EA9-532700BF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03798"/>
            <a:ext cx="8044933" cy="17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Раскрасим доску и фигуры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шахматном порядке. На доске 4х5 и на первых  четырёх фигурках поровну белых и синих клеток. Если кто-то сможет уложить на доску первые четыре фигуры, то останутся 2 белые и 2 синие клетки, а их нельзя покрыть фигурой 5.                                                                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Нельзя.</a:t>
            </a:r>
          </a:p>
          <a:p>
            <a:pPr algn="l">
              <a:spcBef>
                <a:spcPts val="600"/>
              </a:spcBef>
            </a:pPr>
            <a:r>
              <a:rPr lang="ru-RU" sz="2400" dirty="0"/>
              <a:t>                                                         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281F36-AA8B-44AE-B45A-861BD332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31790"/>
            <a:ext cx="7776864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клетки клетчатой бумаги имеет длину 1. Нарисовали квадрат со стороной 2019 и провели несколько прямых, пересекающих все стороны квадрата.  Стороны квадрата и прямые провели по линейкам клетчатой бумаги. Образовались прямоугольники. Докажите, что среди этих прямоугольников найдётся не менее двух, периметры которых делятся на 4.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Возьмём какие-нибудь две прямые,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пересекающие две соседние стороны квадрата.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разобьют каждую сторону квадрата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 чётной (ч) и нечётной (н) длины, так как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– нечётное число.</a:t>
            </a:r>
          </a:p>
          <a:p>
            <a:pPr algn="l">
              <a:spcBef>
                <a:spcPts val="600"/>
              </a:spcBef>
            </a:pPr>
            <a:r>
              <a:rPr lang="ru-RU" sz="2400" dirty="0"/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A6ED6E-B474-4976-AD9B-A40CAB3E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1" y="2729229"/>
            <a:ext cx="2376264" cy="2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Сторона клетки клетчатой бумаги имеет длину 1. Нарисовали квадрат со стороной 2019 и провели несколько прямых, пересекающих все стороны квадрата.  Стороны квадрата и прямые провели по линейкам клетчатой бумаги. Образовались прямоугольники. Докажите, что среди этих прямоугольников найдётся не менее двух, периметры которых делятся на 4.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…Рассмотрим прямоугольник, все стороны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чётные: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3313D3-56C9-449F-9B97-63FE2D2B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1" y="2729229"/>
            <a:ext cx="2376264" cy="2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/>
              <a:t>  </a:t>
            </a:r>
            <a:r>
              <a:rPr lang="ru-RU" sz="2000" dirty="0">
                <a:solidFill>
                  <a:srgbClr val="C00000"/>
                </a:solidFill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клетки клетчатой бумаги имеет длину 1. Нарисовали квадрат со стороной 2019 и провели несколько прямых, пересекающих все стороны квадрата.  Стороны квадрата и прямые провели по линейкам клетчатой бумаги. Образовались прямоугольники. Докажите, что среди этих прямоугольников найдётся не менее двух, периметры которых делятся на 4.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…Рассмотрим прямоугольник, все стороны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чётные числа :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4. </a:t>
            </a: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7CF23-A968-4997-B03C-6FEB0A4C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1" y="2729229"/>
            <a:ext cx="2376264" cy="2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0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клетки клетчатой бумаги имеет длину 1. Нарисовали квадрат со стороной 2019 и провели несколько прямых, пересекающих все стороны квадрата.  Стороны квадрата и прямые провели по линейкам клетчатой бумаги. Образовались прямоугольники. Докажите, что среди этих прямоугольников найдётся не менее двух, периметры которых делятся на 4.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…Рассмотрим прямоугольник, все стороны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нечётные числа: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+ 1, где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4.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прямых будет больше, то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четырёхугольников будет больше.</a:t>
            </a: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7CF23-A968-4997-B03C-6FEB0A4C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1" y="2729229"/>
            <a:ext cx="2376264" cy="2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11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олимпиада, 2019, 8 класс. Школьный тур)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/>
              <a:t> 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наибольшее количество белых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доминошек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можно вырезать из доски, изображённой на рисунке.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Доминошка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прямоугольник 1 х 2.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Оценим наибольшее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число белых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Раскрасим белые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два цвета: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и красные в «шахматном порядке».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3E8480-4088-4FEB-AF9C-FFF8E13E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67694"/>
            <a:ext cx="3057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задача на внимание.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 руке две монеты общей стоимостью 15 р. Одна из них не 5 р. Что это за монеты?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10 рублей.  Одна из них не 5 р.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172347"/>
            <a:ext cx="3674025" cy="17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/>
              <a:t> 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наибольшее количество белых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доминошек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можно вырезать из доски, изображённой на рисунке.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Доминошка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прямоугольник 1 х 2.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…Получилось 16 красных и  24 белых.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покрывает 1 красную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 и 1 белую.  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наибольшее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разместить, если сумеем?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Осталось убедиться, что сумеем.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23D33-14CB-46C7-ADC7-CA14799B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67694"/>
            <a:ext cx="3057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/>
              <a:t> 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наибольшее количество белых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доминошек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можно вырезать из доски, изображённой на рисунке.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Доминошка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прямоугольник 1 х 2.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…Получилось 16 красных и  24 белых.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покрывает 1 красную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 и 1 белую.  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наибольшее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разместить, если сумеем?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Осталось убедиться, что сумеем.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см. рисунок.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D1450F-B594-4FEF-9ACF-907C5DA2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67694"/>
            <a:ext cx="3057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3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 3х3х3 сложили из кубиков 1х1х1, потом 1 рёберный кубик убрали. Можно ли полученную фигуру сложить из прямоугольных параллелепипедов 1х1х2? 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Раскрасим кубики в шахматном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 Для наглядности изобразим три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слоя кубиков отдельно.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E5585F-5933-4869-BB36-28E5E1F9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60" y="1652054"/>
            <a:ext cx="2765044" cy="34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2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Куб 3х3х3 сложили из кубиков 1х1х1, потом 1 рёберный кубик убрали. Можно ли полученную фигуру сложить из прямоугольных параллелепипедов 1х1х2?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Получим 12 чёрных и 14 белых кубиков.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прямоугольный параллелепипед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1х1х2 заменит 1 чёрных и 1 белый кубик.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все 26 кубиков заменить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прямоугольных параллелепипедов?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Нет, так как…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AF9A09-C167-4ABE-A9CB-D8EA27BF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60" y="1652054"/>
            <a:ext cx="2765044" cy="34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820472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/>
                  <a:t>  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Существуют ли шесть дробей с числителем 1 и нечётными знаменателями, сумма которых равна 1?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Решение.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Надо выяснить, возможно ли равенство </a:t>
                </a:r>
              </a:p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нечётные натуральные числа.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Если мы приведём все дроби к общему знаменателю, то каким будет знаменатель?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Нечётным.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Каким будет числитель каждой дроби после приведения их к общему знаменателю?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Нечётным.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820472" cy="4176464"/>
              </a:xfrm>
              <a:blipFill>
                <a:blip r:embed="rId2"/>
                <a:stretch>
                  <a:fillRect l="-1037" t="-2190" r="-1659" b="-4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820472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/>
                  <a:t>  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Существуют ли шесть дробей с числителем 1 и нечётными знаменателями, сумма которых равна 1?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Решение.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Надо выяснить, возможно ли равенство </a:t>
                </a:r>
              </a:p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нечётные натуральные числа.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Каким будет числитель дроби после сложения шести дробей?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Чётным.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Какой же сделаем вывод?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Такие дроби не существуют.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820472" cy="4176464"/>
              </a:xfrm>
              <a:blipFill>
                <a:blip r:embed="rId2"/>
                <a:stretch>
                  <a:fillRect l="-1037" t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(есть трудные задачи)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квадрат 2019х2019 клеток разрезать на квадраты 3х3 клеток?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квадрат 2019х2019 клеток разрезать на прямоугольники 3х2 клеток?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Васи есть 2 листа бумаги. Он несколько раз рвёт листы и получаемые куски на 3 или на 5 частей. Сможет ли Вася получить 10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Маши есть 3 листа бумаги. Она несколько раз рвёт листы и получаемые куски на 3 или на 5 частей. Сможет ли Маша получить 15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1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(есть трудные задачи)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Пети есть 5 листов бумаги. Он несколько раз рвёт листы и получаемые куски на 3 или на 5 частей. Сможет ли Петя получить 100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Даши есть 10 листов бумаги. Она несколько раз рвёт листы и получаемые куски на 3 или на 5 частей. Сможет ли Даша получить 2019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20*.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Можно ли по кругу расставить 2019 чисел так, чтобы каждое было или суммой, или разностью двух соседних чисел?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Можно ли по кругу расставить 2020 чисел так, чтобы каждое было или суммой, или разностью двух соседних чисел?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3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работу!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статьи и презентации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на сайтах: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www.shevkin.ru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https://zen.yandex.ru/shevkin</a:t>
            </a: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Электронная почта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avshevkin@mail.ru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96CC35-EF46-4F3D-824E-F2B24AE67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579" y="1635646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шестью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2" y="1292645"/>
            <a:ext cx="7794375" cy="1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шестью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Можно. Например, 5 + 1 + 1 + 1 + 1 + 1.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2" y="1292645"/>
            <a:ext cx="7794375" cy="1279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7" y="3084325"/>
            <a:ext cx="7816147" cy="1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пятью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способ (полный перебор).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+ 1 + 1 + 1 + 1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5 + 1 + 1 + 1 + 1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5 + 5 + 1 + 1 + 1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увеличивать число 5-рублёвых монет не будем, так как от этого сумма увеличивается и не будет равна 10.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1" y="1275606"/>
            <a:ext cx="68294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пятью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способ (чётность).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равенство н + н + н + н + н = ч, где  н – нечётное число (1 или 5), а ч – чётное число (10).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Свойства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чётных и нечётных чисел: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ч + ч = ч, н + н = ч, ч + н = н.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1" y="1275606"/>
            <a:ext cx="68294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100 р. двадцатью пятью монетами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 р. и 5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Какой способ решения применим: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перебор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Georgia" panose="02040502050405020303" pitchFamily="18" charset="0"/>
              </a:rPr>
              <a:t>       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8" y="1491630"/>
            <a:ext cx="7489567" cy="1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100 р. двадцатью пятью монетами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 р. и 5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Проще, конечно, применить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Только надо понимать, почему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нечётного числа нечётных слагаемых нечётна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так как сумма 25 нечётных чисел нечётная, а 100 – число чётное.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8" y="1491630"/>
            <a:ext cx="7489567" cy="1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6263</TotalTime>
  <Words>2540</Words>
  <Application>Microsoft Office PowerPoint</Application>
  <PresentationFormat>Экран (16:9)</PresentationFormat>
  <Paragraphs>291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Georgia</vt:lpstr>
      <vt:lpstr>Times New Roman</vt:lpstr>
      <vt:lpstr>office theme</vt:lpstr>
      <vt:lpstr>Можно или нельзя?</vt:lpstr>
      <vt:lpstr>Разминка</vt:lpstr>
      <vt:lpstr>Разминка</vt:lpstr>
      <vt:lpstr>Задача 1</vt:lpstr>
      <vt:lpstr>Задача 1</vt:lpstr>
      <vt:lpstr>Задача 2</vt:lpstr>
      <vt:lpstr>Задача 2</vt:lpstr>
      <vt:lpstr>Задача 3</vt:lpstr>
      <vt:lpstr>Задача 3</vt:lpstr>
      <vt:lpstr>Задача 4</vt:lpstr>
      <vt:lpstr>Делаем выводы</vt:lpstr>
      <vt:lpstr>Переменка 1</vt:lpstr>
      <vt:lpstr>Переменка 1</vt:lpstr>
      <vt:lpstr>Задача 5</vt:lpstr>
      <vt:lpstr>Задача 5</vt:lpstr>
      <vt:lpstr>Задача 6</vt:lpstr>
      <vt:lpstr>Задача 6</vt:lpstr>
      <vt:lpstr>Переменка 2</vt:lpstr>
      <vt:lpstr>Переменка 2</vt:lpstr>
      <vt:lpstr>Переменка 2</vt:lpstr>
      <vt:lpstr>Задача 8</vt:lpstr>
      <vt:lpstr>Пентамино</vt:lpstr>
      <vt:lpstr>Тетрамино. Задача 9</vt:lpstr>
      <vt:lpstr>Тетрамино. Задача 9</vt:lpstr>
      <vt:lpstr>Задача 10</vt:lpstr>
      <vt:lpstr>Задача 10</vt:lpstr>
      <vt:lpstr>Задача 10</vt:lpstr>
      <vt:lpstr>Задача 10</vt:lpstr>
      <vt:lpstr>Задача 11 (Всеросс. олимпиада, 2019, 8 класс. Школьный тур)</vt:lpstr>
      <vt:lpstr>Задача 11</vt:lpstr>
      <vt:lpstr>Задача 11</vt:lpstr>
      <vt:lpstr>Задача 12</vt:lpstr>
      <vt:lpstr>Задача 12</vt:lpstr>
      <vt:lpstr>Задача 13</vt:lpstr>
      <vt:lpstr>Задача 13</vt:lpstr>
      <vt:lpstr>Домашнее задание (есть трудные задачи)</vt:lpstr>
      <vt:lpstr>Домашнее задание (есть трудные задачи)</vt:lpstr>
      <vt:lpstr> Спасибо за работу!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589</cp:revision>
  <cp:lastPrinted>2017-04-04T13:08:37Z</cp:lastPrinted>
  <dcterms:created xsi:type="dcterms:W3CDTF">2016-11-09T08:55:41Z</dcterms:created>
  <dcterms:modified xsi:type="dcterms:W3CDTF">2019-11-13T09:59:01Z</dcterms:modified>
</cp:coreProperties>
</file>