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4"/>
  </p:notesMasterIdLst>
  <p:sldIdLst>
    <p:sldId id="301" r:id="rId2"/>
    <p:sldId id="326" r:id="rId3"/>
    <p:sldId id="442" r:id="rId4"/>
    <p:sldId id="443" r:id="rId5"/>
    <p:sldId id="444" r:id="rId6"/>
    <p:sldId id="445" r:id="rId7"/>
    <p:sldId id="468" r:id="rId8"/>
    <p:sldId id="446" r:id="rId9"/>
    <p:sldId id="522" r:id="rId10"/>
    <p:sldId id="520" r:id="rId11"/>
    <p:sldId id="523" r:id="rId12"/>
    <p:sldId id="447" r:id="rId13"/>
    <p:sldId id="448" r:id="rId14"/>
    <p:sldId id="449" r:id="rId15"/>
    <p:sldId id="450" r:id="rId16"/>
    <p:sldId id="451" r:id="rId17"/>
    <p:sldId id="452" r:id="rId18"/>
    <p:sldId id="518" r:id="rId19"/>
    <p:sldId id="496" r:id="rId20"/>
    <p:sldId id="519" r:id="rId21"/>
    <p:sldId id="423" r:id="rId22"/>
    <p:sldId id="403" r:id="rId23"/>
    <p:sldId id="498" r:id="rId24"/>
    <p:sldId id="338" r:id="rId25"/>
    <p:sldId id="501" r:id="rId26"/>
    <p:sldId id="502" r:id="rId27"/>
    <p:sldId id="503" r:id="rId28"/>
    <p:sldId id="404" r:id="rId29"/>
    <p:sldId id="505" r:id="rId30"/>
    <p:sldId id="405" r:id="rId31"/>
    <p:sldId id="456" r:id="rId32"/>
    <p:sldId id="458" r:id="rId33"/>
    <p:sldId id="426" r:id="rId34"/>
    <p:sldId id="506" r:id="rId35"/>
    <p:sldId id="427" r:id="rId36"/>
    <p:sldId id="507" r:id="rId37"/>
    <p:sldId id="508" r:id="rId38"/>
    <p:sldId id="509" r:id="rId39"/>
    <p:sldId id="510" r:id="rId40"/>
    <p:sldId id="475" r:id="rId41"/>
    <p:sldId id="513" r:id="rId42"/>
    <p:sldId id="512" r:id="rId43"/>
    <p:sldId id="514" r:id="rId44"/>
    <p:sldId id="515" r:id="rId45"/>
    <p:sldId id="454" r:id="rId46"/>
    <p:sldId id="476" r:id="rId47"/>
    <p:sldId id="477" r:id="rId48"/>
    <p:sldId id="481" r:id="rId49"/>
    <p:sldId id="517" r:id="rId50"/>
    <p:sldId id="516" r:id="rId51"/>
    <p:sldId id="526" r:id="rId52"/>
    <p:sldId id="527" r:id="rId53"/>
    <p:sldId id="457" r:id="rId54"/>
    <p:sldId id="368" r:id="rId55"/>
    <p:sldId id="416" r:id="rId56"/>
    <p:sldId id="493" r:id="rId57"/>
    <p:sldId id="434" r:id="rId58"/>
    <p:sldId id="409" r:id="rId59"/>
    <p:sldId id="410" r:id="rId60"/>
    <p:sldId id="435" r:id="rId61"/>
    <p:sldId id="436" r:id="rId62"/>
    <p:sldId id="494" r:id="rId63"/>
    <p:sldId id="497" r:id="rId64"/>
    <p:sldId id="459" r:id="rId65"/>
    <p:sldId id="418" r:id="rId66"/>
    <p:sldId id="407" r:id="rId67"/>
    <p:sldId id="408" r:id="rId68"/>
    <p:sldId id="419" r:id="rId69"/>
    <p:sldId id="521" r:id="rId70"/>
    <p:sldId id="482" r:id="rId71"/>
    <p:sldId id="480" r:id="rId72"/>
    <p:sldId id="460" r:id="rId73"/>
    <p:sldId id="474" r:id="rId74"/>
    <p:sldId id="524" r:id="rId75"/>
    <p:sldId id="525" r:id="rId76"/>
    <p:sldId id="406" r:id="rId77"/>
    <p:sldId id="411" r:id="rId78"/>
    <p:sldId id="412" r:id="rId79"/>
    <p:sldId id="413" r:id="rId80"/>
    <p:sldId id="461" r:id="rId81"/>
    <p:sldId id="429" r:id="rId82"/>
    <p:sldId id="485" r:id="rId83"/>
    <p:sldId id="489" r:id="rId84"/>
    <p:sldId id="490" r:id="rId85"/>
    <p:sldId id="491" r:id="rId86"/>
    <p:sldId id="492" r:id="rId87"/>
    <p:sldId id="478" r:id="rId88"/>
    <p:sldId id="479" r:id="rId89"/>
    <p:sldId id="486" r:id="rId90"/>
    <p:sldId id="487" r:id="rId91"/>
    <p:sldId id="488" r:id="rId92"/>
    <p:sldId id="414" r:id="rId93"/>
    <p:sldId id="464" r:id="rId94"/>
    <p:sldId id="462" r:id="rId95"/>
    <p:sldId id="463" r:id="rId96"/>
    <p:sldId id="469" r:id="rId97"/>
    <p:sldId id="470" r:id="rId98"/>
    <p:sldId id="471" r:id="rId99"/>
    <p:sldId id="472" r:id="rId100"/>
    <p:sldId id="422" r:id="rId101"/>
    <p:sldId id="465" r:id="rId102"/>
    <p:sldId id="466" r:id="rId103"/>
    <p:sldId id="467" r:id="rId104"/>
    <p:sldId id="431" r:id="rId105"/>
    <p:sldId id="430" r:id="rId106"/>
    <p:sldId id="432" r:id="rId107"/>
    <p:sldId id="433" r:id="rId108"/>
    <p:sldId id="437" r:id="rId109"/>
    <p:sldId id="415" r:id="rId110"/>
    <p:sldId id="428" r:id="rId111"/>
    <p:sldId id="420" r:id="rId112"/>
    <p:sldId id="473" r:id="rId113"/>
  </p:sldIdLst>
  <p:sldSz cx="9144000" cy="5143500" type="screen16x9"/>
  <p:notesSz cx="6797675" cy="9928225"/>
  <p:defaultTextStyle>
    <a:defPPr>
      <a:defRPr lang="ru-RU"/>
    </a:defPPr>
    <a:lvl1pPr marL="0" algn="l" defTabSz="739621" rtl="0" eaLnBrk="1" latinLnBrk="0" hangingPunct="1">
      <a:defRPr sz="1500" kern="1200">
        <a:solidFill>
          <a:schemeClr val="tx1"/>
        </a:solidFill>
        <a:latin typeface="+mn-lt"/>
        <a:ea typeface="+mn-ea"/>
        <a:cs typeface="+mn-cs"/>
      </a:defRPr>
    </a:lvl1pPr>
    <a:lvl2pPr marL="369810" algn="l" defTabSz="739621" rtl="0" eaLnBrk="1" latinLnBrk="0" hangingPunct="1">
      <a:defRPr sz="1500" kern="1200">
        <a:solidFill>
          <a:schemeClr val="tx1"/>
        </a:solidFill>
        <a:latin typeface="+mn-lt"/>
        <a:ea typeface="+mn-ea"/>
        <a:cs typeface="+mn-cs"/>
      </a:defRPr>
    </a:lvl2pPr>
    <a:lvl3pPr marL="739621" algn="l" defTabSz="739621" rtl="0" eaLnBrk="1" latinLnBrk="0" hangingPunct="1">
      <a:defRPr sz="1500" kern="1200">
        <a:solidFill>
          <a:schemeClr val="tx1"/>
        </a:solidFill>
        <a:latin typeface="+mn-lt"/>
        <a:ea typeface="+mn-ea"/>
        <a:cs typeface="+mn-cs"/>
      </a:defRPr>
    </a:lvl3pPr>
    <a:lvl4pPr marL="1109430" algn="l" defTabSz="739621" rtl="0" eaLnBrk="1" latinLnBrk="0" hangingPunct="1">
      <a:defRPr sz="1500" kern="1200">
        <a:solidFill>
          <a:schemeClr val="tx1"/>
        </a:solidFill>
        <a:latin typeface="+mn-lt"/>
        <a:ea typeface="+mn-ea"/>
        <a:cs typeface="+mn-cs"/>
      </a:defRPr>
    </a:lvl4pPr>
    <a:lvl5pPr marL="1479240" algn="l" defTabSz="739621" rtl="0" eaLnBrk="1" latinLnBrk="0" hangingPunct="1">
      <a:defRPr sz="1500" kern="1200">
        <a:solidFill>
          <a:schemeClr val="tx1"/>
        </a:solidFill>
        <a:latin typeface="+mn-lt"/>
        <a:ea typeface="+mn-ea"/>
        <a:cs typeface="+mn-cs"/>
      </a:defRPr>
    </a:lvl5pPr>
    <a:lvl6pPr marL="1849050" algn="l" defTabSz="739621" rtl="0" eaLnBrk="1" latinLnBrk="0" hangingPunct="1">
      <a:defRPr sz="1500" kern="1200">
        <a:solidFill>
          <a:schemeClr val="tx1"/>
        </a:solidFill>
        <a:latin typeface="+mn-lt"/>
        <a:ea typeface="+mn-ea"/>
        <a:cs typeface="+mn-cs"/>
      </a:defRPr>
    </a:lvl6pPr>
    <a:lvl7pPr marL="2218861" algn="l" defTabSz="739621" rtl="0" eaLnBrk="1" latinLnBrk="0" hangingPunct="1">
      <a:defRPr sz="1500" kern="1200">
        <a:solidFill>
          <a:schemeClr val="tx1"/>
        </a:solidFill>
        <a:latin typeface="+mn-lt"/>
        <a:ea typeface="+mn-ea"/>
        <a:cs typeface="+mn-cs"/>
      </a:defRPr>
    </a:lvl7pPr>
    <a:lvl8pPr marL="2588671" algn="l" defTabSz="739621" rtl="0" eaLnBrk="1" latinLnBrk="0" hangingPunct="1">
      <a:defRPr sz="1500" kern="1200">
        <a:solidFill>
          <a:schemeClr val="tx1"/>
        </a:solidFill>
        <a:latin typeface="+mn-lt"/>
        <a:ea typeface="+mn-ea"/>
        <a:cs typeface="+mn-cs"/>
      </a:defRPr>
    </a:lvl8pPr>
    <a:lvl9pPr marL="2958480" algn="l" defTabSz="73962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653" autoAdjust="0"/>
  </p:normalViewPr>
  <p:slideViewPr>
    <p:cSldViewPr>
      <p:cViewPr varScale="1">
        <p:scale>
          <a:sx n="86" d="100"/>
          <a:sy n="86" d="100"/>
        </p:scale>
        <p:origin x="271" y="4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6B165F-DAC5-41D4-8383-6927FFFF8F14}" type="datetimeFigureOut">
              <a:rPr lang="ru-RU" smtClean="0"/>
              <a:t>18.10.2019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18BC49-7326-4315-9EF6-841B61FD855C}" type="slidenum">
              <a:rPr lang="ru-RU" smtClean="0"/>
              <a:t>‹#›</a:t>
            </a:fld>
            <a:endParaRPr lang="ru-RU"/>
          </a:p>
        </p:txBody>
      </p:sp>
    </p:spTree>
    <p:extLst>
      <p:ext uri="{BB962C8B-B14F-4D97-AF65-F5344CB8AC3E}">
        <p14:creationId xmlns:p14="http://schemas.microsoft.com/office/powerpoint/2010/main" val="812016943"/>
      </p:ext>
    </p:extLst>
  </p:cSld>
  <p:clrMap bg1="lt1" tx1="dk1" bg2="lt2" tx2="dk2" accent1="accent1" accent2="accent2" accent3="accent3" accent4="accent4" accent5="accent5" accent6="accent6" hlink="hlink" folHlink="folHlink"/>
  <p:notesStyle>
    <a:lvl1pPr marL="0" algn="l" defTabSz="739621" rtl="0" eaLnBrk="1" latinLnBrk="0" hangingPunct="1">
      <a:defRPr sz="1000" kern="1200">
        <a:solidFill>
          <a:schemeClr val="tx1"/>
        </a:solidFill>
        <a:latin typeface="+mn-lt"/>
        <a:ea typeface="+mn-ea"/>
        <a:cs typeface="+mn-cs"/>
      </a:defRPr>
    </a:lvl1pPr>
    <a:lvl2pPr marL="369810" algn="l" defTabSz="739621" rtl="0" eaLnBrk="1" latinLnBrk="0" hangingPunct="1">
      <a:defRPr sz="1000" kern="1200">
        <a:solidFill>
          <a:schemeClr val="tx1"/>
        </a:solidFill>
        <a:latin typeface="+mn-lt"/>
        <a:ea typeface="+mn-ea"/>
        <a:cs typeface="+mn-cs"/>
      </a:defRPr>
    </a:lvl2pPr>
    <a:lvl3pPr marL="739621" algn="l" defTabSz="739621" rtl="0" eaLnBrk="1" latinLnBrk="0" hangingPunct="1">
      <a:defRPr sz="1000" kern="1200">
        <a:solidFill>
          <a:schemeClr val="tx1"/>
        </a:solidFill>
        <a:latin typeface="+mn-lt"/>
        <a:ea typeface="+mn-ea"/>
        <a:cs typeface="+mn-cs"/>
      </a:defRPr>
    </a:lvl3pPr>
    <a:lvl4pPr marL="1109430" algn="l" defTabSz="739621" rtl="0" eaLnBrk="1" latinLnBrk="0" hangingPunct="1">
      <a:defRPr sz="1000" kern="1200">
        <a:solidFill>
          <a:schemeClr val="tx1"/>
        </a:solidFill>
        <a:latin typeface="+mn-lt"/>
        <a:ea typeface="+mn-ea"/>
        <a:cs typeface="+mn-cs"/>
      </a:defRPr>
    </a:lvl4pPr>
    <a:lvl5pPr marL="1479240" algn="l" defTabSz="739621" rtl="0" eaLnBrk="1" latinLnBrk="0" hangingPunct="1">
      <a:defRPr sz="1000" kern="1200">
        <a:solidFill>
          <a:schemeClr val="tx1"/>
        </a:solidFill>
        <a:latin typeface="+mn-lt"/>
        <a:ea typeface="+mn-ea"/>
        <a:cs typeface="+mn-cs"/>
      </a:defRPr>
    </a:lvl5pPr>
    <a:lvl6pPr marL="1849050" algn="l" defTabSz="739621" rtl="0" eaLnBrk="1" latinLnBrk="0" hangingPunct="1">
      <a:defRPr sz="1000" kern="1200">
        <a:solidFill>
          <a:schemeClr val="tx1"/>
        </a:solidFill>
        <a:latin typeface="+mn-lt"/>
        <a:ea typeface="+mn-ea"/>
        <a:cs typeface="+mn-cs"/>
      </a:defRPr>
    </a:lvl6pPr>
    <a:lvl7pPr marL="2218861" algn="l" defTabSz="739621" rtl="0" eaLnBrk="1" latinLnBrk="0" hangingPunct="1">
      <a:defRPr sz="1000" kern="1200">
        <a:solidFill>
          <a:schemeClr val="tx1"/>
        </a:solidFill>
        <a:latin typeface="+mn-lt"/>
        <a:ea typeface="+mn-ea"/>
        <a:cs typeface="+mn-cs"/>
      </a:defRPr>
    </a:lvl7pPr>
    <a:lvl8pPr marL="2588671" algn="l" defTabSz="739621" rtl="0" eaLnBrk="1" latinLnBrk="0" hangingPunct="1">
      <a:defRPr sz="1000" kern="1200">
        <a:solidFill>
          <a:schemeClr val="tx1"/>
        </a:solidFill>
        <a:latin typeface="+mn-lt"/>
        <a:ea typeface="+mn-ea"/>
        <a:cs typeface="+mn-cs"/>
      </a:defRPr>
    </a:lvl8pPr>
    <a:lvl9pPr marL="2958480" algn="l" defTabSz="73962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a:t>
            </a:fld>
            <a:endParaRPr lang="ru-RU"/>
          </a:p>
        </p:txBody>
      </p:sp>
    </p:spTree>
    <p:extLst>
      <p:ext uri="{BB962C8B-B14F-4D97-AF65-F5344CB8AC3E}">
        <p14:creationId xmlns:p14="http://schemas.microsoft.com/office/powerpoint/2010/main" val="301353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100</a:t>
            </a:fld>
            <a:endParaRPr lang="ru-RU"/>
          </a:p>
        </p:txBody>
      </p:sp>
    </p:spTree>
    <p:extLst>
      <p:ext uri="{BB962C8B-B14F-4D97-AF65-F5344CB8AC3E}">
        <p14:creationId xmlns:p14="http://schemas.microsoft.com/office/powerpoint/2010/main" val="424403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101</a:t>
            </a:fld>
            <a:endParaRPr lang="ru-RU"/>
          </a:p>
        </p:txBody>
      </p:sp>
    </p:spTree>
    <p:extLst>
      <p:ext uri="{BB962C8B-B14F-4D97-AF65-F5344CB8AC3E}">
        <p14:creationId xmlns:p14="http://schemas.microsoft.com/office/powerpoint/2010/main" val="341981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102</a:t>
            </a:fld>
            <a:endParaRPr lang="ru-RU"/>
          </a:p>
        </p:txBody>
      </p:sp>
    </p:spTree>
    <p:extLst>
      <p:ext uri="{BB962C8B-B14F-4D97-AF65-F5344CB8AC3E}">
        <p14:creationId xmlns:p14="http://schemas.microsoft.com/office/powerpoint/2010/main" val="358852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103</a:t>
            </a:fld>
            <a:endParaRPr lang="ru-RU"/>
          </a:p>
        </p:txBody>
      </p:sp>
    </p:spTree>
    <p:extLst>
      <p:ext uri="{BB962C8B-B14F-4D97-AF65-F5344CB8AC3E}">
        <p14:creationId xmlns:p14="http://schemas.microsoft.com/office/powerpoint/2010/main" val="71810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a:t>
            </a:fld>
            <a:endParaRPr lang="ru-RU"/>
          </a:p>
        </p:txBody>
      </p:sp>
    </p:spTree>
    <p:extLst>
      <p:ext uri="{BB962C8B-B14F-4D97-AF65-F5344CB8AC3E}">
        <p14:creationId xmlns:p14="http://schemas.microsoft.com/office/powerpoint/2010/main" val="160085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a:t>
            </a:fld>
            <a:endParaRPr lang="ru-RU"/>
          </a:p>
        </p:txBody>
      </p:sp>
    </p:spTree>
    <p:extLst>
      <p:ext uri="{BB962C8B-B14F-4D97-AF65-F5344CB8AC3E}">
        <p14:creationId xmlns:p14="http://schemas.microsoft.com/office/powerpoint/2010/main" val="10415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21</a:t>
            </a:fld>
            <a:endParaRPr lang="ru-RU"/>
          </a:p>
        </p:txBody>
      </p:sp>
    </p:spTree>
    <p:extLst>
      <p:ext uri="{BB962C8B-B14F-4D97-AF65-F5344CB8AC3E}">
        <p14:creationId xmlns:p14="http://schemas.microsoft.com/office/powerpoint/2010/main" val="129945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54</a:t>
            </a:fld>
            <a:endParaRPr lang="ru-RU"/>
          </a:p>
        </p:txBody>
      </p:sp>
    </p:spTree>
    <p:extLst>
      <p:ext uri="{BB962C8B-B14F-4D97-AF65-F5344CB8AC3E}">
        <p14:creationId xmlns:p14="http://schemas.microsoft.com/office/powerpoint/2010/main" val="388542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68</a:t>
            </a:fld>
            <a:endParaRPr lang="ru-RU"/>
          </a:p>
        </p:txBody>
      </p:sp>
    </p:spTree>
    <p:extLst>
      <p:ext uri="{BB962C8B-B14F-4D97-AF65-F5344CB8AC3E}">
        <p14:creationId xmlns:p14="http://schemas.microsoft.com/office/powerpoint/2010/main" val="353771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69</a:t>
            </a:fld>
            <a:endParaRPr lang="ru-RU"/>
          </a:p>
        </p:txBody>
      </p:sp>
    </p:spTree>
    <p:extLst>
      <p:ext uri="{BB962C8B-B14F-4D97-AF65-F5344CB8AC3E}">
        <p14:creationId xmlns:p14="http://schemas.microsoft.com/office/powerpoint/2010/main" val="380688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80</a:t>
            </a:fld>
            <a:endParaRPr lang="ru-RU"/>
          </a:p>
        </p:txBody>
      </p:sp>
    </p:spTree>
    <p:extLst>
      <p:ext uri="{BB962C8B-B14F-4D97-AF65-F5344CB8AC3E}">
        <p14:creationId xmlns:p14="http://schemas.microsoft.com/office/powerpoint/2010/main" val="94083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83</a:t>
            </a:fld>
            <a:endParaRPr lang="ru-RU"/>
          </a:p>
        </p:txBody>
      </p:sp>
    </p:spTree>
    <p:extLst>
      <p:ext uri="{BB962C8B-B14F-4D97-AF65-F5344CB8AC3E}">
        <p14:creationId xmlns:p14="http://schemas.microsoft.com/office/powerpoint/2010/main" val="131227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5560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3881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875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20878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686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05089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92331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86332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48732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9284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11BD8A6-2B11-4ADA-9673-FB0CFB16F882}" type="datetimeFigureOut">
              <a:rPr lang="ru-RU" smtClean="0"/>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77516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11BD8A6-2B11-4ADA-9673-FB0CFB16F882}" type="datetimeFigureOut">
              <a:rPr lang="ru-RU" smtClean="0"/>
              <a:t>18.10.2019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3925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11BD8A6-2B11-4ADA-9673-FB0CFB16F882}" type="datetimeFigureOut">
              <a:rPr lang="ru-RU" smtClean="0"/>
              <a:t>18.10.2019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89618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D8A6-2B11-4ADA-9673-FB0CFB16F882}" type="datetimeFigureOut">
              <a:rPr lang="ru-RU" smtClean="0"/>
              <a:t>18.10.2019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02466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11BD8A6-2B11-4ADA-9673-FB0CFB16F882}" type="datetimeFigureOut">
              <a:rPr lang="ru-RU" smtClean="0"/>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79576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711BD8A6-2B11-4ADA-9673-FB0CFB16F882}" type="datetimeFigureOut">
              <a:rPr lang="ru-RU" smtClean="0"/>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15068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711BD8A6-2B11-4ADA-9673-FB0CFB16F882}" type="datetimeFigureOut">
              <a:rPr lang="ru-RU" smtClean="0"/>
              <a:t>18.10.2019</a:t>
            </a:fld>
            <a:endParaRPr lang="ru-RU"/>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F96B4C15-E241-4DA7-97A9-F06571587986}" type="slidenum">
              <a:rPr lang="ru-RU" smtClean="0"/>
              <a:t>‹#›</a:t>
            </a:fld>
            <a:endParaRPr lang="ru-RU"/>
          </a:p>
        </p:txBody>
      </p:sp>
    </p:spTree>
    <p:extLst>
      <p:ext uri="{BB962C8B-B14F-4D97-AF65-F5344CB8AC3E}">
        <p14:creationId xmlns:p14="http://schemas.microsoft.com/office/powerpoint/2010/main" val="38788839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shevkin@mail.r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shevkin.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evkin.ru/bez-rubriki/pochemu-rossijskie-shkol-niki-perestayut-ponimat-matematiku/"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oleObject" Target="../embeddings/oleObject1.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www.shevkin.ru/gostevaya/" TargetMode="External"/><Relationship Id="rId2" Type="http://schemas.openxmlformats.org/officeDocument/2006/relationships/hyperlink" Target="http://www.shevkin.ru/"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76.jpeg"/></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lexa.ru/"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avshevkin@mail.ru"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952431" cy="990600"/>
          </a:xfrm>
        </p:spPr>
        <p:txBody>
          <a:bodyPr>
            <a:noAutofit/>
          </a:bodyPr>
          <a:lstStyle/>
          <a:p>
            <a:pPr>
              <a:lnSpc>
                <a:spcPts val="2800"/>
              </a:lnSpc>
            </a:pPr>
            <a:r>
              <a:rPr lang="ru-RU" sz="2800" b="1" dirty="0"/>
              <a:t>Арифметические способы </a:t>
            </a:r>
            <a:br>
              <a:rPr lang="ru-RU" sz="2800" b="1" dirty="0"/>
            </a:br>
            <a:r>
              <a:rPr lang="ru-RU" sz="2800" b="1" dirty="0"/>
              <a:t>решения текстовых задач </a:t>
            </a:r>
            <a:r>
              <a:rPr lang="ru-RU" sz="2800" dirty="0"/>
              <a:t>—</a:t>
            </a:r>
            <a:r>
              <a:rPr lang="ru-RU" sz="2800" b="1" dirty="0"/>
              <a:t> </a:t>
            </a:r>
            <a:br>
              <a:rPr lang="ru-RU" sz="2800" b="1" dirty="0"/>
            </a:br>
            <a:r>
              <a:rPr lang="ru-RU" sz="2800" b="1" dirty="0"/>
              <a:t>в учебниках, в ГДЗ, на экзаменах</a:t>
            </a:r>
            <a:endParaRPr lang="ru-RU" sz="2800" dirty="0"/>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a:t>
            </a:fld>
            <a:endParaRPr lang="ru-RU" dirty="0">
              <a:solidFill>
                <a:schemeClr val="accent1"/>
              </a:solidFill>
            </a:endParaRPr>
          </a:p>
        </p:txBody>
      </p:sp>
      <p:sp>
        <p:nvSpPr>
          <p:cNvPr id="3" name="Подзаголовок 2"/>
          <p:cNvSpPr>
            <a:spLocks noGrp="1"/>
          </p:cNvSpPr>
          <p:nvPr>
            <p:ph type="subTitle" idx="4294967295"/>
          </p:nvPr>
        </p:nvSpPr>
        <p:spPr>
          <a:xfrm>
            <a:off x="1259632" y="1447800"/>
            <a:ext cx="6336704" cy="3212182"/>
          </a:xfrm>
        </p:spPr>
        <p:txBody>
          <a:bodyPr>
            <a:noAutofit/>
          </a:bodyPr>
          <a:lstStyle/>
          <a:p>
            <a:pPr marL="0" indent="0">
              <a:spcBef>
                <a:spcPts val="0"/>
              </a:spcBef>
              <a:buNone/>
            </a:pPr>
            <a:endParaRPr lang="ru-RU" sz="2000" b="1" dirty="0">
              <a:solidFill>
                <a:srgbClr val="0070C0"/>
              </a:solidFill>
              <a:latin typeface="+mj-lt"/>
            </a:endParaRPr>
          </a:p>
          <a:p>
            <a:pPr marL="0" indent="0">
              <a:spcBef>
                <a:spcPts val="0"/>
              </a:spcBef>
              <a:buNone/>
            </a:pPr>
            <a:r>
              <a:rPr lang="ru-RU" sz="2000" b="1" dirty="0">
                <a:solidFill>
                  <a:srgbClr val="0070C0"/>
                </a:solidFill>
                <a:latin typeface="+mj-lt"/>
              </a:rPr>
              <a:t>Шевкин Александр Владимирович</a:t>
            </a:r>
            <a:r>
              <a:rPr lang="ru-RU" sz="2000" dirty="0">
                <a:solidFill>
                  <a:srgbClr val="0070C0"/>
                </a:solidFill>
                <a:latin typeface="+mj-lt"/>
              </a:rPr>
              <a:t>, </a:t>
            </a:r>
            <a:br>
              <a:rPr lang="ru-RU" sz="2000" dirty="0">
                <a:solidFill>
                  <a:srgbClr val="0070C0"/>
                </a:solidFill>
                <a:latin typeface="+mj-lt"/>
              </a:rPr>
            </a:br>
            <a:r>
              <a:rPr lang="ru-RU" sz="2000" dirty="0">
                <a:solidFill>
                  <a:srgbClr val="0070C0"/>
                </a:solidFill>
                <a:latin typeface="+mj-lt"/>
              </a:rPr>
              <a:t>Заслуженный учитель РФ, лауреат премии </a:t>
            </a:r>
            <a:r>
              <a:rPr lang="ru-RU" sz="2000" dirty="0">
                <a:solidFill>
                  <a:srgbClr val="0070C0"/>
                </a:solidFill>
              </a:rPr>
              <a:t>и грантов </a:t>
            </a:r>
            <a:r>
              <a:rPr lang="ru-RU" sz="2000" dirty="0">
                <a:solidFill>
                  <a:srgbClr val="0070C0"/>
                </a:solidFill>
                <a:latin typeface="+mj-lt"/>
              </a:rPr>
              <a:t>мэрии Москвы в области образования, </a:t>
            </a:r>
            <a:r>
              <a:rPr lang="ru-RU" sz="2000" dirty="0" err="1">
                <a:solidFill>
                  <a:srgbClr val="0070C0"/>
                </a:solidFill>
              </a:rPr>
              <a:t>к.п.н</a:t>
            </a:r>
            <a:r>
              <a:rPr lang="ru-RU" sz="2000" dirty="0">
                <a:solidFill>
                  <a:srgbClr val="0070C0"/>
                </a:solidFill>
              </a:rPr>
              <a:t>., </a:t>
            </a:r>
            <a:r>
              <a:rPr lang="ru-RU" sz="2000" dirty="0">
                <a:solidFill>
                  <a:srgbClr val="0070C0"/>
                </a:solidFill>
                <a:latin typeface="+mj-lt"/>
              </a:rPr>
              <a:t>стаж работы в школе 44 года, один из авторов учебников математики </a:t>
            </a:r>
            <a:r>
              <a:rPr lang="ru-RU" sz="2000" dirty="0">
                <a:solidFill>
                  <a:srgbClr val="0070C0"/>
                </a:solidFill>
              </a:rPr>
              <a:t>серии «МГУ-школе»,</a:t>
            </a:r>
            <a:r>
              <a:rPr lang="ru-RU" sz="2000" dirty="0">
                <a:solidFill>
                  <a:srgbClr val="0070C0"/>
                </a:solidFill>
                <a:latin typeface="+mj-lt"/>
              </a:rPr>
              <a:t> С.М. Никольский и др., Просвещение.</a:t>
            </a:r>
          </a:p>
          <a:p>
            <a:pPr marL="0" indent="0">
              <a:spcBef>
                <a:spcPts val="0"/>
              </a:spcBef>
              <a:buNone/>
            </a:pPr>
            <a:r>
              <a:rPr lang="en-US" sz="2000" b="1" dirty="0">
                <a:solidFill>
                  <a:schemeClr val="tx1"/>
                </a:solidFill>
                <a:latin typeface="+mj-lt"/>
                <a:hlinkClick r:id="rId3"/>
              </a:rPr>
              <a:t>avshevkin@mail.ru</a:t>
            </a:r>
            <a:r>
              <a:rPr lang="ru-RU" sz="2000" b="1" dirty="0">
                <a:solidFill>
                  <a:schemeClr val="tx1"/>
                </a:solidFill>
                <a:latin typeface="+mj-lt"/>
              </a:rPr>
              <a:t>        </a:t>
            </a:r>
            <a:r>
              <a:rPr lang="en-US" sz="2000" b="1" dirty="0">
                <a:solidFill>
                  <a:schemeClr val="tx1"/>
                </a:solidFill>
                <a:latin typeface="+mj-lt"/>
                <a:hlinkClick r:id="rId4"/>
              </a:rPr>
              <a:t>www.shevkin.ru</a:t>
            </a:r>
            <a:endParaRPr lang="ru-RU" sz="2000" b="1" dirty="0">
              <a:solidFill>
                <a:schemeClr val="tx1"/>
              </a:solidFill>
              <a:latin typeface="+mj-lt"/>
            </a:endParaRPr>
          </a:p>
          <a:p>
            <a:pPr marL="0" indent="0">
              <a:spcBef>
                <a:spcPts val="0"/>
              </a:spcBef>
              <a:buNone/>
            </a:pPr>
            <a:endParaRPr lang="ru-RU" sz="2000" b="1" dirty="0">
              <a:solidFill>
                <a:schemeClr val="tx1"/>
              </a:solidFill>
              <a:latin typeface="+mj-lt"/>
            </a:endParaRPr>
          </a:p>
          <a:p>
            <a:pPr marL="0" indent="0">
              <a:spcBef>
                <a:spcPts val="0"/>
              </a:spcBef>
              <a:buNone/>
            </a:pPr>
            <a:endParaRPr lang="ru-RU" sz="2000" b="1" dirty="0">
              <a:solidFill>
                <a:schemeClr val="tx1"/>
              </a:solidFill>
              <a:latin typeface="+mj-lt"/>
            </a:endParaRPr>
          </a:p>
          <a:p>
            <a:pPr marL="0" indent="0">
              <a:spcBef>
                <a:spcPts val="0"/>
              </a:spcBef>
              <a:buNone/>
            </a:pPr>
            <a:endParaRPr lang="ru-RU" sz="2000" dirty="0">
              <a:solidFill>
                <a:schemeClr val="tx1"/>
              </a:solidFill>
              <a:latin typeface="+mj-lt"/>
            </a:endParaRPr>
          </a:p>
        </p:txBody>
      </p:sp>
    </p:spTree>
    <p:extLst>
      <p:ext uri="{BB962C8B-B14F-4D97-AF65-F5344CB8AC3E}">
        <p14:creationId xmlns:p14="http://schemas.microsoft.com/office/powerpoint/2010/main" val="38727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Результаты свежих исследований</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В конце марта 2019 г. состоялась пресс-конференция, </a:t>
            </a:r>
            <a:br>
              <a:rPr lang="ru-RU" sz="2000" dirty="0">
                <a:solidFill>
                  <a:schemeClr val="tx1"/>
                </a:solidFill>
              </a:rPr>
            </a:br>
            <a:r>
              <a:rPr lang="ru-RU" sz="2000" dirty="0">
                <a:solidFill>
                  <a:schemeClr val="tx1"/>
                </a:solidFill>
              </a:rPr>
              <a:t>в рамках которой впервые были представлены результаты независимого мониторинга знаний российских школьников </a:t>
            </a:r>
            <a:br>
              <a:rPr lang="ru-RU" sz="2000" dirty="0">
                <a:solidFill>
                  <a:schemeClr val="tx1"/>
                </a:solidFill>
              </a:rPr>
            </a:br>
            <a:r>
              <a:rPr lang="ru-RU" sz="2000" dirty="0">
                <a:solidFill>
                  <a:schemeClr val="tx1"/>
                </a:solidFill>
              </a:rPr>
              <a:t>по математике. Справа – процент </a:t>
            </a:r>
            <a:r>
              <a:rPr lang="ru-RU" sz="2000" dirty="0" err="1">
                <a:solidFill>
                  <a:schemeClr val="tx1"/>
                </a:solidFill>
              </a:rPr>
              <a:t>НЕвыполнения</a:t>
            </a:r>
            <a:r>
              <a:rPr lang="ru-RU" sz="2000" dirty="0">
                <a:solidFill>
                  <a:schemeClr val="tx1"/>
                </a:solidFill>
              </a:rPr>
              <a:t> задания.</a:t>
            </a: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r>
              <a:rPr lang="en-US" sz="1800" dirty="0">
                <a:solidFill>
                  <a:schemeClr val="tx1"/>
                </a:solidFill>
                <a:hlinkClick r:id="rId2"/>
              </a:rPr>
              <a:t>http://www.shevkin.ru/bez-rubriki/pochemu-rossijskie-shkol-niki-perestayut-ponimat-matematiku/</a:t>
            </a:r>
            <a:endParaRPr lang="ru-RU" sz="18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p:txBody>
      </p:sp>
      <p:pic>
        <p:nvPicPr>
          <p:cNvPr id="4" name="Рисунок 3"/>
          <p:cNvPicPr>
            <a:picLocks noChangeAspect="1"/>
          </p:cNvPicPr>
          <p:nvPr/>
        </p:nvPicPr>
        <p:blipFill>
          <a:blip r:embed="rId3"/>
          <a:stretch>
            <a:fillRect/>
          </a:stretch>
        </p:blipFill>
        <p:spPr>
          <a:xfrm>
            <a:off x="395536" y="2067694"/>
            <a:ext cx="7632848" cy="2307867"/>
          </a:xfrm>
          <a:prstGeom prst="rect">
            <a:avLst/>
          </a:prstGeom>
        </p:spPr>
      </p:pic>
    </p:spTree>
    <p:extLst>
      <p:ext uri="{BB962C8B-B14F-4D97-AF65-F5344CB8AC3E}">
        <p14:creationId xmlns:p14="http://schemas.microsoft.com/office/powerpoint/2010/main" val="2263845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504" y="517343"/>
            <a:ext cx="883810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i="1" dirty="0">
                <a:solidFill>
                  <a:srgbClr val="C00000"/>
                </a:solidFill>
              </a:rPr>
              <a:t>   ОГЭ, 2016.</a:t>
            </a:r>
            <a:r>
              <a:rPr lang="ru-RU" sz="2000" b="1" dirty="0">
                <a:solidFill>
                  <a:srgbClr val="C00000"/>
                </a:solidFill>
              </a:rPr>
              <a:t> </a:t>
            </a:r>
            <a:r>
              <a:rPr lang="ru-RU" sz="2000" dirty="0">
                <a:solidFill>
                  <a:srgbClr val="C00000"/>
                </a:solidFill>
              </a:rPr>
              <a:t>Два бегуна стартовали в одном </a:t>
            </a:r>
            <a:br>
              <a:rPr lang="en-US" sz="2000" dirty="0">
                <a:solidFill>
                  <a:srgbClr val="C00000"/>
                </a:solidFill>
              </a:rPr>
            </a:br>
            <a:r>
              <a:rPr lang="ru-RU" sz="2000" dirty="0">
                <a:solidFill>
                  <a:srgbClr val="C00000"/>
                </a:solidFill>
              </a:rPr>
              <a:t>направлении из одного и того же места круговой </a:t>
            </a:r>
            <a:br>
              <a:rPr lang="en-US" sz="2000" dirty="0">
                <a:solidFill>
                  <a:srgbClr val="C00000"/>
                </a:solidFill>
              </a:rPr>
            </a:br>
            <a:r>
              <a:rPr lang="ru-RU" sz="2000" dirty="0">
                <a:solidFill>
                  <a:srgbClr val="C00000"/>
                </a:solidFill>
              </a:rPr>
              <a:t>трассы в беге на несколько кругов. Спустя один час, </a:t>
            </a:r>
            <a:br>
              <a:rPr lang="en-US" sz="2000" dirty="0">
                <a:solidFill>
                  <a:srgbClr val="C00000"/>
                </a:solidFill>
              </a:rPr>
            </a:br>
            <a:r>
              <a:rPr lang="ru-RU" sz="2000" dirty="0">
                <a:solidFill>
                  <a:srgbClr val="C00000"/>
                </a:solidFill>
              </a:rPr>
              <a:t>когда одному из них оставалось 4 км до окончания </a:t>
            </a:r>
            <a:br>
              <a:rPr lang="en-US" sz="2000" dirty="0">
                <a:solidFill>
                  <a:srgbClr val="C00000"/>
                </a:solidFill>
              </a:rPr>
            </a:br>
            <a:r>
              <a:rPr lang="ru-RU" sz="2000" dirty="0">
                <a:solidFill>
                  <a:srgbClr val="C00000"/>
                </a:solidFill>
                <a:latin typeface="Arial" panose="020B0604020202020204" pitchFamily="34" charset="0"/>
                <a:ea typeface="Times New Roman" panose="02020603050405020304" pitchFamily="18" charset="0"/>
              </a:rPr>
              <a:t>первого</a:t>
            </a:r>
            <a:r>
              <a:rPr lang="ru-RU" sz="2000" dirty="0">
                <a:solidFill>
                  <a:srgbClr val="C00000"/>
                </a:solidFill>
              </a:rPr>
              <a:t> круга, ему сообщили, что второй бегун </a:t>
            </a:r>
            <a:br>
              <a:rPr lang="en-US" sz="2000" dirty="0">
                <a:solidFill>
                  <a:srgbClr val="C00000"/>
                </a:solidFill>
              </a:rPr>
            </a:br>
            <a:r>
              <a:rPr lang="ru-RU" sz="2000" dirty="0">
                <a:solidFill>
                  <a:srgbClr val="C00000"/>
                </a:solidFill>
              </a:rPr>
              <a:t>прошёл </a:t>
            </a:r>
            <a:r>
              <a:rPr lang="ru-RU" sz="2000" dirty="0">
                <a:solidFill>
                  <a:schemeClr val="accent1">
                    <a:lumMod val="75000"/>
                  </a:schemeClr>
                </a:solidFill>
              </a:rPr>
              <a:t>первый</a:t>
            </a:r>
            <a:r>
              <a:rPr lang="ru-RU" sz="2000" dirty="0">
                <a:solidFill>
                  <a:srgbClr val="C00000"/>
                </a:solidFill>
              </a:rPr>
              <a:t> круг 20 минут назад. Найдите </a:t>
            </a:r>
            <a:br>
              <a:rPr lang="en-US" sz="2000" dirty="0">
                <a:solidFill>
                  <a:srgbClr val="C00000"/>
                </a:solidFill>
              </a:rPr>
            </a:br>
            <a:r>
              <a:rPr lang="ru-RU" sz="2000" dirty="0">
                <a:solidFill>
                  <a:srgbClr val="C00000"/>
                </a:solidFill>
              </a:rPr>
              <a:t>скорость</a:t>
            </a:r>
            <a:r>
              <a:rPr lang="en-US" sz="2000" dirty="0">
                <a:solidFill>
                  <a:srgbClr val="C00000"/>
                </a:solidFill>
              </a:rPr>
              <a:t> </a:t>
            </a:r>
            <a:r>
              <a:rPr lang="ru-RU" sz="2000" dirty="0">
                <a:solidFill>
                  <a:srgbClr val="C00000"/>
                </a:solidFill>
              </a:rPr>
              <a:t>первого бегуна, если известно, что она </a:t>
            </a:r>
            <a:br>
              <a:rPr lang="en-US" sz="2000" dirty="0">
                <a:solidFill>
                  <a:srgbClr val="C00000"/>
                </a:solidFill>
              </a:rPr>
            </a:br>
            <a:r>
              <a:rPr lang="ru-RU" sz="2000" dirty="0">
                <a:solidFill>
                  <a:srgbClr val="C00000"/>
                </a:solidFill>
              </a:rPr>
              <a:t>на 11 км/ч меньше скорости второго.</a:t>
            </a:r>
          </a:p>
          <a:p>
            <a:pPr>
              <a:spcBef>
                <a:spcPts val="600"/>
              </a:spcBef>
              <a:spcAft>
                <a:spcPts val="600"/>
              </a:spcAft>
            </a:pPr>
            <a:r>
              <a:rPr lang="ru-RU" sz="2000" dirty="0">
                <a:solidFill>
                  <a:srgbClr val="C00000"/>
                </a:solidFill>
              </a:rPr>
              <a:t>    </a:t>
            </a:r>
            <a:r>
              <a:rPr lang="ru-RU" sz="2000" dirty="0"/>
              <a:t>По действиям решение можно записать так.</a:t>
            </a:r>
          </a:p>
          <a:p>
            <a:r>
              <a:rPr lang="ru-RU" sz="2000" dirty="0"/>
              <a:t>1) 11∙1 = 11 (км) — на 11 км второй бегун удалился от первого за 1 ч.</a:t>
            </a:r>
          </a:p>
          <a:p>
            <a:r>
              <a:rPr lang="ru-RU" sz="2000" dirty="0"/>
              <a:t>2) 11 </a:t>
            </a:r>
            <a:r>
              <a:rPr lang="ru-RU" sz="2000" dirty="0">
                <a:latin typeface="Arial" panose="020B0604020202020204" pitchFamily="34" charset="0"/>
                <a:cs typeface="Arial" panose="020B0604020202020204" pitchFamily="34" charset="0"/>
              </a:rPr>
              <a:t>–</a:t>
            </a:r>
            <a:r>
              <a:rPr lang="ru-RU" sz="2000" dirty="0"/>
              <a:t> 4 = 7 (км) — пробежал второй бегун за 20 мин (1/3 часа);</a:t>
            </a:r>
          </a:p>
          <a:p>
            <a:r>
              <a:rPr lang="ru-RU" sz="2000" dirty="0"/>
              <a:t>3) 7 : 1/3 = 21 (км/ч) — скорость первого бегуна;</a:t>
            </a:r>
          </a:p>
          <a:p>
            <a:r>
              <a:rPr lang="ru-RU" sz="2000" dirty="0"/>
              <a:t>4) 21 </a:t>
            </a:r>
            <a:r>
              <a:rPr lang="ru-RU" sz="2000" dirty="0">
                <a:latin typeface="Arial" panose="020B0604020202020204" pitchFamily="34" charset="0"/>
                <a:cs typeface="Arial" panose="020B0604020202020204" pitchFamily="34" charset="0"/>
              </a:rPr>
              <a:t>–</a:t>
            </a:r>
            <a:r>
              <a:rPr lang="ru-RU" sz="2000" dirty="0"/>
              <a:t> 11 = 10 (км/ч) — скорость второго бегуна.</a:t>
            </a:r>
            <a:endParaRPr lang="ru-RU" alt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6833722" y="1059582"/>
            <a:ext cx="2221181" cy="2354188"/>
          </a:xfrm>
          <a:prstGeom prst="rect">
            <a:avLst/>
          </a:prstGeom>
        </p:spPr>
      </p:pic>
    </p:spTree>
    <p:extLst>
      <p:ext uri="{BB962C8B-B14F-4D97-AF65-F5344CB8AC3E}">
        <p14:creationId xmlns:p14="http://schemas.microsoft.com/office/powerpoint/2010/main" val="16757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504" y="517343"/>
            <a:ext cx="883810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i="1" dirty="0">
                <a:solidFill>
                  <a:srgbClr val="C00000"/>
                </a:solidFill>
              </a:rPr>
              <a:t>   ОГЭ, 2016.</a:t>
            </a:r>
            <a:r>
              <a:rPr lang="ru-RU" sz="2000" b="1" dirty="0">
                <a:solidFill>
                  <a:srgbClr val="C00000"/>
                </a:solidFill>
              </a:rPr>
              <a:t> </a:t>
            </a:r>
            <a:r>
              <a:rPr lang="ru-RU" sz="2000" dirty="0">
                <a:solidFill>
                  <a:srgbClr val="C00000"/>
                </a:solidFill>
              </a:rPr>
              <a:t>Два бегуна стартовали в одном </a:t>
            </a:r>
            <a:br>
              <a:rPr lang="en-US" sz="2000" dirty="0">
                <a:solidFill>
                  <a:srgbClr val="C00000"/>
                </a:solidFill>
              </a:rPr>
            </a:br>
            <a:r>
              <a:rPr lang="ru-RU" sz="2000" dirty="0">
                <a:solidFill>
                  <a:srgbClr val="C00000"/>
                </a:solidFill>
              </a:rPr>
              <a:t>направлении из одного и того же места круговой </a:t>
            </a:r>
            <a:br>
              <a:rPr lang="en-US" sz="2000" dirty="0">
                <a:solidFill>
                  <a:srgbClr val="C00000"/>
                </a:solidFill>
              </a:rPr>
            </a:br>
            <a:r>
              <a:rPr lang="ru-RU" sz="2000" dirty="0">
                <a:solidFill>
                  <a:srgbClr val="C00000"/>
                </a:solidFill>
              </a:rPr>
              <a:t>трассы в беге на несколько кругов. Спустя один час, </a:t>
            </a:r>
            <a:br>
              <a:rPr lang="en-US" sz="2000" dirty="0">
                <a:solidFill>
                  <a:srgbClr val="C00000"/>
                </a:solidFill>
              </a:rPr>
            </a:br>
            <a:r>
              <a:rPr lang="ru-RU" sz="2000" dirty="0">
                <a:solidFill>
                  <a:srgbClr val="C00000"/>
                </a:solidFill>
              </a:rPr>
              <a:t>когда одному из них оставалось 4 км до окончания </a:t>
            </a:r>
            <a:br>
              <a:rPr lang="en-US" sz="2000" dirty="0">
                <a:solidFill>
                  <a:srgbClr val="C00000"/>
                </a:solidFill>
              </a:rPr>
            </a:br>
            <a:r>
              <a:rPr lang="ru-RU" sz="2000" dirty="0">
                <a:solidFill>
                  <a:srgbClr val="C00000"/>
                </a:solidFill>
                <a:latin typeface="Arial" panose="020B0604020202020204" pitchFamily="34" charset="0"/>
                <a:ea typeface="Times New Roman" panose="02020603050405020304" pitchFamily="18" charset="0"/>
              </a:rPr>
              <a:t>первого</a:t>
            </a:r>
            <a:r>
              <a:rPr lang="ru-RU" sz="2000" dirty="0">
                <a:solidFill>
                  <a:srgbClr val="C00000"/>
                </a:solidFill>
              </a:rPr>
              <a:t> круга, ему сообщили, что второй бегун </a:t>
            </a:r>
            <a:br>
              <a:rPr lang="en-US" sz="2000" dirty="0">
                <a:solidFill>
                  <a:srgbClr val="C00000"/>
                </a:solidFill>
              </a:rPr>
            </a:br>
            <a:r>
              <a:rPr lang="ru-RU" sz="2000" dirty="0">
                <a:solidFill>
                  <a:srgbClr val="C00000"/>
                </a:solidFill>
              </a:rPr>
              <a:t>прошёл первый круг 20 минут назад. Найдите </a:t>
            </a:r>
            <a:br>
              <a:rPr lang="en-US" sz="2000" dirty="0">
                <a:solidFill>
                  <a:srgbClr val="C00000"/>
                </a:solidFill>
              </a:rPr>
            </a:br>
            <a:r>
              <a:rPr lang="ru-RU" sz="2000" dirty="0">
                <a:solidFill>
                  <a:srgbClr val="C00000"/>
                </a:solidFill>
              </a:rPr>
              <a:t>скорость</a:t>
            </a:r>
            <a:r>
              <a:rPr lang="en-US" sz="2000" dirty="0">
                <a:solidFill>
                  <a:srgbClr val="C00000"/>
                </a:solidFill>
              </a:rPr>
              <a:t> </a:t>
            </a:r>
            <a:r>
              <a:rPr lang="ru-RU" sz="2000" dirty="0">
                <a:solidFill>
                  <a:srgbClr val="C00000"/>
                </a:solidFill>
              </a:rPr>
              <a:t>первого бегуна, если известно, что она </a:t>
            </a:r>
            <a:br>
              <a:rPr lang="en-US" sz="2000" dirty="0">
                <a:solidFill>
                  <a:srgbClr val="C00000"/>
                </a:solidFill>
              </a:rPr>
            </a:br>
            <a:r>
              <a:rPr lang="ru-RU" sz="2000" dirty="0">
                <a:solidFill>
                  <a:srgbClr val="C00000"/>
                </a:solidFill>
              </a:rPr>
              <a:t>на 11 км/ч меньше скорости второго.</a:t>
            </a:r>
          </a:p>
          <a:p>
            <a:pPr>
              <a:spcBef>
                <a:spcPts val="600"/>
              </a:spcBef>
              <a:spcAft>
                <a:spcPts val="600"/>
              </a:spcAft>
            </a:pPr>
            <a:r>
              <a:rPr lang="ru-RU" sz="2000" dirty="0">
                <a:solidFill>
                  <a:srgbClr val="C00000"/>
                </a:solidFill>
              </a:rPr>
              <a:t>    </a:t>
            </a:r>
            <a:r>
              <a:rPr lang="ru-RU" sz="2000" dirty="0"/>
              <a:t>По действиям решение можно записать так.</a:t>
            </a:r>
          </a:p>
          <a:p>
            <a:r>
              <a:rPr lang="ru-RU" sz="2000" dirty="0"/>
              <a:t>1) 11∙1 = 11 (км) — на 11 км второй бегун удалился от первого за 1 ч.</a:t>
            </a:r>
          </a:p>
          <a:p>
            <a:r>
              <a:rPr lang="ru-RU" sz="2000" dirty="0"/>
              <a:t>2) 11 </a:t>
            </a:r>
            <a:r>
              <a:rPr lang="ru-RU" sz="2000" dirty="0">
                <a:latin typeface="Arial" panose="020B0604020202020204" pitchFamily="34" charset="0"/>
                <a:cs typeface="Arial" panose="020B0604020202020204" pitchFamily="34" charset="0"/>
              </a:rPr>
              <a:t>–</a:t>
            </a:r>
            <a:r>
              <a:rPr lang="ru-RU" sz="2000" dirty="0"/>
              <a:t> 4 = 7 (км) — пробежал второй бегун за 20 мин (1/3 часа);</a:t>
            </a:r>
          </a:p>
          <a:p>
            <a:r>
              <a:rPr lang="ru-RU" sz="2000" dirty="0"/>
              <a:t>3) 7 : 1/3 = 21 (км/ч) — скорость первого бегуна;</a:t>
            </a:r>
          </a:p>
          <a:p>
            <a:r>
              <a:rPr lang="ru-RU" sz="2000" dirty="0"/>
              <a:t>4) 21 </a:t>
            </a:r>
            <a:r>
              <a:rPr lang="ru-RU" sz="2000" dirty="0">
                <a:latin typeface="Arial" panose="020B0604020202020204" pitchFamily="34" charset="0"/>
                <a:cs typeface="Arial" panose="020B0604020202020204" pitchFamily="34" charset="0"/>
              </a:rPr>
              <a:t>–</a:t>
            </a:r>
            <a:r>
              <a:rPr lang="ru-RU" sz="2000" dirty="0"/>
              <a:t> 11 = 10 (км/ч) — скорость второго бегуна.</a:t>
            </a:r>
            <a:endParaRPr lang="ru-RU" alt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6833722" y="1059582"/>
            <a:ext cx="2221181" cy="2354188"/>
          </a:xfrm>
          <a:prstGeom prst="rect">
            <a:avLst/>
          </a:prstGeom>
        </p:spPr>
      </p:pic>
    </p:spTree>
    <p:extLst>
      <p:ext uri="{BB962C8B-B14F-4D97-AF65-F5344CB8AC3E}">
        <p14:creationId xmlns:p14="http://schemas.microsoft.com/office/powerpoint/2010/main" val="27730741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 y="745736"/>
            <a:ext cx="8028385"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b="1" dirty="0"/>
              <a:t>   </a:t>
            </a:r>
            <a:r>
              <a:rPr lang="ru-RU" sz="2000" dirty="0">
                <a:solidFill>
                  <a:srgbClr val="C00000"/>
                </a:solidFill>
              </a:rPr>
              <a:t>Из двух городов одновременно навстречу друг другу отправились два велосипедиста. Проехав некоторую часть пути, первый велосипедист сделал остановку на 36 минут, а затем продолжил движение до встречи со вторым велосипедистом. Расстояние между городами составляет 82 км, скорость первого велосипедиста равна 28 км/ч, скорость второго — 10 км/ч. Определите расстояние от города, из которого выехал второй </a:t>
            </a:r>
            <a:br>
              <a:rPr lang="ru-RU" sz="2000" dirty="0">
                <a:solidFill>
                  <a:srgbClr val="C00000"/>
                </a:solidFill>
              </a:rPr>
            </a:br>
            <a:r>
              <a:rPr lang="ru-RU" sz="2000" dirty="0">
                <a:solidFill>
                  <a:srgbClr val="C00000"/>
                </a:solidFill>
              </a:rPr>
              <a:t>велосипедист, до места встречи.</a:t>
            </a:r>
          </a:p>
          <a:p>
            <a:pPr>
              <a:spcBef>
                <a:spcPts val="600"/>
              </a:spcBef>
            </a:pPr>
            <a:r>
              <a:rPr lang="ru-RU" sz="2000" b="1" dirty="0"/>
              <a:t>    </a:t>
            </a:r>
            <a:endParaRPr lang="ru-RU" sz="2000" dirty="0">
              <a:solidFill>
                <a:srgbClr val="C00000"/>
              </a:solidFill>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932040461"/>
              </p:ext>
            </p:extLst>
          </p:nvPr>
        </p:nvGraphicFramePr>
        <p:xfrm>
          <a:off x="5652120" y="2962473"/>
          <a:ext cx="3499338" cy="2216518"/>
        </p:xfrm>
        <a:graphic>
          <a:graphicData uri="http://schemas.openxmlformats.org/presentationml/2006/ole">
            <mc:AlternateContent xmlns:mc="http://schemas.openxmlformats.org/markup-compatibility/2006">
              <mc:Choice xmlns:v="urn:schemas-microsoft-com:vml" Requires="v">
                <p:oleObj spid="_x0000_s1172" name="Точечный рисунок" r:id="rId4" imgW="2345933" imgH="1486164" progId="Paint.Picture">
                  <p:embed/>
                </p:oleObj>
              </mc:Choice>
              <mc:Fallback>
                <p:oleObj name="Точечный рисунок" r:id="rId4" imgW="2345933" imgH="148616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962473"/>
                        <a:ext cx="3499338" cy="2216518"/>
                      </a:xfrm>
                      <a:prstGeom prst="rect">
                        <a:avLst/>
                      </a:prstGeom>
                      <a:noFill/>
                    </p:spPr>
                  </p:pic>
                </p:oleObj>
              </mc:Fallback>
            </mc:AlternateContent>
          </a:graphicData>
        </a:graphic>
      </p:graphicFrame>
      <p:pic>
        <p:nvPicPr>
          <p:cNvPr id="4" name="Рисунок 3"/>
          <p:cNvPicPr>
            <a:picLocks noChangeAspect="1"/>
          </p:cNvPicPr>
          <p:nvPr/>
        </p:nvPicPr>
        <p:blipFill>
          <a:blip r:embed="rId6"/>
          <a:stretch>
            <a:fillRect/>
          </a:stretch>
        </p:blipFill>
        <p:spPr>
          <a:xfrm>
            <a:off x="412906" y="3501828"/>
            <a:ext cx="4895850" cy="1466850"/>
          </a:xfrm>
          <a:prstGeom prst="rect">
            <a:avLst/>
          </a:prstGeom>
        </p:spPr>
      </p:pic>
    </p:spTree>
    <p:extLst>
      <p:ext uri="{BB962C8B-B14F-4D97-AF65-F5344CB8AC3E}">
        <p14:creationId xmlns:p14="http://schemas.microsoft.com/office/powerpoint/2010/main" val="41948117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504" y="767413"/>
            <a:ext cx="8838109" cy="374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b="1" dirty="0"/>
              <a:t> Решение. </a:t>
            </a:r>
            <a:r>
              <a:rPr lang="ru-RU" sz="2000" dirty="0"/>
              <a:t>Ответ задачи не зависит от того, </a:t>
            </a:r>
            <a:br>
              <a:rPr lang="ru-RU" sz="2000" dirty="0"/>
            </a:br>
            <a:r>
              <a:rPr lang="ru-RU" sz="2000" dirty="0"/>
              <a:t>в какой момент остановился на 0,6 ч (36 мин) </a:t>
            </a:r>
            <a:br>
              <a:rPr lang="ru-RU" sz="2000" dirty="0"/>
            </a:br>
            <a:r>
              <a:rPr lang="ru-RU" sz="2000" dirty="0"/>
              <a:t>первый велосипедист </a:t>
            </a:r>
            <a:r>
              <a:rPr lang="ru-RU" sz="2000" b="1" dirty="0">
                <a:solidFill>
                  <a:schemeClr val="accent1">
                    <a:lumMod val="75000"/>
                  </a:schemeClr>
                </a:solidFill>
              </a:rPr>
              <a:t>(это надо бы доказать)</a:t>
            </a:r>
            <a:r>
              <a:rPr lang="ru-RU" sz="2000" dirty="0"/>
              <a:t>. </a:t>
            </a:r>
            <a:br>
              <a:rPr lang="ru-RU" sz="2000" dirty="0"/>
            </a:br>
            <a:r>
              <a:rPr lang="ru-RU" sz="2000" dirty="0"/>
              <a:t>Будем считать, что он выехал позже на 0,6 ч.</a:t>
            </a:r>
          </a:p>
          <a:p>
            <a:pPr lvl="0">
              <a:spcBef>
                <a:spcPts val="600"/>
              </a:spcBef>
            </a:pPr>
            <a:r>
              <a:rPr lang="ru-RU" sz="2000" dirty="0"/>
              <a:t>1) 10 </a:t>
            </a:r>
            <a:r>
              <a:rPr lang="en-US" sz="2000" dirty="0">
                <a:sym typeface="Symbol" panose="05050102010706020507" pitchFamily="18" charset="2"/>
              </a:rPr>
              <a:t></a:t>
            </a:r>
            <a:r>
              <a:rPr lang="en-US" sz="2000" dirty="0"/>
              <a:t> </a:t>
            </a:r>
            <a:r>
              <a:rPr lang="ru-RU" sz="2000" dirty="0"/>
              <a:t>0,6 = 6 (км) — проехал </a:t>
            </a:r>
            <a:r>
              <a:rPr lang="en-US" sz="2000" i="1" dirty="0"/>
              <a:t>II</a:t>
            </a:r>
            <a:r>
              <a:rPr lang="en-US" sz="2000" dirty="0"/>
              <a:t>-</a:t>
            </a:r>
            <a:r>
              <a:rPr lang="ru-RU" sz="2000" dirty="0"/>
              <a:t>й велосипедист до выезда </a:t>
            </a:r>
            <a:r>
              <a:rPr lang="en-US" sz="2000" i="1" dirty="0"/>
              <a:t>I-</a:t>
            </a:r>
            <a:r>
              <a:rPr lang="ru-RU" sz="2000" dirty="0"/>
              <a:t>го;</a:t>
            </a:r>
          </a:p>
          <a:p>
            <a:pPr lvl="0">
              <a:spcBef>
                <a:spcPts val="300"/>
              </a:spcBef>
            </a:pPr>
            <a:r>
              <a:rPr lang="ru-RU" sz="2000" dirty="0"/>
              <a:t>2) 82 </a:t>
            </a:r>
            <a:r>
              <a:rPr lang="ru-RU" sz="2000" dirty="0">
                <a:latin typeface="Arial" panose="020B0604020202020204" pitchFamily="34" charset="0"/>
                <a:cs typeface="Arial" panose="020B0604020202020204" pitchFamily="34" charset="0"/>
              </a:rPr>
              <a:t>–</a:t>
            </a:r>
            <a:r>
              <a:rPr lang="ru-RU" sz="2000" dirty="0"/>
              <a:t> 6 = 76 (км) — осталось проехать велосипедистам до встречи;</a:t>
            </a:r>
          </a:p>
          <a:p>
            <a:pPr lvl="0">
              <a:spcBef>
                <a:spcPts val="300"/>
              </a:spcBef>
            </a:pPr>
            <a:r>
              <a:rPr lang="ru-RU" sz="2000" dirty="0"/>
              <a:t>3) 28 + 10 = 38 (км/ч) — скорость сближения двух велосипедистов;  </a:t>
            </a:r>
          </a:p>
          <a:p>
            <a:pPr lvl="0">
              <a:spcBef>
                <a:spcPts val="300"/>
              </a:spcBef>
            </a:pPr>
            <a:r>
              <a:rPr lang="ru-RU" sz="2000" dirty="0"/>
              <a:t>4) 76 : 38 = 2 (ч) — время движения </a:t>
            </a:r>
            <a:r>
              <a:rPr lang="en-US" sz="2000" i="1" dirty="0"/>
              <a:t>II</a:t>
            </a:r>
            <a:r>
              <a:rPr lang="en-US" sz="2000" dirty="0"/>
              <a:t>-</a:t>
            </a:r>
            <a:r>
              <a:rPr lang="ru-RU" sz="2000" dirty="0"/>
              <a:t>го</a:t>
            </a:r>
            <a:r>
              <a:rPr lang="en-US" sz="2000" dirty="0"/>
              <a:t> </a:t>
            </a:r>
            <a:r>
              <a:rPr lang="ru-RU" sz="2000" dirty="0"/>
              <a:t>велосипедистов после </a:t>
            </a:r>
            <a:br>
              <a:rPr lang="ru-RU" sz="2000" dirty="0"/>
            </a:br>
            <a:r>
              <a:rPr lang="ru-RU" sz="2000" dirty="0"/>
              <a:t>выезда </a:t>
            </a:r>
            <a:r>
              <a:rPr lang="en-US" sz="2000" i="1" dirty="0"/>
              <a:t>I</a:t>
            </a:r>
            <a:r>
              <a:rPr lang="en-US" sz="2000" dirty="0"/>
              <a:t>-</a:t>
            </a:r>
            <a:r>
              <a:rPr lang="ru-RU" sz="2000" dirty="0"/>
              <a:t>го велосипедиста;</a:t>
            </a:r>
          </a:p>
          <a:p>
            <a:pPr lvl="0">
              <a:spcBef>
                <a:spcPts val="300"/>
              </a:spcBef>
            </a:pPr>
            <a:r>
              <a:rPr lang="ru-RU" sz="2000" dirty="0"/>
              <a:t>5) 10 </a:t>
            </a:r>
            <a:r>
              <a:rPr lang="en-US" sz="2000" dirty="0">
                <a:sym typeface="Symbol" panose="05050102010706020507" pitchFamily="18" charset="2"/>
              </a:rPr>
              <a:t></a:t>
            </a:r>
            <a:r>
              <a:rPr lang="ru-RU" sz="2000" dirty="0">
                <a:sym typeface="Symbol" panose="05050102010706020507" pitchFamily="18" charset="2"/>
              </a:rPr>
              <a:t> 2 = 20 (км)</a:t>
            </a:r>
            <a:r>
              <a:rPr lang="ru-RU" sz="2000" dirty="0"/>
              <a:t> — расстояние от второго города до места встречи.</a:t>
            </a:r>
          </a:p>
          <a:p>
            <a:pPr>
              <a:spcBef>
                <a:spcPts val="300"/>
              </a:spcBef>
            </a:pPr>
            <a:r>
              <a:rPr lang="ru-RU" sz="2000" b="1" dirty="0"/>
              <a:t>   Ответ.</a:t>
            </a:r>
            <a:r>
              <a:rPr lang="ru-RU" sz="2000" dirty="0"/>
              <a:t> 20 км/ч.</a:t>
            </a:r>
          </a:p>
        </p:txBody>
      </p:sp>
    </p:spTree>
    <p:extLst>
      <p:ext uri="{BB962C8B-B14F-4D97-AF65-F5344CB8AC3E}">
        <p14:creationId xmlns:p14="http://schemas.microsoft.com/office/powerpoint/2010/main" val="27217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ЕГЭ</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271138" y="699542"/>
            <a:ext cx="7973270" cy="3862596"/>
          </a:xfrm>
          <a:prstGeom prst="rect">
            <a:avLst/>
          </a:prstGeom>
        </p:spPr>
        <p:txBody>
          <a:bodyPr wrap="square">
            <a:spAutoFit/>
          </a:bodyPr>
          <a:lstStyle/>
          <a:p>
            <a:r>
              <a:rPr lang="ru-RU" sz="2000" i="1" dirty="0">
                <a:solidFill>
                  <a:srgbClr val="C00000"/>
                </a:solidFill>
              </a:rPr>
              <a:t>ЕГЭ-2016, демоверсия. </a:t>
            </a:r>
            <a:r>
              <a:rPr lang="ru-RU" sz="2000" dirty="0">
                <a:solidFill>
                  <a:srgbClr val="C00000"/>
                </a:solidFill>
              </a:rPr>
              <a:t>На кольцевой дороге расположены четыре бензоколонки: </a:t>
            </a:r>
            <a:r>
              <a:rPr lang="ru-RU" sz="2000" i="1" dirty="0">
                <a:solidFill>
                  <a:srgbClr val="C00000"/>
                </a:solidFill>
              </a:rPr>
              <a:t>A</a:t>
            </a:r>
            <a:r>
              <a:rPr lang="ru-RU" sz="2000" dirty="0">
                <a:solidFill>
                  <a:srgbClr val="C00000"/>
                </a:solidFill>
              </a:rPr>
              <a:t>, </a:t>
            </a:r>
            <a:r>
              <a:rPr lang="ru-RU" sz="2000" i="1" dirty="0">
                <a:solidFill>
                  <a:srgbClr val="C00000"/>
                </a:solidFill>
              </a:rPr>
              <a:t>B</a:t>
            </a:r>
            <a:r>
              <a:rPr lang="ru-RU" sz="2000" dirty="0">
                <a:solidFill>
                  <a:srgbClr val="C00000"/>
                </a:solidFill>
              </a:rPr>
              <a:t>, </a:t>
            </a:r>
            <a:r>
              <a:rPr lang="ru-RU" sz="2000" i="1" dirty="0">
                <a:solidFill>
                  <a:srgbClr val="C00000"/>
                </a:solidFill>
              </a:rPr>
              <a:t>C</a:t>
            </a:r>
            <a:r>
              <a:rPr lang="ru-RU" sz="2000" dirty="0">
                <a:solidFill>
                  <a:srgbClr val="C00000"/>
                </a:solidFill>
              </a:rPr>
              <a:t> и </a:t>
            </a:r>
            <a:r>
              <a:rPr lang="en-US" sz="2000" i="1" dirty="0">
                <a:solidFill>
                  <a:srgbClr val="C00000"/>
                </a:solidFill>
              </a:rPr>
              <a:t>D</a:t>
            </a:r>
            <a:r>
              <a:rPr lang="ru-RU" sz="2000" dirty="0">
                <a:solidFill>
                  <a:srgbClr val="C00000"/>
                </a:solidFill>
              </a:rPr>
              <a:t>. Расстояние между </a:t>
            </a:r>
            <a:r>
              <a:rPr lang="ru-RU" sz="2000" i="1" dirty="0">
                <a:solidFill>
                  <a:srgbClr val="C00000"/>
                </a:solidFill>
              </a:rPr>
              <a:t>A</a:t>
            </a:r>
            <a:r>
              <a:rPr lang="ru-RU" sz="2000" dirty="0">
                <a:solidFill>
                  <a:srgbClr val="C00000"/>
                </a:solidFill>
              </a:rPr>
              <a:t> и </a:t>
            </a:r>
            <a:r>
              <a:rPr lang="ru-RU" sz="2000" i="1" dirty="0">
                <a:solidFill>
                  <a:srgbClr val="C00000"/>
                </a:solidFill>
              </a:rPr>
              <a:t>B</a:t>
            </a:r>
            <a:r>
              <a:rPr lang="ru-RU" sz="2000" dirty="0">
                <a:solidFill>
                  <a:srgbClr val="C00000"/>
                </a:solidFill>
              </a:rPr>
              <a:t> </a:t>
            </a:r>
            <a:br>
              <a:rPr lang="ru-RU" sz="2000" dirty="0">
                <a:solidFill>
                  <a:srgbClr val="C00000"/>
                </a:solidFill>
              </a:rPr>
            </a:br>
            <a:r>
              <a:rPr lang="ru-RU" sz="2000" dirty="0">
                <a:solidFill>
                  <a:srgbClr val="C00000"/>
                </a:solidFill>
              </a:rPr>
              <a:t>— 35 км, между </a:t>
            </a:r>
            <a:r>
              <a:rPr lang="ru-RU" sz="2000" i="1" dirty="0">
                <a:solidFill>
                  <a:srgbClr val="C00000"/>
                </a:solidFill>
              </a:rPr>
              <a:t>A</a:t>
            </a:r>
            <a:r>
              <a:rPr lang="ru-RU" sz="2000" dirty="0">
                <a:solidFill>
                  <a:srgbClr val="C00000"/>
                </a:solidFill>
              </a:rPr>
              <a:t> и </a:t>
            </a:r>
            <a:r>
              <a:rPr lang="ru-RU" sz="2000" i="1" dirty="0">
                <a:solidFill>
                  <a:srgbClr val="C00000"/>
                </a:solidFill>
              </a:rPr>
              <a:t>C</a:t>
            </a:r>
            <a:r>
              <a:rPr lang="ru-RU" sz="2000" dirty="0">
                <a:solidFill>
                  <a:srgbClr val="C00000"/>
                </a:solidFill>
              </a:rPr>
              <a:t> — 20 км, между </a:t>
            </a:r>
            <a:r>
              <a:rPr lang="ru-RU" sz="2000" i="1" dirty="0">
                <a:solidFill>
                  <a:srgbClr val="C00000"/>
                </a:solidFill>
              </a:rPr>
              <a:t>C</a:t>
            </a:r>
            <a:r>
              <a:rPr lang="ru-RU" sz="2000" dirty="0">
                <a:solidFill>
                  <a:srgbClr val="C00000"/>
                </a:solidFill>
              </a:rPr>
              <a:t> и </a:t>
            </a:r>
            <a:r>
              <a:rPr lang="en-US" sz="2000" i="1" dirty="0">
                <a:solidFill>
                  <a:srgbClr val="C00000"/>
                </a:solidFill>
              </a:rPr>
              <a:t>D</a:t>
            </a:r>
            <a:r>
              <a:rPr lang="ru-RU" sz="2000" dirty="0">
                <a:solidFill>
                  <a:srgbClr val="C00000"/>
                </a:solidFill>
              </a:rPr>
              <a:t> — 20 км, между </a:t>
            </a:r>
            <a:br>
              <a:rPr lang="ru-RU" sz="2000" dirty="0">
                <a:solidFill>
                  <a:srgbClr val="C00000"/>
                </a:solidFill>
              </a:rPr>
            </a:br>
            <a:r>
              <a:rPr lang="en-US" sz="2000" i="1" dirty="0">
                <a:solidFill>
                  <a:srgbClr val="C00000"/>
                </a:solidFill>
              </a:rPr>
              <a:t>D</a:t>
            </a:r>
            <a:r>
              <a:rPr lang="ru-RU" sz="2000" dirty="0">
                <a:solidFill>
                  <a:srgbClr val="C00000"/>
                </a:solidFill>
              </a:rPr>
              <a:t> и </a:t>
            </a:r>
            <a:r>
              <a:rPr lang="ru-RU" sz="2000" i="1" dirty="0">
                <a:solidFill>
                  <a:srgbClr val="C00000"/>
                </a:solidFill>
              </a:rPr>
              <a:t>A</a:t>
            </a:r>
            <a:r>
              <a:rPr lang="ru-RU" sz="2000" dirty="0">
                <a:solidFill>
                  <a:srgbClr val="C00000"/>
                </a:solidFill>
              </a:rPr>
              <a:t> — 30 км (все расстояния измеряются вдоль кольцевой дороги в кратчайшую сторону). Найдите расстояние между </a:t>
            </a:r>
            <a:br>
              <a:rPr lang="ru-RU" sz="2000" dirty="0">
                <a:solidFill>
                  <a:srgbClr val="C00000"/>
                </a:solidFill>
              </a:rPr>
            </a:br>
            <a:r>
              <a:rPr lang="ru-RU" sz="2000" i="1" dirty="0">
                <a:solidFill>
                  <a:srgbClr val="C00000"/>
                </a:solidFill>
              </a:rPr>
              <a:t>B</a:t>
            </a:r>
            <a:r>
              <a:rPr lang="ru-RU" sz="2000" dirty="0">
                <a:solidFill>
                  <a:srgbClr val="C00000"/>
                </a:solidFill>
              </a:rPr>
              <a:t> и </a:t>
            </a:r>
            <a:r>
              <a:rPr lang="ru-RU" sz="2000" i="1" dirty="0">
                <a:solidFill>
                  <a:srgbClr val="C00000"/>
                </a:solidFill>
              </a:rPr>
              <a:t>C</a:t>
            </a:r>
            <a:r>
              <a:rPr lang="ru-RU" sz="2000" dirty="0">
                <a:solidFill>
                  <a:srgbClr val="C00000"/>
                </a:solidFill>
              </a:rPr>
              <a:t>. Ответ дайте в километрах.</a:t>
            </a:r>
          </a:p>
          <a:p>
            <a:pPr>
              <a:spcBef>
                <a:spcPts val="600"/>
              </a:spcBef>
            </a:pPr>
            <a:r>
              <a:rPr lang="ru-RU" sz="2000" dirty="0">
                <a:solidFill>
                  <a:srgbClr val="C00000"/>
                </a:solidFill>
              </a:rPr>
              <a:t>   </a:t>
            </a:r>
            <a:r>
              <a:rPr lang="ru-RU" sz="2000" dirty="0"/>
              <a:t>Попытки начать с бензоколонок не приводят к хорошему результату, так как, как позже выяснится, эти точки удалены </a:t>
            </a:r>
            <a:br>
              <a:rPr lang="ru-RU" sz="2000" dirty="0"/>
            </a:br>
            <a:r>
              <a:rPr lang="ru-RU" sz="2000" dirty="0"/>
              <a:t>на одинаковое расстояние друг от друга в при движении по часовой и против часовой стрелки. Надо заметить, что здесь есть два расстояния по 20 км, поэтому надо начать с </a:t>
            </a:r>
            <a:br>
              <a:rPr lang="ru-RU" sz="2000" dirty="0"/>
            </a:br>
            <a:r>
              <a:rPr lang="ru-RU" sz="2000" dirty="0"/>
              <a:t>построения точек </a:t>
            </a:r>
            <a:r>
              <a:rPr lang="ru-RU" sz="2000" i="1" dirty="0"/>
              <a:t>А</a:t>
            </a:r>
            <a:r>
              <a:rPr lang="ru-RU" sz="2000" dirty="0"/>
              <a:t>, </a:t>
            </a:r>
            <a:r>
              <a:rPr lang="ru-RU" sz="2000" i="1" dirty="0"/>
              <a:t>С</a:t>
            </a:r>
            <a:r>
              <a:rPr lang="ru-RU" sz="2000" dirty="0"/>
              <a:t> и </a:t>
            </a:r>
            <a:r>
              <a:rPr lang="en-US" sz="2000" i="1" dirty="0"/>
              <a:t>D</a:t>
            </a:r>
            <a:r>
              <a:rPr lang="ru-RU" sz="2000" dirty="0"/>
              <a:t>.</a:t>
            </a:r>
            <a:endParaRPr lang="ru-RU" sz="2000" dirty="0">
              <a:solidFill>
                <a:srgbClr val="C00000"/>
              </a:solidFill>
            </a:endParaRPr>
          </a:p>
        </p:txBody>
      </p:sp>
    </p:spTree>
    <p:extLst>
      <p:ext uri="{BB962C8B-B14F-4D97-AF65-F5344CB8AC3E}">
        <p14:creationId xmlns:p14="http://schemas.microsoft.com/office/powerpoint/2010/main" val="39227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ОГЭ</a:t>
            </a:r>
            <a:endParaRPr lang="ru-RU" sz="1800" b="1" dirty="0">
              <a:solidFill>
                <a:srgbClr val="FF0000"/>
              </a:solidFill>
            </a:endParaRPr>
          </a:p>
        </p:txBody>
      </p:sp>
      <p:sp>
        <p:nvSpPr>
          <p:cNvPr id="3" name="Объект 2"/>
          <p:cNvSpPr>
            <a:spLocks noGrp="1"/>
          </p:cNvSpPr>
          <p:nvPr>
            <p:ph idx="1"/>
          </p:nvPr>
        </p:nvSpPr>
        <p:spPr>
          <a:xfrm>
            <a:off x="323528" y="699542"/>
            <a:ext cx="7600651" cy="4320480"/>
          </a:xfrm>
        </p:spPr>
        <p:txBody>
          <a:bodyPr>
            <a:noAutofit/>
          </a:bodyPr>
          <a:lstStyle/>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endParaRPr lang="ru-RU" sz="2000" dirty="0">
              <a:solidFill>
                <a:srgbClr val="C00000"/>
              </a:solidFill>
            </a:endParaRPr>
          </a:p>
          <a:p>
            <a:pPr marL="0" indent="0">
              <a:spcBef>
                <a:spcPts val="300"/>
              </a:spcBef>
              <a:buNone/>
            </a:pPr>
            <a:r>
              <a:rPr lang="ru-RU" sz="2000" dirty="0">
                <a:solidFill>
                  <a:srgbClr val="C00000"/>
                </a:solidFill>
              </a:rPr>
              <a:t> </a:t>
            </a:r>
            <a:r>
              <a:rPr lang="ru-RU" sz="2000" dirty="0"/>
              <a:t>Сначала отметим точки </a:t>
            </a:r>
            <a:r>
              <a:rPr lang="en-US" sz="2000" i="1" dirty="0"/>
              <a:t>A</a:t>
            </a:r>
            <a:r>
              <a:rPr lang="ru-RU" sz="2000" dirty="0"/>
              <a:t> и </a:t>
            </a:r>
            <a:r>
              <a:rPr lang="en-US" sz="2000" i="1" dirty="0"/>
              <a:t>C</a:t>
            </a:r>
            <a:r>
              <a:rPr lang="ru-RU" sz="2000" dirty="0"/>
              <a:t> (рис. 1). Так как речь идёт о четырёх колонках, то точка </a:t>
            </a:r>
            <a:r>
              <a:rPr lang="en-US" sz="2000" i="1" dirty="0"/>
              <a:t>D</a:t>
            </a:r>
            <a:r>
              <a:rPr lang="ru-RU" sz="2000" dirty="0"/>
              <a:t> не совпадает с </a:t>
            </a:r>
            <a:r>
              <a:rPr lang="en-US" sz="2000" i="1" dirty="0"/>
              <a:t>A </a:t>
            </a:r>
            <a:r>
              <a:rPr lang="ru-RU" sz="2000" dirty="0"/>
              <a:t>и кратчайшее расстояние 30 от </a:t>
            </a:r>
            <a:r>
              <a:rPr lang="en-US" sz="2000" i="1" dirty="0"/>
              <a:t>A</a:t>
            </a:r>
            <a:r>
              <a:rPr lang="ru-RU" sz="2000" dirty="0"/>
              <a:t> до </a:t>
            </a:r>
            <a:r>
              <a:rPr lang="en-US" sz="2000" i="1" dirty="0"/>
              <a:t>D</a:t>
            </a:r>
            <a:r>
              <a:rPr lang="ru-RU" sz="2000" dirty="0"/>
              <a:t> меньше, чем 20 + 20 = 40 (рис. 2). Длина окружности 70, тогда кратчайшее расстояние 35 (в любую сторону) от </a:t>
            </a:r>
            <a:r>
              <a:rPr lang="en-US" sz="2000" i="1" dirty="0"/>
              <a:t>A</a:t>
            </a:r>
            <a:r>
              <a:rPr lang="ru-RU" sz="2000" dirty="0"/>
              <a:t> до </a:t>
            </a:r>
            <a:r>
              <a:rPr lang="en-US" sz="2000" i="1" dirty="0"/>
              <a:t>B</a:t>
            </a:r>
            <a:r>
              <a:rPr lang="ru-RU" sz="2000" dirty="0"/>
              <a:t> получится, если </a:t>
            </a:r>
            <a:r>
              <a:rPr lang="en-US" sz="2000" i="1" dirty="0"/>
              <a:t>B</a:t>
            </a:r>
            <a:r>
              <a:rPr lang="ru-RU" sz="2000" dirty="0"/>
              <a:t> — конец диаметра </a:t>
            </a:r>
            <a:r>
              <a:rPr lang="en-US" sz="2000" i="1" dirty="0"/>
              <a:t>AB</a:t>
            </a:r>
            <a:r>
              <a:rPr lang="ru-RU" sz="2000" dirty="0"/>
              <a:t> (рис. 3).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pic>
        <p:nvPicPr>
          <p:cNvPr id="9" name="Рисунок 8"/>
          <p:cNvPicPr>
            <a:picLocks noChangeAspect="1"/>
          </p:cNvPicPr>
          <p:nvPr/>
        </p:nvPicPr>
        <p:blipFill>
          <a:blip r:embed="rId2"/>
          <a:stretch>
            <a:fillRect/>
          </a:stretch>
        </p:blipFill>
        <p:spPr>
          <a:xfrm>
            <a:off x="611560" y="719259"/>
            <a:ext cx="5990476" cy="2152381"/>
          </a:xfrm>
          <a:prstGeom prst="rect">
            <a:avLst/>
          </a:prstGeom>
        </p:spPr>
      </p:pic>
    </p:spTree>
    <p:extLst>
      <p:ext uri="{BB962C8B-B14F-4D97-AF65-F5344CB8AC3E}">
        <p14:creationId xmlns:p14="http://schemas.microsoft.com/office/powerpoint/2010/main" val="42150643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ЕГЭ</a:t>
            </a:r>
            <a:endParaRPr lang="ru-RU" sz="1800" b="1" dirty="0">
              <a:solidFill>
                <a:srgbClr val="FF0000"/>
              </a:solidFill>
            </a:endParaRPr>
          </a:p>
        </p:txBody>
      </p:sp>
      <p:sp>
        <p:nvSpPr>
          <p:cNvPr id="3" name="Объект 2"/>
          <p:cNvSpPr>
            <a:spLocks noGrp="1"/>
          </p:cNvSpPr>
          <p:nvPr>
            <p:ph idx="1"/>
          </p:nvPr>
        </p:nvSpPr>
        <p:spPr>
          <a:xfrm>
            <a:off x="323528" y="699542"/>
            <a:ext cx="7600651" cy="4320480"/>
          </a:xfrm>
        </p:spPr>
        <p:txBody>
          <a:bodyPr>
            <a:noAutofit/>
          </a:bodyPr>
          <a:lstStyle/>
          <a:p>
            <a:pPr marL="0" indent="0">
              <a:spcBef>
                <a:spcPts val="300"/>
              </a:spcBef>
              <a:buNone/>
            </a:pPr>
            <a:r>
              <a:rPr lang="ru-RU" sz="2200" dirty="0"/>
              <a:t>   </a:t>
            </a:r>
            <a:r>
              <a:rPr lang="ru-RU" sz="2000" dirty="0"/>
              <a:t>Насладимся уровнем заданий для выпускников, сдающих ЕГЭ на базовом уровне! (Решать не будем.)</a:t>
            </a:r>
          </a:p>
          <a:p>
            <a:pPr marL="0" indent="0">
              <a:spcBef>
                <a:spcPts val="300"/>
              </a:spcBef>
              <a:buNone/>
            </a:pPr>
            <a:r>
              <a:rPr lang="ru-RU" sz="2000" i="1" dirty="0">
                <a:solidFill>
                  <a:srgbClr val="C00000"/>
                </a:solidFill>
              </a:rPr>
              <a:t>   ЕГЭ-2017, демоверсия.</a:t>
            </a:r>
            <a:r>
              <a:rPr lang="ru-RU" sz="2000" dirty="0">
                <a:solidFill>
                  <a:srgbClr val="C00000"/>
                </a:solidFill>
              </a:rPr>
              <a:t> Ивану Кузьмичу начислена заработная плата 20 000 рублей. Из этой суммы вычитается налог на доходы физических лиц в размере 13 %. Сколько рублей он получит после уплаты подоходного налога?</a:t>
            </a:r>
          </a:p>
          <a:p>
            <a:pPr marL="0" indent="0">
              <a:spcBef>
                <a:spcPts val="300"/>
              </a:spcBef>
              <a:buNone/>
            </a:pPr>
            <a:r>
              <a:rPr lang="ru-RU" sz="2000" i="1" dirty="0">
                <a:solidFill>
                  <a:srgbClr val="C00000"/>
                </a:solidFill>
              </a:rPr>
              <a:t>   ЕГЭ-2017, демоверсия. </a:t>
            </a:r>
            <a:r>
              <a:rPr lang="ru-RU" sz="2000" dirty="0">
                <a:solidFill>
                  <a:srgbClr val="C00000"/>
                </a:solidFill>
              </a:rPr>
              <a:t>ЕГЭ по физике сдавали 25 выпускников школы, что составляет треть от общего числа выпускников. Сколько выпускников этой школы </a:t>
            </a:r>
            <a:r>
              <a:rPr lang="ru-RU" sz="2000" b="1" dirty="0">
                <a:solidFill>
                  <a:srgbClr val="C00000"/>
                </a:solidFill>
              </a:rPr>
              <a:t>не сдавали </a:t>
            </a:r>
            <a:r>
              <a:rPr lang="ru-RU" sz="2000" dirty="0">
                <a:solidFill>
                  <a:srgbClr val="C00000"/>
                </a:solidFill>
              </a:rPr>
              <a:t>экзамен по физике?</a:t>
            </a:r>
          </a:p>
          <a:p>
            <a:pPr marL="0" indent="0">
              <a:spcBef>
                <a:spcPts val="300"/>
              </a:spcBef>
              <a:buNone/>
            </a:pPr>
            <a:r>
              <a:rPr lang="ru-RU" sz="2000" i="1" dirty="0">
                <a:solidFill>
                  <a:srgbClr val="C00000"/>
                </a:solidFill>
              </a:rPr>
              <a:t>   ЕГЭ-2017, демоверсия. </a:t>
            </a:r>
            <a:r>
              <a:rPr lang="ru-RU" sz="2000" dirty="0">
                <a:solidFill>
                  <a:srgbClr val="C00000"/>
                </a:solidFill>
              </a:rPr>
              <a:t>Баночка йогурта стоит </a:t>
            </a:r>
            <a:br>
              <a:rPr lang="ru-RU" sz="2000" dirty="0">
                <a:solidFill>
                  <a:srgbClr val="C00000"/>
                </a:solidFill>
              </a:rPr>
            </a:br>
            <a:r>
              <a:rPr lang="ru-RU" sz="2000" dirty="0">
                <a:solidFill>
                  <a:srgbClr val="C00000"/>
                </a:solidFill>
              </a:rPr>
              <a:t>14 </a:t>
            </a:r>
            <a:r>
              <a:rPr lang="ru-RU" sz="2000" i="1" dirty="0">
                <a:solidFill>
                  <a:srgbClr val="C00000"/>
                </a:solidFill>
              </a:rPr>
              <a:t>руб.</a:t>
            </a:r>
            <a:r>
              <a:rPr lang="ru-RU" sz="2000" dirty="0">
                <a:solidFill>
                  <a:srgbClr val="C00000"/>
                </a:solidFill>
              </a:rPr>
              <a:t> 60 </a:t>
            </a:r>
            <a:r>
              <a:rPr lang="ru-RU" sz="2000" i="1" dirty="0">
                <a:solidFill>
                  <a:srgbClr val="C00000"/>
                </a:solidFill>
              </a:rPr>
              <a:t>коп</a:t>
            </a:r>
            <a:r>
              <a:rPr lang="ru-RU" sz="2000" dirty="0">
                <a:solidFill>
                  <a:srgbClr val="C00000"/>
                </a:solidFill>
              </a:rPr>
              <a:t>. Какое наибольшее количество баночек йогурта можно купить на 100 </a:t>
            </a:r>
            <a:r>
              <a:rPr lang="ru-RU" sz="2000" i="1" dirty="0">
                <a:solidFill>
                  <a:srgbClr val="C00000"/>
                </a:solidFill>
              </a:rPr>
              <a:t>руб.</a:t>
            </a:r>
            <a:r>
              <a:rPr lang="ru-RU" sz="2000" dirty="0">
                <a:solidFill>
                  <a:srgbClr val="C00000"/>
                </a:solidFill>
              </a:rPr>
              <a:t>?</a:t>
            </a: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Tree>
    <p:extLst>
      <p:ext uri="{BB962C8B-B14F-4D97-AF65-F5344CB8AC3E}">
        <p14:creationId xmlns:p14="http://schemas.microsoft.com/office/powerpoint/2010/main" val="18642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ЕГЭ</a:t>
            </a:r>
            <a:endParaRPr lang="ru-RU" sz="1800" b="1" dirty="0">
              <a:solidFill>
                <a:srgbClr val="FF0000"/>
              </a:solidFill>
            </a:endParaRPr>
          </a:p>
        </p:txBody>
      </p:sp>
      <p:sp>
        <p:nvSpPr>
          <p:cNvPr id="3" name="Объект 2"/>
          <p:cNvSpPr>
            <a:spLocks noGrp="1"/>
          </p:cNvSpPr>
          <p:nvPr>
            <p:ph idx="1"/>
          </p:nvPr>
        </p:nvSpPr>
        <p:spPr>
          <a:xfrm>
            <a:off x="323528" y="699542"/>
            <a:ext cx="7704856" cy="4320480"/>
          </a:xfrm>
        </p:spPr>
        <p:txBody>
          <a:bodyPr>
            <a:noAutofit/>
          </a:bodyPr>
          <a:lstStyle/>
          <a:p>
            <a:pPr marL="0" indent="0">
              <a:buNone/>
            </a:pPr>
            <a:r>
              <a:rPr lang="ru-RU" sz="2000" i="1" dirty="0">
                <a:solidFill>
                  <a:srgbClr val="C00000"/>
                </a:solidFill>
              </a:rPr>
              <a:t>   ЕГЭ-2017, демоверсия.</a:t>
            </a:r>
            <a:r>
              <a:rPr lang="ru-RU" sz="2000" dirty="0">
                <a:solidFill>
                  <a:srgbClr val="C00000"/>
                </a:solidFill>
              </a:rPr>
              <a:t> Килограмм моркови стоит 40 </a:t>
            </a:r>
            <a:r>
              <a:rPr lang="ru-RU" sz="2000" i="1" dirty="0">
                <a:solidFill>
                  <a:srgbClr val="C00000"/>
                </a:solidFill>
              </a:rPr>
              <a:t>руб</a:t>
            </a:r>
            <a:r>
              <a:rPr lang="ru-RU" sz="2000" dirty="0">
                <a:solidFill>
                  <a:srgbClr val="C00000"/>
                </a:solidFill>
              </a:rPr>
              <a:t>. Олег купил 1 </a:t>
            </a:r>
            <a:r>
              <a:rPr lang="ru-RU" sz="2000" i="1" dirty="0">
                <a:solidFill>
                  <a:srgbClr val="C00000"/>
                </a:solidFill>
              </a:rPr>
              <a:t>кг</a:t>
            </a:r>
            <a:r>
              <a:rPr lang="ru-RU" sz="2000" dirty="0">
                <a:solidFill>
                  <a:srgbClr val="C00000"/>
                </a:solidFill>
              </a:rPr>
              <a:t> 600 </a:t>
            </a:r>
            <a:r>
              <a:rPr lang="ru-RU" sz="2000" i="1" dirty="0">
                <a:solidFill>
                  <a:srgbClr val="C00000"/>
                </a:solidFill>
              </a:rPr>
              <a:t>г</a:t>
            </a:r>
            <a:r>
              <a:rPr lang="ru-RU" sz="2000" dirty="0">
                <a:solidFill>
                  <a:srgbClr val="C00000"/>
                </a:solidFill>
              </a:rPr>
              <a:t> моркови. Сколько рублей сдачи он должен получить со 100 </a:t>
            </a:r>
            <a:r>
              <a:rPr lang="ru-RU" sz="2000" i="1" dirty="0">
                <a:solidFill>
                  <a:srgbClr val="C00000"/>
                </a:solidFill>
              </a:rPr>
              <a:t>руб.</a:t>
            </a:r>
            <a:r>
              <a:rPr lang="ru-RU" sz="2000" dirty="0">
                <a:solidFill>
                  <a:srgbClr val="C00000"/>
                </a:solidFill>
              </a:rPr>
              <a:t>?</a:t>
            </a:r>
          </a:p>
          <a:p>
            <a:pPr marL="0" indent="0">
              <a:spcBef>
                <a:spcPts val="600"/>
              </a:spcBef>
              <a:buNone/>
            </a:pPr>
            <a:r>
              <a:rPr lang="ru-RU" sz="2000" i="1" dirty="0">
                <a:solidFill>
                  <a:srgbClr val="C00000"/>
                </a:solidFill>
              </a:rPr>
              <a:t>   ЕГЭ-2017, демоверсия.</a:t>
            </a:r>
            <a:r>
              <a:rPr lang="ru-RU" sz="2000" dirty="0">
                <a:solidFill>
                  <a:srgbClr val="C00000"/>
                </a:solidFill>
              </a:rPr>
              <a:t> Для ремонта требуется 63 рулона обоев. Какое наименьшее количество пачек обойного клея нужно для такого ремонта, если 1 пачка клея рассчитана </a:t>
            </a:r>
            <a:br>
              <a:rPr lang="ru-RU" sz="2000" dirty="0">
                <a:solidFill>
                  <a:srgbClr val="C00000"/>
                </a:solidFill>
              </a:rPr>
            </a:br>
            <a:r>
              <a:rPr lang="ru-RU" sz="2000" dirty="0">
                <a:solidFill>
                  <a:srgbClr val="C00000"/>
                </a:solidFill>
              </a:rPr>
              <a:t>на 6 рулонов?</a:t>
            </a:r>
          </a:p>
          <a:p>
            <a:pPr marL="0" indent="0">
              <a:spcBef>
                <a:spcPts val="600"/>
              </a:spcBef>
              <a:buNone/>
            </a:pPr>
            <a:r>
              <a:rPr lang="ru-RU" sz="2000" dirty="0">
                <a:solidFill>
                  <a:srgbClr val="C00000"/>
                </a:solidFill>
              </a:rPr>
              <a:t>   </a:t>
            </a:r>
            <a:r>
              <a:rPr lang="ru-RU" sz="2000" dirty="0"/>
              <a:t>Вот с таким уровнем математического образования выпускники 11-х классов выходят в жизнь. Я не понимаю, почему это не тревожит руководство страны. Ведь они придут строить дома, водить поезда, оперировать в больницах… </a:t>
            </a:r>
            <a:br>
              <a:rPr lang="ru-RU" sz="2000" dirty="0"/>
            </a:br>
            <a:r>
              <a:rPr lang="ru-RU" sz="2000" dirty="0"/>
              <a:t>Нам не страшно?</a:t>
            </a:r>
            <a:endParaRPr lang="ru-RU" sz="2000" dirty="0">
              <a:solidFill>
                <a:srgbClr val="C00000"/>
              </a:solidFill>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Tree>
    <p:extLst>
      <p:ext uri="{BB962C8B-B14F-4D97-AF65-F5344CB8AC3E}">
        <p14:creationId xmlns:p14="http://schemas.microsoft.com/office/powerpoint/2010/main" val="7357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Арифметические способы решения задач на ЕНТ</a:t>
            </a:r>
            <a:endParaRPr lang="ru-RU" sz="1800" b="1" dirty="0">
              <a:solidFill>
                <a:srgbClr val="FF0000"/>
              </a:solidFill>
            </a:endParaRPr>
          </a:p>
        </p:txBody>
      </p:sp>
      <p:sp>
        <p:nvSpPr>
          <p:cNvPr id="3" name="Объект 2"/>
          <p:cNvSpPr>
            <a:spLocks noGrp="1"/>
          </p:cNvSpPr>
          <p:nvPr>
            <p:ph idx="1"/>
          </p:nvPr>
        </p:nvSpPr>
        <p:spPr>
          <a:xfrm>
            <a:off x="107504" y="627534"/>
            <a:ext cx="8064896" cy="4320480"/>
          </a:xfrm>
        </p:spPr>
        <p:txBody>
          <a:bodyPr>
            <a:noAutofit/>
          </a:bodyPr>
          <a:lstStyle/>
          <a:p>
            <a:pPr marL="0" indent="0">
              <a:buNone/>
            </a:pPr>
            <a:r>
              <a:rPr lang="ru-RU" sz="2000" dirty="0"/>
              <a:t>   Последняя задача в нашем обсуждении. И снова ЕНТ.</a:t>
            </a:r>
          </a:p>
          <a:p>
            <a:pPr marL="0" indent="0">
              <a:buNone/>
            </a:pPr>
            <a:r>
              <a:rPr lang="ru-RU" sz="2000" i="1" dirty="0">
                <a:solidFill>
                  <a:srgbClr val="C00000"/>
                </a:solidFill>
              </a:rPr>
              <a:t>   ЕНТ</a:t>
            </a:r>
            <a:r>
              <a:rPr lang="ru-RU" sz="2000" dirty="0">
                <a:solidFill>
                  <a:srgbClr val="C00000"/>
                </a:solidFill>
              </a:rPr>
              <a:t>. </a:t>
            </a:r>
            <a:r>
              <a:rPr lang="ru-RU" sz="2000" dirty="0" err="1">
                <a:solidFill>
                  <a:srgbClr val="C00000"/>
                </a:solidFill>
              </a:rPr>
              <a:t>Мадина</a:t>
            </a:r>
            <a:r>
              <a:rPr lang="ru-RU" sz="2000" dirty="0">
                <a:solidFill>
                  <a:srgbClr val="C00000"/>
                </a:solidFill>
              </a:rPr>
              <a:t> и </a:t>
            </a:r>
            <a:r>
              <a:rPr lang="ru-RU" sz="2000" dirty="0" err="1">
                <a:solidFill>
                  <a:srgbClr val="C00000"/>
                </a:solidFill>
              </a:rPr>
              <a:t>Камила</a:t>
            </a:r>
            <a:r>
              <a:rPr lang="ru-RU" sz="2000" dirty="0">
                <a:solidFill>
                  <a:srgbClr val="C00000"/>
                </a:solidFill>
              </a:rPr>
              <a:t> вместе весят 40 кг, </a:t>
            </a:r>
            <a:r>
              <a:rPr lang="ru-RU" sz="2000" dirty="0" err="1">
                <a:solidFill>
                  <a:srgbClr val="C00000"/>
                </a:solidFill>
              </a:rPr>
              <a:t>Камила</a:t>
            </a:r>
            <a:r>
              <a:rPr lang="ru-RU" sz="2000" dirty="0">
                <a:solidFill>
                  <a:srgbClr val="C00000"/>
                </a:solidFill>
              </a:rPr>
              <a:t> и </a:t>
            </a:r>
            <a:br>
              <a:rPr lang="ru-RU" sz="2000" dirty="0">
                <a:solidFill>
                  <a:srgbClr val="C00000"/>
                </a:solidFill>
              </a:rPr>
            </a:br>
            <a:r>
              <a:rPr lang="ru-RU" sz="2000" dirty="0" err="1">
                <a:solidFill>
                  <a:srgbClr val="C00000"/>
                </a:solidFill>
              </a:rPr>
              <a:t>Сания</a:t>
            </a:r>
            <a:r>
              <a:rPr lang="ru-RU" sz="2000" dirty="0">
                <a:solidFill>
                  <a:srgbClr val="C00000"/>
                </a:solidFill>
              </a:rPr>
              <a:t> — 50 кг, </a:t>
            </a:r>
            <a:r>
              <a:rPr lang="ru-RU" sz="2000" dirty="0" err="1">
                <a:solidFill>
                  <a:srgbClr val="C00000"/>
                </a:solidFill>
              </a:rPr>
              <a:t>Сания</a:t>
            </a:r>
            <a:r>
              <a:rPr lang="ru-RU" sz="2000" dirty="0">
                <a:solidFill>
                  <a:srgbClr val="C00000"/>
                </a:solidFill>
              </a:rPr>
              <a:t> и Дария — 60 кг, Дария и </a:t>
            </a:r>
            <a:r>
              <a:rPr lang="ru-RU" sz="2000" dirty="0" err="1">
                <a:solidFill>
                  <a:srgbClr val="C00000"/>
                </a:solidFill>
              </a:rPr>
              <a:t>Галия</a:t>
            </a:r>
            <a:r>
              <a:rPr lang="ru-RU" sz="2000" dirty="0">
                <a:solidFill>
                  <a:srgbClr val="C00000"/>
                </a:solidFill>
              </a:rPr>
              <a:t> — 70 кг, </a:t>
            </a:r>
            <a:br>
              <a:rPr lang="ru-RU" sz="2000" dirty="0">
                <a:solidFill>
                  <a:srgbClr val="C00000"/>
                </a:solidFill>
              </a:rPr>
            </a:br>
            <a:r>
              <a:rPr lang="ru-RU" sz="2000" dirty="0" err="1">
                <a:solidFill>
                  <a:srgbClr val="C00000"/>
                </a:solidFill>
              </a:rPr>
              <a:t>Галия</a:t>
            </a:r>
            <a:r>
              <a:rPr lang="ru-RU" sz="2000" dirty="0">
                <a:solidFill>
                  <a:srgbClr val="C00000"/>
                </a:solidFill>
              </a:rPr>
              <a:t> и </a:t>
            </a:r>
            <a:r>
              <a:rPr lang="ru-RU" sz="2000" dirty="0" err="1">
                <a:solidFill>
                  <a:srgbClr val="C00000"/>
                </a:solidFill>
              </a:rPr>
              <a:t>Мадина</a:t>
            </a:r>
            <a:r>
              <a:rPr lang="ru-RU" sz="2000" dirty="0">
                <a:solidFill>
                  <a:srgbClr val="C00000"/>
                </a:solidFill>
              </a:rPr>
              <a:t> — 80 кг. Сколько весит </a:t>
            </a:r>
            <a:r>
              <a:rPr lang="ru-RU" sz="2000" dirty="0" err="1">
                <a:solidFill>
                  <a:srgbClr val="C00000"/>
                </a:solidFill>
              </a:rPr>
              <a:t>Мадина</a:t>
            </a:r>
            <a:r>
              <a:rPr lang="ru-RU" sz="2000" dirty="0">
                <a:solidFill>
                  <a:srgbClr val="C00000"/>
                </a:solidFill>
              </a:rPr>
              <a:t>?</a:t>
            </a:r>
          </a:p>
          <a:p>
            <a:pPr marL="0" indent="0">
              <a:buNone/>
            </a:pPr>
            <a:r>
              <a:rPr lang="ru-RU" sz="2000" dirty="0"/>
              <a:t>   «Взрослое» решение этой задачи в интернете свелось к решению системы пяти уравнений М + К = 40, К + С = 50, </a:t>
            </a:r>
            <a:br>
              <a:rPr lang="ru-RU" sz="2000" dirty="0"/>
            </a:br>
            <a:r>
              <a:rPr lang="ru-RU" sz="2000" dirty="0"/>
              <a:t>С + Д = 60, Д + Г = 70, Г + М = 80.</a:t>
            </a:r>
          </a:p>
          <a:p>
            <a:pPr marL="0" indent="0">
              <a:spcBef>
                <a:spcPts val="0"/>
              </a:spcBef>
              <a:buNone/>
            </a:pPr>
            <a:r>
              <a:rPr lang="ru-RU" sz="2000" dirty="0"/>
              <a:t>   А вот «детское» решение этой задачи:</a:t>
            </a:r>
          </a:p>
          <a:p>
            <a:pPr marL="0" indent="0">
              <a:spcBef>
                <a:spcPts val="0"/>
              </a:spcBef>
              <a:buNone/>
            </a:pPr>
            <a:r>
              <a:rPr lang="ru-RU" sz="2000" dirty="0"/>
              <a:t>   В сумме 40 + 50 + 60 + 70 + 80 = 300 (кг) два раза учтён вес каждой девочки, следовательно, 5 девочек весят 150 кг. Вычитая из этой величины вес всех девочек, кроме </a:t>
            </a:r>
            <a:r>
              <a:rPr lang="ru-RU" sz="2000" dirty="0" err="1"/>
              <a:t>Мадины</a:t>
            </a:r>
            <a:r>
              <a:rPr lang="ru-RU" sz="2000" dirty="0"/>
              <a:t>:</a:t>
            </a:r>
          </a:p>
          <a:p>
            <a:pPr marL="0" indent="0">
              <a:spcBef>
                <a:spcPts val="0"/>
              </a:spcBef>
              <a:buNone/>
            </a:pPr>
            <a:r>
              <a:rPr lang="ru-RU" sz="2000" dirty="0"/>
              <a:t>   150 </a:t>
            </a:r>
            <a:r>
              <a:rPr lang="ru-RU" sz="2000" dirty="0">
                <a:latin typeface="Arial" panose="020B0604020202020204" pitchFamily="34" charset="0"/>
                <a:cs typeface="Arial" panose="020B0604020202020204" pitchFamily="34" charset="0"/>
              </a:rPr>
              <a:t>–</a:t>
            </a:r>
            <a:r>
              <a:rPr lang="ru-RU" sz="2000" dirty="0"/>
              <a:t> (50 + 70) = 30 (кг), получим вес </a:t>
            </a:r>
            <a:r>
              <a:rPr lang="ru-RU" sz="2000" dirty="0" err="1"/>
              <a:t>Мадины</a:t>
            </a:r>
            <a:r>
              <a:rPr lang="ru-RU" sz="2000" dirty="0"/>
              <a:t>.</a:t>
            </a:r>
          </a:p>
          <a:p>
            <a:pPr marL="0" indent="0">
              <a:spcBef>
                <a:spcPts val="300"/>
              </a:spcBef>
              <a:buNone/>
            </a:pPr>
            <a:r>
              <a:rPr lang="ru-RU" sz="2000" dirty="0">
                <a:solidFill>
                  <a:schemeClr val="accent1">
                    <a:lumMod val="75000"/>
                  </a:schemeClr>
                </a:solidFill>
              </a:rPr>
              <a:t> </a:t>
            </a:r>
            <a:endParaRPr lang="ru-RU" sz="2000" dirty="0"/>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Tree>
    <p:extLst>
      <p:ext uri="{BB962C8B-B14F-4D97-AF65-F5344CB8AC3E}">
        <p14:creationId xmlns:p14="http://schemas.microsoft.com/office/powerpoint/2010/main" val="16235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latin typeface="Arial" panose="020B0604020202020204" pitchFamily="34" charset="0"/>
                <a:cs typeface="Arial" panose="020B0604020202020204" pitchFamily="34" charset="0"/>
              </a:rPr>
              <a:t>Заключение</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200801" cy="4385816"/>
          </a:xfrm>
          <a:prstGeom prst="rect">
            <a:avLst/>
          </a:prstGeom>
        </p:spPr>
        <p:txBody>
          <a:bodyPr wrap="square">
            <a:spAutoFit/>
          </a:bodyPr>
          <a:lstStyle/>
          <a:p>
            <a:r>
              <a:rPr lang="ru-RU" sz="1800" b="1" dirty="0">
                <a:solidFill>
                  <a:schemeClr val="accent1">
                    <a:lumMod val="75000"/>
                  </a:schemeClr>
                </a:solidFill>
              </a:rPr>
              <a:t>Коллеги! Учите детей  «детским» способам решения задач!</a:t>
            </a:r>
            <a:r>
              <a:rPr lang="ru-RU" sz="1800" b="1" dirty="0"/>
              <a:t> </a:t>
            </a:r>
          </a:p>
          <a:p>
            <a:endParaRPr lang="ru-RU" sz="1800" b="1"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Повышения качества обучения математике можно добиться, развивая в  процессе решения текстовых задач арифметическими способами главные инструменты успешного обучения — </a:t>
            </a:r>
            <a:r>
              <a:rPr lang="ru-RU" sz="2000" b="1" dirty="0">
                <a:solidFill>
                  <a:schemeClr val="accent1">
                    <a:lumMod val="75000"/>
                  </a:schemeClr>
                </a:solidFill>
                <a:latin typeface="Arial" panose="020B0604020202020204" pitchFamily="34" charset="0"/>
                <a:cs typeface="Arial" panose="020B0604020202020204" pitchFamily="34" charset="0"/>
              </a:rPr>
              <a:t>мышление и речь</a:t>
            </a:r>
            <a:r>
              <a:rPr lang="ru-RU" sz="2000" dirty="0">
                <a:latin typeface="Arial" panose="020B0604020202020204" pitchFamily="34" charset="0"/>
                <a:cs typeface="Arial" panose="020B0604020202020204" pitchFamily="34" charset="0"/>
              </a:rPr>
              <a:t>. Так делали за 100 лет до нас и, я надеюсь, будут делать через 100 лет после нас.</a:t>
            </a:r>
          </a:p>
          <a:p>
            <a:pPr>
              <a:spcBef>
                <a:spcPts val="300"/>
              </a:spcBef>
            </a:pPr>
            <a:r>
              <a:rPr lang="ru-RU" sz="2000" dirty="0">
                <a:latin typeface="Arial" panose="020B0604020202020204" pitchFamily="34" charset="0"/>
                <a:cs typeface="Arial" panose="020B0604020202020204" pitchFamily="34" charset="0"/>
              </a:rPr>
              <a:t>   Многим родителям и учителям надо перестроиться. Чем быстрее они избавятся от синдрома обучения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«по </a:t>
            </a:r>
            <a:r>
              <a:rPr lang="ru-RU" sz="2000" dirty="0" err="1">
                <a:latin typeface="Arial" panose="020B0604020202020204" pitchFamily="34" charset="0"/>
                <a:cs typeface="Arial" panose="020B0604020202020204" pitchFamily="34" charset="0"/>
              </a:rPr>
              <a:t>Виленкину</a:t>
            </a:r>
            <a:r>
              <a:rPr lang="ru-RU" sz="2000" dirty="0">
                <a:latin typeface="Arial" panose="020B0604020202020204" pitchFamily="34" charset="0"/>
                <a:cs typeface="Arial" panose="020B0604020202020204" pitchFamily="34" charset="0"/>
              </a:rPr>
              <a:t>», тем быстрее получат радующие их результаты в обучении школьников решению текстовых задач.</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spcBef>
                <a:spcPts val="300"/>
              </a:spcBef>
            </a:pPr>
            <a:endParaRPr lang="ru-RU"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207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Результаты свежих исследований</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Одна из причин таких результатов - раннее использование уравнений. Посмотрим краткие решения этих задач.</a:t>
            </a: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r>
              <a:rPr lang="ru-RU" sz="2000" dirty="0">
                <a:solidFill>
                  <a:schemeClr val="tx1"/>
                </a:solidFill>
              </a:rPr>
              <a:t>5 </a:t>
            </a:r>
            <a:r>
              <a:rPr lang="ru-RU" sz="2000" dirty="0" err="1">
                <a:solidFill>
                  <a:schemeClr val="tx1"/>
                </a:solidFill>
              </a:rPr>
              <a:t>кл</a:t>
            </a:r>
            <a:r>
              <a:rPr lang="ru-RU" sz="2000" dirty="0">
                <a:solidFill>
                  <a:schemeClr val="tx1"/>
                </a:solidFill>
              </a:rPr>
              <a:t>. 1) 3 + 6 = 9 (км/ч),		7 </a:t>
            </a:r>
            <a:r>
              <a:rPr lang="ru-RU" sz="2000" dirty="0" err="1">
                <a:solidFill>
                  <a:schemeClr val="tx1"/>
                </a:solidFill>
              </a:rPr>
              <a:t>кл</a:t>
            </a:r>
            <a:r>
              <a:rPr lang="ru-RU" sz="2000" dirty="0">
                <a:solidFill>
                  <a:schemeClr val="tx1"/>
                </a:solidFill>
              </a:rPr>
              <a:t>. 1) 48 : 12 = 4 (ч),			</a:t>
            </a:r>
          </a:p>
          <a:p>
            <a:pPr algn="l">
              <a:spcBef>
                <a:spcPts val="600"/>
              </a:spcBef>
            </a:pPr>
            <a:r>
              <a:rPr lang="ru-RU" sz="2000" dirty="0">
                <a:solidFill>
                  <a:schemeClr val="tx1"/>
                </a:solidFill>
              </a:rPr>
              <a:t>         2) 18 : 9 = 2 (ч).                    2) 4 – 1 = 3 (ч),</a:t>
            </a:r>
          </a:p>
          <a:p>
            <a:pPr algn="l">
              <a:spcBef>
                <a:spcPts val="600"/>
              </a:spcBef>
            </a:pPr>
            <a:r>
              <a:rPr lang="ru-RU" sz="2000" dirty="0">
                <a:solidFill>
                  <a:schemeClr val="tx1"/>
                </a:solidFill>
              </a:rPr>
              <a:t>                                                     3) 48 : 3 = 16 (км/ч).</a:t>
            </a: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a:p>
            <a:pPr algn="l">
              <a:spcBef>
                <a:spcPts val="600"/>
              </a:spcBef>
            </a:pPr>
            <a:endParaRPr lang="ru-RU" sz="2000" dirty="0">
              <a:solidFill>
                <a:schemeClr val="tx1"/>
              </a:solidFill>
            </a:endParaRPr>
          </a:p>
        </p:txBody>
      </p:sp>
      <p:pic>
        <p:nvPicPr>
          <p:cNvPr id="5" name="Рисунок 4"/>
          <p:cNvPicPr>
            <a:picLocks noChangeAspect="1"/>
          </p:cNvPicPr>
          <p:nvPr/>
        </p:nvPicPr>
        <p:blipFill>
          <a:blip r:embed="rId2"/>
          <a:stretch>
            <a:fillRect/>
          </a:stretch>
        </p:blipFill>
        <p:spPr>
          <a:xfrm>
            <a:off x="395536" y="1488019"/>
            <a:ext cx="7632848" cy="2307867"/>
          </a:xfrm>
          <a:prstGeom prst="rect">
            <a:avLst/>
          </a:prstGeom>
        </p:spPr>
      </p:pic>
    </p:spTree>
    <p:extLst>
      <p:ext uri="{BB962C8B-B14F-4D97-AF65-F5344CB8AC3E}">
        <p14:creationId xmlns:p14="http://schemas.microsoft.com/office/powerpoint/2010/main" val="36348619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latin typeface="Arial" panose="020B0604020202020204" pitchFamily="34" charset="0"/>
                <a:cs typeface="Arial" panose="020B0604020202020204" pitchFamily="34" charset="0"/>
              </a:rPr>
              <a:t>Заключение</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8064897" cy="4570482"/>
          </a:xfrm>
          <a:prstGeom prst="rect">
            <a:avLst/>
          </a:prstGeom>
        </p:spPr>
        <p:txBody>
          <a:bodyPr wrap="square">
            <a:spAutoFit/>
          </a:bodyPr>
          <a:lstStyle/>
          <a:p>
            <a:pPr lvl="0">
              <a:spcBef>
                <a:spcPts val="600"/>
              </a:spcBef>
              <a:spcAft>
                <a:spcPts val="0"/>
              </a:spcAft>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Из записей в Гостевой книге сайта </a:t>
            </a:r>
            <a:r>
              <a:rPr lang="en-US" sz="2000" dirty="0">
                <a:latin typeface="Arial" panose="020B0604020202020204" pitchFamily="34" charset="0"/>
                <a:cs typeface="Arial" panose="020B0604020202020204" pitchFamily="34" charset="0"/>
                <a:hlinkClick r:id="rId2"/>
              </a:rPr>
              <a:t>www.shevkin.ru</a:t>
            </a:r>
            <a:r>
              <a:rPr lang="ru-RU" sz="2000" dirty="0">
                <a:latin typeface="Arial" panose="020B0604020202020204" pitchFamily="34" charset="0"/>
                <a:cs typeface="Arial" panose="020B0604020202020204" pitchFamily="34" charset="0"/>
              </a:rPr>
              <a:t>.</a:t>
            </a:r>
          </a:p>
          <a:p>
            <a:r>
              <a:rPr lang="ru-RU" sz="2000" b="1" dirty="0"/>
              <a:t>   Овсиенко Геннадий Валерьевич</a:t>
            </a:r>
            <a:r>
              <a:rPr lang="ru-RU" sz="2000" dirty="0"/>
              <a:t>, 04.10.2017.</a:t>
            </a:r>
          </a:p>
          <a:p>
            <a:r>
              <a:rPr lang="ru-RU" sz="2200" dirty="0"/>
              <a:t>   Добрый день, уважаемый Александр Владимирович! Благодарю Вас и весь коллектив, с которым вы работали и работаете над созданием учебников серии «МГУ-школе». Впервые работаю по вашему учебнику Математика-5 и впервые, за 40 лет работы, восхищён умным, с совершенно правильным направлением изучения основ математики, учебником! Успехов вам в деле сохранения достойного уровня образования школьников России.</a:t>
            </a:r>
          </a:p>
          <a:p>
            <a:pPr lvl="0">
              <a:spcBef>
                <a:spcPts val="600"/>
              </a:spcBef>
              <a:spcAft>
                <a:spcPts val="0"/>
              </a:spcAft>
            </a:pPr>
            <a:r>
              <a:rPr lang="en-US" sz="2000" dirty="0">
                <a:hlinkClick r:id="rId3"/>
              </a:rPr>
              <a:t>http://www.shevkin.ru/gostevaya/</a:t>
            </a:r>
            <a:endParaRPr lang="ru-RU" sz="2000" dirty="0"/>
          </a:p>
          <a:p>
            <a:pPr lvl="0">
              <a:spcBef>
                <a:spcPts val="600"/>
              </a:spcBef>
              <a:spcAft>
                <a:spcPts val="0"/>
              </a:spcAft>
            </a:pPr>
            <a:r>
              <a:rPr lang="ru-RU" sz="2000" dirty="0"/>
              <a:t>См. там же отклик от Евгения 10.03.2019.</a:t>
            </a:r>
          </a:p>
          <a:p>
            <a:pPr lvl="0">
              <a:spcBef>
                <a:spcPts val="600"/>
              </a:spcBef>
              <a:spcAft>
                <a:spcPts val="0"/>
              </a:spcAft>
            </a:pPr>
            <a:endParaRPr lang="ru-RU" sz="2000" dirty="0"/>
          </a:p>
        </p:txBody>
      </p:sp>
    </p:spTree>
    <p:extLst>
      <p:ext uri="{BB962C8B-B14F-4D97-AF65-F5344CB8AC3E}">
        <p14:creationId xmlns:p14="http://schemas.microsoft.com/office/powerpoint/2010/main" val="4198766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en-US" sz="2000" b="1" dirty="0">
                <a:latin typeface="Arial" panose="020B0604020202020204" pitchFamily="34" charset="0"/>
                <a:cs typeface="Arial" panose="020B0604020202020204" pitchFamily="34" charset="0"/>
                <a:hlinkClick r:id="rId2"/>
              </a:rPr>
              <a:t>avshevkin@mail.ru</a:t>
            </a:r>
            <a:r>
              <a:rPr lang="en-US"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hlinkClick r:id="rId3"/>
              </a:rPr>
              <a:t>www.shevkin.ru</a:t>
            </a:r>
            <a:r>
              <a:rPr lang="en-US" sz="2000" b="1" dirty="0">
                <a:latin typeface="Arial" panose="020B0604020202020204" pitchFamily="34" charset="0"/>
                <a:cs typeface="Arial" panose="020B0604020202020204" pitchFamily="34" charset="0"/>
              </a:rPr>
              <a:t> </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6170920"/>
          </a:xfrm>
          <a:prstGeom prst="rect">
            <a:avLst/>
          </a:prstGeom>
        </p:spPr>
        <p:txBody>
          <a:bodyPr wrap="square">
            <a:spAutoFit/>
          </a:bodyPr>
          <a:lstStyle/>
          <a:p>
            <a:pPr lvl="0">
              <a:spcBef>
                <a:spcPts val="600"/>
              </a:spcBef>
              <a:spcAft>
                <a:spcPts val="0"/>
              </a:spcAft>
            </a:pPr>
            <a:r>
              <a:rPr lang="ru-RU" sz="2000" dirty="0">
                <a:solidFill>
                  <a:srgbClr val="C00000"/>
                </a:solidFill>
              </a:rPr>
              <a:t>    </a:t>
            </a:r>
            <a:r>
              <a:rPr lang="ru-RU" sz="2000" b="1" dirty="0">
                <a:solidFill>
                  <a:schemeClr val="accent1">
                    <a:lumMod val="75000"/>
                  </a:schemeClr>
                </a:solidFill>
                <a:latin typeface="Arial" panose="020B0604020202020204" pitchFamily="34" charset="0"/>
                <a:cs typeface="Arial" panose="020B0604020202020204" pitchFamily="34" charset="0"/>
              </a:rPr>
              <a:t>В настоящий момент требования Программы по математике (2015) в части обучения детей в </a:t>
            </a:r>
            <a:r>
              <a:rPr lang="en-US" sz="2000" b="1" dirty="0">
                <a:solidFill>
                  <a:schemeClr val="accent1">
                    <a:lumMod val="75000"/>
                  </a:schemeClr>
                </a:solidFill>
                <a:latin typeface="Arial" panose="020B0604020202020204" pitchFamily="34" charset="0"/>
                <a:cs typeface="Arial" panose="020B0604020202020204" pitchFamily="34" charset="0"/>
              </a:rPr>
              <a:t>5-6 </a:t>
            </a:r>
            <a:r>
              <a:rPr lang="ru-RU" sz="2000" b="1" dirty="0">
                <a:solidFill>
                  <a:schemeClr val="accent1">
                    <a:lumMod val="75000"/>
                  </a:schemeClr>
                </a:solidFill>
                <a:latin typeface="Arial" panose="020B0604020202020204" pitchFamily="34" charset="0"/>
                <a:cs typeface="Arial" panose="020B0604020202020204" pitchFamily="34" charset="0"/>
              </a:rPr>
              <a:t>классах решению задач арифметическими способами можно выполнить, работая по нашим учебникам. Этим вопросом мы занимаемся более 30 лет. Сделайте для своих учащихся изучение математики интересным!</a:t>
            </a:r>
          </a:p>
          <a:p>
            <a:pPr lvl="0">
              <a:spcBef>
                <a:spcPts val="600"/>
              </a:spcBef>
              <a:spcAft>
                <a:spcPts val="0"/>
              </a:spcAft>
            </a:pP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r>
              <a:rPr lang="ru-RU" sz="2000" dirty="0">
                <a:solidFill>
                  <a:schemeClr val="accent1">
                    <a:lumMod val="75000"/>
                  </a:schemeClr>
                </a:solidFill>
                <a:latin typeface="Arial" panose="020B0604020202020204" pitchFamily="34" charset="0"/>
                <a:cs typeface="Arial" panose="020B0604020202020204" pitchFamily="34" charset="0"/>
              </a:rPr>
              <a:t>   </a:t>
            </a:r>
            <a:endParaRPr lang="ru-RU" sz="2000" b="1" dirty="0">
              <a:solidFill>
                <a:schemeClr val="accent1">
                  <a:lumMod val="75000"/>
                </a:schemeClr>
              </a:solidFill>
              <a:latin typeface="Arial" panose="020B0604020202020204" pitchFamily="34" charset="0"/>
              <a:cs typeface="Arial" panose="020B0604020202020204" pitchFamily="34" charset="0"/>
            </a:endParaRPr>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813091"/>
            <a:ext cx="1713044" cy="211438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0928" y="2815167"/>
            <a:ext cx="1676244" cy="2125477"/>
          </a:xfrm>
          <a:prstGeom prst="rect">
            <a:avLst/>
          </a:prstGeom>
        </p:spPr>
      </p:pic>
    </p:spTree>
    <p:extLst>
      <p:ext uri="{BB962C8B-B14F-4D97-AF65-F5344CB8AC3E}">
        <p14:creationId xmlns:p14="http://schemas.microsoft.com/office/powerpoint/2010/main" val="11187751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latin typeface="Arial" panose="020B0604020202020204" pitchFamily="34" charset="0"/>
                <a:cs typeface="Arial" panose="020B0604020202020204" pitchFamily="34" charset="0"/>
              </a:rPr>
              <a:t>Где купить учебную литературу ИЛЕКСЫ?</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p>
          <a:p>
            <a:pPr marL="0" indent="0">
              <a:spcBef>
                <a:spcPts val="300"/>
              </a:spcBef>
              <a:buNone/>
            </a:pP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4401205"/>
          </a:xfrm>
          <a:prstGeom prst="rect">
            <a:avLst/>
          </a:prstGeom>
        </p:spPr>
        <p:txBody>
          <a:bodyPr wrap="square">
            <a:spAutoFit/>
          </a:bodyPr>
          <a:lstStyle/>
          <a:p>
            <a:r>
              <a:rPr lang="ru-RU" sz="2000" dirty="0"/>
              <a:t>   Сайт издательства «ИЛЕКСА» - </a:t>
            </a:r>
            <a:r>
              <a:rPr lang="en-US" sz="2000" dirty="0">
                <a:solidFill>
                  <a:schemeClr val="accent1">
                    <a:lumMod val="75000"/>
                  </a:schemeClr>
                </a:solidFill>
                <a:hlinkClick r:id="rId2"/>
              </a:rPr>
              <a:t>http://www.ilexa.ru/</a:t>
            </a:r>
            <a:endParaRPr lang="en-US" sz="2000" dirty="0">
              <a:solidFill>
                <a:schemeClr val="accent1">
                  <a:lumMod val="75000"/>
                </a:schemeClr>
              </a:solidFill>
            </a:endParaRPr>
          </a:p>
          <a:p>
            <a:r>
              <a:rPr lang="ru-RU" sz="2000" dirty="0"/>
              <a:t>   Можно сделать заказ на книги «на бумаге», можно купить электронные версии книг. Новинка: </a:t>
            </a:r>
          </a:p>
          <a:p>
            <a:r>
              <a:rPr lang="ru-RU" sz="2000" b="1" dirty="0">
                <a:solidFill>
                  <a:schemeClr val="accent4">
                    <a:lumMod val="75000"/>
                  </a:schemeClr>
                </a:solidFill>
              </a:rPr>
              <a:t>Текстовые задачи в школьном курсе математики. </a:t>
            </a:r>
            <a:br>
              <a:rPr lang="ru-RU" sz="2000" b="1" dirty="0">
                <a:solidFill>
                  <a:schemeClr val="accent4">
                    <a:lumMod val="75000"/>
                  </a:schemeClr>
                </a:solidFill>
              </a:rPr>
            </a:br>
            <a:r>
              <a:rPr lang="ru-RU" sz="2000" b="1" dirty="0">
                <a:solidFill>
                  <a:schemeClr val="accent4">
                    <a:lumMod val="75000"/>
                  </a:schemeClr>
                </a:solidFill>
              </a:rPr>
              <a:t>5-11 классы. – М.: </a:t>
            </a:r>
            <a:r>
              <a:rPr lang="ru-RU" sz="2000" b="1" dirty="0" err="1">
                <a:solidFill>
                  <a:schemeClr val="accent4">
                    <a:lumMod val="75000"/>
                  </a:schemeClr>
                </a:solidFill>
              </a:rPr>
              <a:t>Илекса</a:t>
            </a:r>
            <a:r>
              <a:rPr lang="ru-RU" sz="2000" b="1" dirty="0">
                <a:solidFill>
                  <a:schemeClr val="accent4">
                    <a:lumMod val="75000"/>
                  </a:schemeClr>
                </a:solidFill>
              </a:rPr>
              <a:t>, 2019. – 246 с.</a:t>
            </a:r>
            <a:endParaRPr lang="ru-RU" sz="2000" dirty="0">
              <a:solidFill>
                <a:schemeClr val="accent4">
                  <a:lumMod val="75000"/>
                </a:schemeClr>
              </a:solidFill>
            </a:endParaRPr>
          </a:p>
          <a:p>
            <a:endParaRPr lang="ru-RU" sz="2000" dirty="0"/>
          </a:p>
          <a:p>
            <a:endParaRPr lang="ru-RU" sz="2000" dirty="0"/>
          </a:p>
          <a:p>
            <a:endParaRPr lang="ru-RU" sz="2000" dirty="0"/>
          </a:p>
          <a:p>
            <a:endParaRPr lang="ru-RU" sz="2000" dirty="0"/>
          </a:p>
          <a:p>
            <a:endParaRPr lang="ru-RU" sz="2000" dirty="0"/>
          </a:p>
          <a:p>
            <a:endParaRPr lang="ru-RU" sz="2000" dirty="0"/>
          </a:p>
          <a:p>
            <a:endParaRPr lang="ru-RU" sz="2000" dirty="0"/>
          </a:p>
          <a:p>
            <a:endParaRPr lang="ru-RU" sz="2000" dirty="0"/>
          </a:p>
          <a:p>
            <a:endParaRPr lang="ru-RU" sz="2000" dirty="0"/>
          </a:p>
        </p:txBody>
      </p:sp>
      <p:pic>
        <p:nvPicPr>
          <p:cNvPr id="6" name="Рисунок 5"/>
          <p:cNvPicPr>
            <a:picLocks noChangeAspect="1"/>
          </p:cNvPicPr>
          <p:nvPr/>
        </p:nvPicPr>
        <p:blipFill>
          <a:blip r:embed="rId3"/>
          <a:stretch>
            <a:fillRect/>
          </a:stretch>
        </p:blipFill>
        <p:spPr>
          <a:xfrm>
            <a:off x="7358775" y="0"/>
            <a:ext cx="1767634" cy="2536725"/>
          </a:xfrm>
          <a:prstGeom prst="rect">
            <a:avLst/>
          </a:prstGeom>
        </p:spPr>
      </p:pic>
      <p:pic>
        <p:nvPicPr>
          <p:cNvPr id="7" name="Рисунок 6"/>
          <p:cNvPicPr>
            <a:picLocks noChangeAspect="1"/>
          </p:cNvPicPr>
          <p:nvPr/>
        </p:nvPicPr>
        <p:blipFill>
          <a:blip r:embed="rId4"/>
          <a:stretch>
            <a:fillRect/>
          </a:stretch>
        </p:blipFill>
        <p:spPr>
          <a:xfrm>
            <a:off x="11797" y="2608733"/>
            <a:ext cx="9134475" cy="2600325"/>
          </a:xfrm>
          <a:prstGeom prst="rect">
            <a:avLst/>
          </a:prstGeom>
        </p:spPr>
      </p:pic>
    </p:spTree>
    <p:extLst>
      <p:ext uri="{BB962C8B-B14F-4D97-AF65-F5344CB8AC3E}">
        <p14:creationId xmlns:p14="http://schemas.microsoft.com/office/powerpoint/2010/main" val="64097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8352928" cy="4104456"/>
          </a:xfrm>
        </p:spPr>
        <p:txBody>
          <a:bodyPr>
            <a:noAutofit/>
          </a:bodyPr>
          <a:lstStyle/>
          <a:p>
            <a:pPr algn="l">
              <a:spcBef>
                <a:spcPts val="600"/>
              </a:spcBef>
            </a:pPr>
            <a:r>
              <a:rPr lang="ru-RU" sz="2000" dirty="0">
                <a:solidFill>
                  <a:schemeClr val="tx1"/>
                </a:solidFill>
              </a:rPr>
              <a:t>   Проблемой обучения школьников </a:t>
            </a:r>
            <a:br>
              <a:rPr lang="ru-RU" sz="2000" dirty="0">
                <a:solidFill>
                  <a:schemeClr val="tx1"/>
                </a:solidFill>
              </a:rPr>
            </a:br>
            <a:r>
              <a:rPr lang="ru-RU" sz="2000" dirty="0">
                <a:solidFill>
                  <a:schemeClr val="tx1"/>
                </a:solidFill>
              </a:rPr>
              <a:t>применению арифметических способов </a:t>
            </a:r>
            <a:br>
              <a:rPr lang="ru-RU" sz="2000" dirty="0">
                <a:solidFill>
                  <a:schemeClr val="tx1"/>
                </a:solidFill>
              </a:rPr>
            </a:br>
            <a:r>
              <a:rPr lang="ru-RU" sz="2000" dirty="0">
                <a:solidFill>
                  <a:schemeClr val="tx1"/>
                </a:solidFill>
              </a:rPr>
              <a:t>решения текстовых задач занимаюсь </a:t>
            </a:r>
            <a:br>
              <a:rPr lang="ru-RU" sz="2000" dirty="0">
                <a:solidFill>
                  <a:schemeClr val="tx1"/>
                </a:solidFill>
              </a:rPr>
            </a:br>
            <a:r>
              <a:rPr lang="ru-RU" sz="2000" dirty="0">
                <a:solidFill>
                  <a:schemeClr val="tx1"/>
                </a:solidFill>
              </a:rPr>
              <a:t>с 1985 года.</a:t>
            </a:r>
            <a:endParaRPr lang="ru-RU" sz="2000" dirty="0">
              <a:solidFill>
                <a:schemeClr val="tx1"/>
              </a:solidFill>
              <a:latin typeface="Arial" panose="020B0604020202020204" pitchFamily="34" charset="0"/>
              <a:cs typeface="Arial" panose="020B0604020202020204" pitchFamily="34" charset="0"/>
            </a:endParaRPr>
          </a:p>
          <a:p>
            <a:pPr algn="l">
              <a:spcBef>
                <a:spcPts val="0"/>
              </a:spcBef>
            </a:pPr>
            <a:r>
              <a:rPr lang="ru-RU" sz="2000" b="1" dirty="0">
                <a:solidFill>
                  <a:schemeClr val="accent1">
                    <a:lumMod val="75000"/>
                  </a:schemeClr>
                </a:solidFill>
                <a:latin typeface="Arial" panose="020B0604020202020204" pitchFamily="34" charset="0"/>
                <a:cs typeface="Arial" panose="020B0604020202020204" pitchFamily="34" charset="0"/>
              </a:rPr>
              <a:t>Обучение решению текстовых задач </a:t>
            </a:r>
            <a:br>
              <a:rPr lang="ru-RU" sz="2000" b="1" dirty="0">
                <a:solidFill>
                  <a:schemeClr val="accent1">
                    <a:lumMod val="75000"/>
                  </a:schemeClr>
                </a:solidFill>
                <a:latin typeface="Arial" panose="020B0604020202020204" pitchFamily="34" charset="0"/>
                <a:cs typeface="Arial" panose="020B0604020202020204" pitchFamily="34" charset="0"/>
              </a:rPr>
            </a:br>
            <a:r>
              <a:rPr lang="ru-RU" sz="2000" b="1" dirty="0">
                <a:solidFill>
                  <a:schemeClr val="accent1">
                    <a:lumMod val="75000"/>
                  </a:schemeClr>
                </a:solidFill>
                <a:latin typeface="Arial" panose="020B0604020202020204" pitchFamily="34" charset="0"/>
                <a:cs typeface="Arial" panose="020B0604020202020204" pitchFamily="34" charset="0"/>
              </a:rPr>
              <a:t>в 5-6 классах,</a:t>
            </a:r>
            <a:endParaRPr lang="ru-RU" sz="2000" dirty="0">
              <a:solidFill>
                <a:schemeClr val="tx1"/>
              </a:solidFill>
              <a:latin typeface="Arial" panose="020B0604020202020204" pitchFamily="34" charset="0"/>
              <a:cs typeface="Arial" panose="020B0604020202020204" pitchFamily="34" charset="0"/>
            </a:endParaRPr>
          </a:p>
          <a:p>
            <a:pPr algn="l">
              <a:spcBef>
                <a:spcPts val="0"/>
              </a:spcBef>
            </a:pPr>
            <a:r>
              <a:rPr lang="ru-RU" sz="2000" b="1" dirty="0">
                <a:solidFill>
                  <a:srgbClr val="0070C0"/>
                </a:solidFill>
                <a:latin typeface="Arial" panose="020B0604020202020204" pitchFamily="34" charset="0"/>
                <a:cs typeface="Arial" panose="020B0604020202020204" pitchFamily="34" charset="0"/>
              </a:rPr>
              <a:t>Сборник задач по математике, 5-6, ИЛЕКСА,</a:t>
            </a:r>
          </a:p>
          <a:p>
            <a:pPr algn="l">
              <a:spcBef>
                <a:spcPts val="0"/>
              </a:spcBef>
            </a:pPr>
            <a:r>
              <a:rPr lang="ru-RU" sz="2000" b="1" dirty="0">
                <a:solidFill>
                  <a:srgbClr val="00B050"/>
                </a:solidFill>
                <a:latin typeface="Arial" panose="020B0604020202020204" pitchFamily="34" charset="0"/>
                <a:cs typeface="Arial" panose="020B0604020202020204" pitchFamily="34" charset="0"/>
              </a:rPr>
              <a:t>Сборник задач по математике, 7-11, ИЛЕКСА.</a:t>
            </a:r>
          </a:p>
          <a:p>
            <a:pPr algn="l">
              <a:spcBef>
                <a:spcPts val="0"/>
              </a:spcBef>
            </a:pPr>
            <a:r>
              <a:rPr lang="ru-RU" sz="2000" b="1" dirty="0">
                <a:solidFill>
                  <a:schemeClr val="accent4">
                    <a:lumMod val="75000"/>
                  </a:schemeClr>
                </a:solidFill>
                <a:latin typeface="Arial" panose="020B0604020202020204" pitchFamily="34" charset="0"/>
                <a:cs typeface="Arial" panose="020B0604020202020204" pitchFamily="34" charset="0"/>
              </a:rPr>
              <a:t>Текстовые задачи в школьном курсе математики, </a:t>
            </a:r>
            <a:br>
              <a:rPr lang="ru-RU" sz="2000" b="1" dirty="0">
                <a:solidFill>
                  <a:schemeClr val="accent4">
                    <a:lumMod val="75000"/>
                  </a:schemeClr>
                </a:solidFill>
                <a:latin typeface="Arial" panose="020B0604020202020204" pitchFamily="34" charset="0"/>
                <a:cs typeface="Arial" panose="020B0604020202020204" pitchFamily="34" charset="0"/>
              </a:rPr>
            </a:br>
            <a:r>
              <a:rPr lang="ru-RU" sz="2000" b="1" dirty="0">
                <a:solidFill>
                  <a:schemeClr val="accent4">
                    <a:lumMod val="75000"/>
                  </a:schemeClr>
                </a:solidFill>
                <a:latin typeface="Arial" panose="020B0604020202020204" pitchFamily="34" charset="0"/>
                <a:cs typeface="Arial" panose="020B0604020202020204" pitchFamily="34" charset="0"/>
              </a:rPr>
              <a:t>5-11 классы. ИЛЕКСА.</a:t>
            </a:r>
          </a:p>
          <a:p>
            <a:pPr algn="l">
              <a:spcBef>
                <a:spcPts val="0"/>
              </a:spcBef>
            </a:pPr>
            <a:r>
              <a:rPr lang="en-US" sz="2000" dirty="0"/>
              <a:t>http://www.shevkin.ru/</a:t>
            </a:r>
            <a:r>
              <a:rPr lang="en-US" sz="2000" dirty="0" err="1"/>
              <a:t>knigi-st</a:t>
            </a:r>
            <a:r>
              <a:rPr lang="en-US" sz="2000" dirty="0"/>
              <a:t>/</a:t>
            </a:r>
            <a:r>
              <a:rPr lang="en-US" sz="2000" dirty="0" err="1"/>
              <a:t>tekstovy</a:t>
            </a:r>
            <a:r>
              <a:rPr lang="en-US" sz="2000" dirty="0"/>
              <a:t>-e-</a:t>
            </a:r>
            <a:r>
              <a:rPr lang="en-US" sz="2000" dirty="0" err="1"/>
              <a:t>zadac</a:t>
            </a:r>
            <a:r>
              <a:rPr lang="en-US" sz="2000" dirty="0"/>
              <a:t>…</a:t>
            </a:r>
            <a:endParaRPr lang="ru-RU" sz="2000" dirty="0"/>
          </a:p>
          <a:p>
            <a:pPr algn="l">
              <a:spcBef>
                <a:spcPts val="0"/>
              </a:spcBef>
            </a:pPr>
            <a:endParaRPr lang="ru-RU" sz="2000" dirty="0">
              <a:solidFill>
                <a:schemeClr val="accent4">
                  <a:lumMod val="75000"/>
                </a:schemeClr>
              </a:solidFill>
              <a:latin typeface="Arial" panose="020B0604020202020204" pitchFamily="34" charset="0"/>
              <a:cs typeface="Arial" panose="020B0604020202020204" pitchFamily="34" charset="0"/>
            </a:endParaRPr>
          </a:p>
          <a:p>
            <a:pPr algn="l">
              <a:spcBef>
                <a:spcPts val="600"/>
              </a:spcBef>
            </a:pPr>
            <a:endParaRPr lang="ru-RU" sz="2000" dirty="0">
              <a:solidFill>
                <a:schemeClr val="tx1"/>
              </a:solidFill>
            </a:endParaRPr>
          </a:p>
        </p:txBody>
      </p:sp>
      <p:pic>
        <p:nvPicPr>
          <p:cNvPr id="4" name="Рисунок 3"/>
          <p:cNvPicPr>
            <a:picLocks noChangeAspect="1"/>
          </p:cNvPicPr>
          <p:nvPr/>
        </p:nvPicPr>
        <p:blipFill>
          <a:blip r:embed="rId3"/>
          <a:stretch>
            <a:fillRect/>
          </a:stretch>
        </p:blipFill>
        <p:spPr>
          <a:xfrm>
            <a:off x="5678248" y="-1"/>
            <a:ext cx="1640818" cy="2536725"/>
          </a:xfrm>
          <a:prstGeom prst="rect">
            <a:avLst/>
          </a:prstGeom>
        </p:spPr>
      </p:pic>
      <p:pic>
        <p:nvPicPr>
          <p:cNvPr id="8" name="Рисунок 7"/>
          <p:cNvPicPr>
            <a:picLocks noChangeAspect="1"/>
          </p:cNvPicPr>
          <p:nvPr/>
        </p:nvPicPr>
        <p:blipFill>
          <a:blip r:embed="rId4"/>
          <a:stretch>
            <a:fillRect/>
          </a:stretch>
        </p:blipFill>
        <p:spPr>
          <a:xfrm>
            <a:off x="7358775" y="0"/>
            <a:ext cx="1767634" cy="2536725"/>
          </a:xfrm>
          <a:prstGeom prst="rect">
            <a:avLst/>
          </a:prstGeom>
        </p:spPr>
      </p:pic>
      <p:pic>
        <p:nvPicPr>
          <p:cNvPr id="9" name="Рисунок 8"/>
          <p:cNvPicPr>
            <a:picLocks noChangeAspect="1"/>
          </p:cNvPicPr>
          <p:nvPr/>
        </p:nvPicPr>
        <p:blipFill>
          <a:blip r:embed="rId5"/>
          <a:stretch>
            <a:fillRect/>
          </a:stretch>
        </p:blipFill>
        <p:spPr>
          <a:xfrm>
            <a:off x="7439998" y="1472394"/>
            <a:ext cx="1686411" cy="2349764"/>
          </a:xfrm>
          <a:prstGeom prst="rect">
            <a:avLst/>
          </a:prstGeom>
        </p:spPr>
      </p:pic>
      <p:pic>
        <p:nvPicPr>
          <p:cNvPr id="10" name="Рисунок 9"/>
          <p:cNvPicPr>
            <a:picLocks noChangeAspect="1"/>
          </p:cNvPicPr>
          <p:nvPr/>
        </p:nvPicPr>
        <p:blipFill>
          <a:blip r:embed="rId6"/>
          <a:stretch>
            <a:fillRect/>
          </a:stretch>
        </p:blipFill>
        <p:spPr>
          <a:xfrm>
            <a:off x="7422407" y="2663678"/>
            <a:ext cx="1704002" cy="2451802"/>
          </a:xfrm>
          <a:prstGeom prst="rect">
            <a:avLst/>
          </a:prstGeom>
        </p:spPr>
      </p:pic>
    </p:spTree>
    <p:extLst>
      <p:ext uri="{BB962C8B-B14F-4D97-AF65-F5344CB8AC3E}">
        <p14:creationId xmlns:p14="http://schemas.microsoft.com/office/powerpoint/2010/main" val="10501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Какие трудности ожидают вас и родителей учащихся</a:t>
            </a:r>
            <a:endParaRPr lang="ru-RU" sz="1800" dirty="0"/>
          </a:p>
        </p:txBody>
      </p:sp>
      <p:sp>
        <p:nvSpPr>
          <p:cNvPr id="3" name="Подзаголовок 2"/>
          <p:cNvSpPr>
            <a:spLocks noGrp="1"/>
          </p:cNvSpPr>
          <p:nvPr>
            <p:ph type="subTitle" idx="1"/>
          </p:nvPr>
        </p:nvSpPr>
        <p:spPr>
          <a:xfrm>
            <a:off x="395536" y="771550"/>
            <a:ext cx="7632848" cy="4104456"/>
          </a:xfrm>
        </p:spPr>
        <p:txBody>
          <a:bodyPr>
            <a:noAutofit/>
          </a:bodyPr>
          <a:lstStyle/>
          <a:p>
            <a:pPr algn="l">
              <a:spcBef>
                <a:spcPts val="600"/>
              </a:spcBef>
            </a:pPr>
            <a:r>
              <a:rPr lang="ru-RU" sz="2000" dirty="0">
                <a:solidFill>
                  <a:schemeClr val="tx1"/>
                </a:solidFill>
              </a:rPr>
              <a:t>   Прежде чем рассказать о реализации лучших отечественных традиций отечественной методики обучения математике в этих книгах и в учебниках серии </a:t>
            </a:r>
            <a:r>
              <a:rPr lang="ru-RU" sz="2000" b="1" dirty="0">
                <a:solidFill>
                  <a:schemeClr val="accent1">
                    <a:lumMod val="75000"/>
                  </a:schemeClr>
                </a:solidFill>
              </a:rPr>
              <a:t>МГУ-школе</a:t>
            </a:r>
            <a:r>
              <a:rPr lang="ru-RU" sz="2000" dirty="0">
                <a:solidFill>
                  <a:schemeClr val="tx1"/>
                </a:solidFill>
                <a:latin typeface="Arial" panose="020B0604020202020204" pitchFamily="34" charset="0"/>
                <a:cs typeface="Arial" panose="020B0604020202020204" pitchFamily="34" charset="0"/>
              </a:rPr>
              <a:t>,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я хотел бы остановиться на тех трудностях, с которыми сталкиваются учителя, а ещё больше — родители учащихся, обучавшиеся в своё время решать задачи исключительно с помощью уравнений. </a:t>
            </a:r>
          </a:p>
          <a:p>
            <a:pPr algn="l">
              <a:spcBef>
                <a:spcPts val="300"/>
              </a:spcBef>
            </a:pPr>
            <a:r>
              <a:rPr lang="ru-RU" sz="2000" dirty="0">
                <a:solidFill>
                  <a:schemeClr val="tx1"/>
                </a:solidFill>
                <a:latin typeface="Arial" panose="020B0604020202020204" pitchFamily="34" charset="0"/>
                <a:cs typeface="Arial" panose="020B0604020202020204" pitchFamily="34" charset="0"/>
              </a:rPr>
              <a:t>   Приведу пример из переписки на моём сайте</a:t>
            </a:r>
            <a:r>
              <a:rPr lang="ru-RU" sz="2000" b="1" dirty="0">
                <a:latin typeface="Arial" panose="020B0604020202020204" pitchFamily="34" charset="0"/>
                <a:cs typeface="Arial" panose="020B0604020202020204" pitchFamily="34" charset="0"/>
              </a:rPr>
              <a:t>.</a:t>
            </a:r>
          </a:p>
          <a:p>
            <a:pPr algn="l">
              <a:spcBef>
                <a:spcPts val="300"/>
              </a:spcBef>
            </a:pPr>
            <a:r>
              <a:rPr lang="ru-RU" sz="2000" b="1" dirty="0">
                <a:latin typeface="Arial" panose="020B0604020202020204" pitchFamily="34" charset="0"/>
                <a:cs typeface="Arial" panose="020B0604020202020204" pitchFamily="34" charset="0"/>
              </a:rPr>
              <a:t>   </a:t>
            </a:r>
            <a:r>
              <a:rPr lang="ru-RU" sz="2000" b="1" dirty="0">
                <a:solidFill>
                  <a:srgbClr val="0070C0"/>
                </a:solidFill>
                <a:latin typeface="Arial" panose="020B0604020202020204" pitchFamily="34" charset="0"/>
                <a:cs typeface="Arial" panose="020B0604020202020204" pitchFamily="34" charset="0"/>
              </a:rPr>
              <a:t>Елена, Москва</a:t>
            </a:r>
            <a:r>
              <a:rPr lang="ru-RU" sz="2000" b="1" dirty="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Скажите, </a:t>
            </a:r>
            <a:r>
              <a:rPr lang="ru-RU" sz="2000" dirty="0" err="1">
                <a:solidFill>
                  <a:schemeClr val="tx1"/>
                </a:solidFill>
                <a:latin typeface="Arial" panose="020B0604020202020204" pitchFamily="34" charset="0"/>
                <a:cs typeface="Arial" panose="020B0604020202020204" pitchFamily="34" charset="0"/>
              </a:rPr>
              <a:t>пжта</a:t>
            </a:r>
            <a:r>
              <a:rPr lang="ru-RU" sz="2000" dirty="0">
                <a:solidFill>
                  <a:schemeClr val="tx1"/>
                </a:solidFill>
                <a:latin typeface="Arial" panose="020B0604020202020204" pitchFamily="34" charset="0"/>
                <a:cs typeface="Arial" panose="020B0604020202020204" pitchFamily="34" charset="0"/>
              </a:rPr>
              <a:t>, где найти ответы и метод. рекомендации к каждому из упражнений Рабочей тетради Математика 5 класс, М.К. Потапов, А.В. Шевкин…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В разделе "Книги" не нашла. Мама ученицы 5 класса.</a:t>
            </a:r>
          </a:p>
          <a:p>
            <a:pPr algn="l">
              <a:spcBef>
                <a:spcPts val="600"/>
              </a:spcBef>
            </a:pPr>
            <a:endParaRPr lang="ru-RU" sz="2000" dirty="0">
              <a:solidFill>
                <a:schemeClr val="tx1"/>
              </a:solidFill>
            </a:endParaRPr>
          </a:p>
        </p:txBody>
      </p:sp>
    </p:spTree>
    <p:extLst>
      <p:ext uri="{BB962C8B-B14F-4D97-AF65-F5344CB8AC3E}">
        <p14:creationId xmlns:p14="http://schemas.microsoft.com/office/powerpoint/2010/main" val="41341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Какие трудности ожидают вас и родителей учащихся</a:t>
            </a:r>
            <a:endParaRPr lang="ru-RU" sz="1800" dirty="0"/>
          </a:p>
        </p:txBody>
      </p:sp>
      <p:sp>
        <p:nvSpPr>
          <p:cNvPr id="3" name="Подзаголовок 2"/>
          <p:cNvSpPr>
            <a:spLocks noGrp="1"/>
          </p:cNvSpPr>
          <p:nvPr>
            <p:ph type="subTitle" idx="1"/>
          </p:nvPr>
        </p:nvSpPr>
        <p:spPr>
          <a:xfrm>
            <a:off x="395536" y="771550"/>
            <a:ext cx="8424936" cy="4104456"/>
          </a:xfrm>
        </p:spPr>
        <p:txBody>
          <a:bodyPr>
            <a:noAutofit/>
          </a:bodyPr>
          <a:lstStyle/>
          <a:p>
            <a:pPr algn="l"/>
            <a:r>
              <a:rPr lang="ru-RU" sz="2000" dirty="0">
                <a:solidFill>
                  <a:schemeClr val="tx1"/>
                </a:solidFill>
              </a:rPr>
              <a:t>   </a:t>
            </a:r>
            <a:r>
              <a:rPr lang="ru-RU" sz="2000" b="1" dirty="0">
                <a:solidFill>
                  <a:srgbClr val="0070C0"/>
                </a:solidFill>
                <a:latin typeface="Arial" panose="020B0604020202020204" pitchFamily="34" charset="0"/>
                <a:cs typeface="Arial" panose="020B0604020202020204" pitchFamily="34" charset="0"/>
              </a:rPr>
              <a:t>А.В.</a:t>
            </a:r>
            <a:r>
              <a:rPr lang="ru-RU" sz="2000" dirty="0">
                <a:solidFill>
                  <a:srgbClr val="0070C0"/>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Ответы может найти каждый ученик самостоятельно.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Если вдруг есть "непреодолимые" задания, то напишите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мне на почту </a:t>
            </a:r>
            <a:r>
              <a:rPr lang="ru-RU" sz="2000" b="1" dirty="0">
                <a:latin typeface="Arial" panose="020B0604020202020204" pitchFamily="34" charset="0"/>
                <a:cs typeface="Arial" panose="020B0604020202020204" pitchFamily="34" charset="0"/>
                <a:hlinkClick r:id="rId2"/>
              </a:rPr>
              <a:t>avshevkin@mail.ru</a:t>
            </a:r>
            <a:r>
              <a:rPr lang="ru-RU" sz="2000" dirty="0">
                <a:latin typeface="Arial" panose="020B0604020202020204" pitchFamily="34" charset="0"/>
                <a:cs typeface="Arial" panose="020B0604020202020204" pitchFamily="34" charset="0"/>
              </a:rPr>
              <a:t>.                          </a:t>
            </a:r>
          </a:p>
          <a:p>
            <a:pPr algn="l">
              <a:spcBef>
                <a:spcPts val="300"/>
              </a:spcBef>
            </a:pPr>
            <a:r>
              <a:rPr lang="ru-RU" sz="2000" i="1" dirty="0">
                <a:solidFill>
                  <a:schemeClr val="tx1"/>
                </a:solidFill>
                <a:latin typeface="Arial" panose="020B0604020202020204" pitchFamily="34" charset="0"/>
                <a:cs typeface="Arial" panose="020B0604020202020204" pitchFamily="34" charset="0"/>
              </a:rPr>
              <a:t>01:10, 24.09.2014</a:t>
            </a:r>
          </a:p>
          <a:p>
            <a:pPr algn="l">
              <a:spcBef>
                <a:spcPts val="0"/>
              </a:spcBef>
            </a:pPr>
            <a:r>
              <a:rPr lang="ru-RU" sz="2000" i="1" dirty="0">
                <a:solidFill>
                  <a:schemeClr val="tx1"/>
                </a:solidFill>
                <a:latin typeface="Arial" panose="020B0604020202020204" pitchFamily="34" charset="0"/>
                <a:cs typeface="Arial" panose="020B0604020202020204" pitchFamily="34" charset="0"/>
              </a:rPr>
              <a:t>   </a:t>
            </a:r>
            <a:r>
              <a:rPr lang="ru-RU" sz="2000" b="1" dirty="0">
                <a:solidFill>
                  <a:srgbClr val="0070C0"/>
                </a:solidFill>
              </a:rPr>
              <a:t>Елена, Москва</a:t>
            </a:r>
            <a:r>
              <a:rPr lang="ru-RU" sz="2000" dirty="0">
                <a:latin typeface="Arial" panose="020B0604020202020204" pitchFamily="34" charset="0"/>
                <a:cs typeface="Arial" panose="020B0604020202020204" pitchFamily="34" charset="0"/>
              </a:rPr>
              <a:t>.</a:t>
            </a:r>
            <a:r>
              <a:rPr lang="ru-RU" sz="2000" dirty="0">
                <a:solidFill>
                  <a:schemeClr val="tx1"/>
                </a:solidFill>
                <a:latin typeface="Arial" panose="020B0604020202020204" pitchFamily="34" charset="0"/>
                <a:cs typeface="Arial" panose="020B0604020202020204" pitchFamily="34" charset="0"/>
              </a:rPr>
              <a:t> А Вы просчитывали какое количество учеников школ Москвы … останется без базовых знаний с учетом такого показателя как </a:t>
            </a:r>
            <a:r>
              <a:rPr lang="ru-RU" sz="2000" b="1" dirty="0" err="1">
                <a:solidFill>
                  <a:srgbClr val="0070C0"/>
                </a:solidFill>
                <a:latin typeface="Arial" panose="020B0604020202020204" pitchFamily="34" charset="0"/>
                <a:cs typeface="Arial" panose="020B0604020202020204" pitchFamily="34" charset="0"/>
              </a:rPr>
              <a:t>бестолковыеленивыеуставшие</a:t>
            </a:r>
            <a:r>
              <a:rPr lang="ru-RU" sz="2000" dirty="0">
                <a:solidFill>
                  <a:srgbClr val="0070C0"/>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учителя, которые не умеют и/или не хотят увлечь наших детей математикой? ...</a:t>
            </a:r>
          </a:p>
          <a:p>
            <a:pPr algn="l">
              <a:spcBef>
                <a:spcPts val="0"/>
              </a:spcBef>
            </a:pPr>
            <a:r>
              <a:rPr lang="ru-RU" sz="2000" dirty="0">
                <a:solidFill>
                  <a:schemeClr val="tx1"/>
                </a:solidFill>
                <a:latin typeface="Arial" panose="020B0604020202020204" pitchFamily="34" charset="0"/>
                <a:cs typeface="Arial" panose="020B0604020202020204" pitchFamily="34" charset="0"/>
              </a:rPr>
              <a:t>   Может все-таки в качестве компенсации напишите для нас, родителей, … решения к … задачам? Уроки-то мы с ними делаем...</a:t>
            </a:r>
          </a:p>
          <a:p>
            <a:pPr algn="l">
              <a:spcBef>
                <a:spcPts val="0"/>
              </a:spcBef>
            </a:pPr>
            <a:r>
              <a:rPr lang="ru-RU" sz="2000" b="1" dirty="0">
                <a:solidFill>
                  <a:srgbClr val="0070C0"/>
                </a:solidFill>
                <a:latin typeface="Arial" panose="020B0604020202020204" pitchFamily="34" charset="0"/>
                <a:cs typeface="Arial" panose="020B0604020202020204" pitchFamily="34" charset="0"/>
              </a:rPr>
              <a:t>   Пишу после бессонной ночи, телефонных переговоров </a:t>
            </a:r>
            <a:br>
              <a:rPr lang="ru-RU" sz="2000" b="1" dirty="0">
                <a:solidFill>
                  <a:srgbClr val="0070C0"/>
                </a:solidFill>
                <a:latin typeface="Arial" panose="020B0604020202020204" pitchFamily="34" charset="0"/>
                <a:cs typeface="Arial" panose="020B0604020202020204" pitchFamily="34" charset="0"/>
              </a:rPr>
            </a:br>
            <a:r>
              <a:rPr lang="ru-RU" sz="2000" b="1" dirty="0">
                <a:solidFill>
                  <a:srgbClr val="0070C0"/>
                </a:solidFill>
                <a:latin typeface="Arial" panose="020B0604020202020204" pitchFamily="34" charset="0"/>
                <a:cs typeface="Arial" panose="020B0604020202020204" pitchFamily="34" charset="0"/>
              </a:rPr>
              <a:t>между родителями почти целого 5 класса</a:t>
            </a:r>
            <a:r>
              <a:rPr lang="ru-RU" sz="2000" b="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07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Какие трудности ожидают вас и родителей учащихся</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r>
              <a:rPr lang="ru-RU" sz="2000" dirty="0">
                <a:solidFill>
                  <a:schemeClr val="tx1"/>
                </a:solidFill>
                <a:latin typeface="Arial" panose="020B0604020202020204" pitchFamily="34" charset="0"/>
                <a:cs typeface="Arial" panose="020B0604020202020204" pitchFamily="34" charset="0"/>
              </a:rPr>
              <a:t>   Решали задачи и придумывали как их изобразить схематично с № 61 по № 65 Рабочей тетради.</a:t>
            </a:r>
            <a:r>
              <a:rPr lang="ru-RU" sz="2000" dirty="0">
                <a:latin typeface="Arial" panose="020B0604020202020204" pitchFamily="34" charset="0"/>
                <a:cs typeface="Arial" panose="020B0604020202020204" pitchFamily="34" charset="0"/>
              </a:rPr>
              <a:t> </a:t>
            </a:r>
            <a:r>
              <a:rPr lang="ru-RU" sz="2000" b="1" dirty="0">
                <a:solidFill>
                  <a:srgbClr val="0070C0"/>
                </a:solidFill>
                <a:latin typeface="Arial" panose="020B0604020202020204" pitchFamily="34" charset="0"/>
                <a:cs typeface="Arial" panose="020B0604020202020204" pitchFamily="34" charset="0"/>
              </a:rPr>
              <a:t>Не придумали. А многие родители и не смогли сами решить. </a:t>
            </a:r>
          </a:p>
          <a:p>
            <a:pPr algn="l">
              <a:spcBef>
                <a:spcPts val="0"/>
              </a:spcBef>
            </a:pPr>
            <a:r>
              <a:rPr lang="ru-RU" sz="2000" b="1" dirty="0">
                <a:solidFill>
                  <a:srgbClr val="0070C0"/>
                </a:solidFill>
                <a:latin typeface="Arial" panose="020B0604020202020204" pitchFamily="34" charset="0"/>
                <a:cs typeface="Arial" panose="020B0604020202020204" pitchFamily="34" charset="0"/>
              </a:rPr>
              <a:t>Да мы еще и после </a:t>
            </a:r>
            <a:r>
              <a:rPr lang="ru-RU" sz="2000" b="1" dirty="0" err="1">
                <a:solidFill>
                  <a:srgbClr val="0070C0"/>
                </a:solidFill>
                <a:latin typeface="Arial" panose="020B0604020202020204" pitchFamily="34" charset="0"/>
                <a:cs typeface="Arial" panose="020B0604020202020204" pitchFamily="34" charset="0"/>
              </a:rPr>
              <a:t>Петерсон</a:t>
            </a:r>
            <a:r>
              <a:rPr lang="ru-RU" sz="2000" b="1" dirty="0">
                <a:solidFill>
                  <a:srgbClr val="0070C0"/>
                </a:solidFill>
                <a:latin typeface="Arial" panose="020B0604020202020204" pitchFamily="34" charset="0"/>
                <a:cs typeface="Arial" panose="020B0604020202020204" pitchFamily="34" charset="0"/>
              </a:rPr>
              <a:t>.</a:t>
            </a:r>
          </a:p>
          <a:p>
            <a:pPr algn="l">
              <a:spcBef>
                <a:spcPts val="0"/>
              </a:spcBef>
            </a:pPr>
            <a:r>
              <a:rPr lang="ru-RU" sz="2000" b="1" dirty="0">
                <a:solidFill>
                  <a:srgbClr val="C00000"/>
                </a:solidFill>
              </a:rPr>
              <a:t>   61</a:t>
            </a:r>
            <a:r>
              <a:rPr lang="ru-RU" sz="2000" dirty="0">
                <a:solidFill>
                  <a:srgbClr val="C00000"/>
                </a:solidFill>
              </a:rPr>
              <a:t>. Разность двух чисел на 23 меньше первого из них. Найдите второе число.</a:t>
            </a:r>
          </a:p>
          <a:p>
            <a:pPr algn="l">
              <a:spcBef>
                <a:spcPts val="0"/>
              </a:spcBef>
            </a:pPr>
            <a:r>
              <a:rPr lang="ru-RU" sz="2000" dirty="0">
                <a:solidFill>
                  <a:schemeClr val="tx1"/>
                </a:solidFill>
              </a:rPr>
              <a:t>   Ответ здесь 23. Но, чтобы не обидеть маму коротким ответом, я дал пространные рассуждения и даже привёл примеры: 33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23 = 10, 45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23 = 22, ...</a:t>
            </a:r>
          </a:p>
          <a:p>
            <a:pPr algn="l">
              <a:spcBef>
                <a:spcPts val="0"/>
              </a:spcBef>
            </a:pPr>
            <a:r>
              <a:rPr lang="ru-RU" sz="2000" b="1" dirty="0">
                <a:solidFill>
                  <a:srgbClr val="000000"/>
                </a:solidFill>
                <a:latin typeface="Arial" panose="020B0604020202020204" pitchFamily="34" charset="0"/>
                <a:cs typeface="Arial" panose="020B0604020202020204" pitchFamily="34" charset="0"/>
              </a:rPr>
              <a:t>   </a:t>
            </a:r>
            <a:r>
              <a:rPr lang="ru-RU" sz="2000" b="1" dirty="0">
                <a:solidFill>
                  <a:srgbClr val="0070C0"/>
                </a:solidFill>
              </a:rPr>
              <a:t>Елена, Москва. </a:t>
            </a:r>
            <a:r>
              <a:rPr lang="ru-RU" sz="2000" dirty="0">
                <a:solidFill>
                  <a:schemeClr val="tx1"/>
                </a:solidFill>
              </a:rPr>
              <a:t>Как же просто!!!! А мы с уравнениями, </a:t>
            </a:r>
            <a:br>
              <a:rPr lang="ru-RU" sz="2000" dirty="0">
                <a:solidFill>
                  <a:schemeClr val="tx1"/>
                </a:solidFill>
              </a:rPr>
            </a:br>
            <a:r>
              <a:rPr lang="ru-RU" sz="2000" dirty="0">
                <a:solidFill>
                  <a:schemeClr val="tx1"/>
                </a:solidFill>
              </a:rPr>
              <a:t>да ещё с двумя неизвестными... нарешали... как объяснить детям, чтобы их окончательно не запутать, голову ломали. Спасибо... </a:t>
            </a:r>
            <a:endParaRPr lang="ru-RU" sz="2000" b="1" dirty="0">
              <a:solidFill>
                <a:schemeClr val="tx1"/>
              </a:solidFill>
              <a:latin typeface="Arial" panose="020B0604020202020204" pitchFamily="34" charset="0"/>
              <a:cs typeface="Arial" panose="020B0604020202020204" pitchFamily="34" charset="0"/>
            </a:endParaRPr>
          </a:p>
          <a:p>
            <a:pPr algn="l">
              <a:spcBef>
                <a:spcPts val="600"/>
              </a:spcBef>
            </a:pP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Глава1. Натуральные числа</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r>
              <a:rPr lang="ru-RU" sz="2000" dirty="0">
                <a:solidFill>
                  <a:schemeClr val="tx1"/>
                </a:solidFill>
                <a:latin typeface="Arial" panose="020B0604020202020204" pitchFamily="34" charset="0"/>
                <a:cs typeface="Arial" panose="020B0604020202020204" pitchFamily="34" charset="0"/>
              </a:rPr>
              <a:t>   При изучении натуральных чисел учащиеся осваивают два способа оформления решений — с вопросами и с пояснениями. Это работа над развитием их мышления и речи. Уровень сложности задач постепенно повышается за счёт роста числа применяемых действий. Взаимосвязь между арифметическими операциями проясняется за счёт задач, решаемых «обратным ходом» или «с конца».</a:t>
            </a:r>
          </a:p>
          <a:p>
            <a:pPr algn="l">
              <a:spcBef>
                <a:spcPts val="0"/>
              </a:spcBef>
            </a:pPr>
            <a:r>
              <a:rPr lang="ru-RU" sz="2000" dirty="0">
                <a:solidFill>
                  <a:schemeClr val="tx1"/>
                </a:solidFill>
                <a:latin typeface="Arial" panose="020B0604020202020204" pitchFamily="34" charset="0"/>
                <a:cs typeface="Arial" panose="020B0604020202020204" pitchFamily="34" charset="0"/>
              </a:rPr>
              <a:t>   Затем идут задачи «на части» — стандартные задачи про варку варенья, про сплавы, про книжки на двух полках. После них идут задачи на нахождение двух чисел по их сумме и разности, </a:t>
            </a:r>
            <a:r>
              <a:rPr lang="ru-RU" sz="2000" dirty="0">
                <a:solidFill>
                  <a:schemeClr val="tx1"/>
                </a:solidFill>
              </a:rPr>
              <a:t>что готовит учащихся</a:t>
            </a:r>
            <a:r>
              <a:rPr lang="ru-RU" sz="2000" dirty="0">
                <a:solidFill>
                  <a:schemeClr val="tx1"/>
                </a:solidFill>
                <a:latin typeface="Arial" panose="020B0604020202020204" pitchFamily="34" charset="0"/>
                <a:cs typeface="Arial" panose="020B0604020202020204" pitchFamily="34" charset="0"/>
              </a:rPr>
              <a:t> к изучению задач на движения по реке, так как скорости по течению и против течения суть сумма и разность собственной скорости и скорости течения.</a:t>
            </a:r>
          </a:p>
        </p:txBody>
      </p:sp>
    </p:spTree>
    <p:extLst>
      <p:ext uri="{BB962C8B-B14F-4D97-AF65-F5344CB8AC3E}">
        <p14:creationId xmlns:p14="http://schemas.microsoft.com/office/powerpoint/2010/main" val="36973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ru-RU" sz="2000" dirty="0">
                <a:solidFill>
                  <a:schemeClr val="tx1"/>
                </a:solidFill>
              </a:rPr>
              <a:t>   </a:t>
            </a:r>
            <a:r>
              <a:rPr lang="en-US" sz="2000" dirty="0">
                <a:solidFill>
                  <a:schemeClr val="tx1"/>
                </a:solidFill>
              </a:rPr>
              <a:t> </a:t>
            </a:r>
            <a:r>
              <a:rPr lang="ru-RU" sz="2000" dirty="0">
                <a:solidFill>
                  <a:schemeClr val="tx1"/>
                </a:solidFill>
              </a:rPr>
              <a:t>Уберём лишние 10 тетрадей в первой пачке.    </a:t>
            </a:r>
          </a:p>
        </p:txBody>
      </p:sp>
      <p:pic>
        <p:nvPicPr>
          <p:cNvPr id="5" name="Рисунок 4"/>
          <p:cNvPicPr>
            <a:picLocks noChangeAspect="1"/>
          </p:cNvPicPr>
          <p:nvPr/>
        </p:nvPicPr>
        <p:blipFill>
          <a:blip r:embed="rId2"/>
          <a:stretch>
            <a:fillRect/>
          </a:stretch>
        </p:blipFill>
        <p:spPr>
          <a:xfrm>
            <a:off x="5646737" y="2161778"/>
            <a:ext cx="3533775" cy="1562100"/>
          </a:xfrm>
          <a:prstGeom prst="rect">
            <a:avLst/>
          </a:prstGeom>
        </p:spPr>
      </p:pic>
    </p:spTree>
    <p:extLst>
      <p:ext uri="{BB962C8B-B14F-4D97-AF65-F5344CB8AC3E}">
        <p14:creationId xmlns:p14="http://schemas.microsoft.com/office/powerpoint/2010/main" val="3071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en-US" sz="2000" dirty="0">
                <a:solidFill>
                  <a:schemeClr val="tx1"/>
                </a:solidFill>
              </a:rPr>
              <a:t>    </a:t>
            </a:r>
            <a:r>
              <a:rPr lang="ru-RU" sz="2000" dirty="0">
                <a:solidFill>
                  <a:schemeClr val="tx1"/>
                </a:solidFill>
              </a:rPr>
              <a:t>Уберём лишние 10 тетрадей в первой пачке.</a:t>
            </a:r>
            <a:r>
              <a:rPr lang="en-US" sz="2000" dirty="0">
                <a:solidFill>
                  <a:schemeClr val="tx1"/>
                </a:solidFill>
              </a:rPr>
              <a:t> </a:t>
            </a:r>
            <a:r>
              <a:rPr lang="ru-RU" sz="2000" dirty="0">
                <a:solidFill>
                  <a:schemeClr val="tx1"/>
                </a:solidFill>
              </a:rPr>
              <a:t> </a:t>
            </a:r>
            <a:endParaRPr lang="en-US" sz="2000" dirty="0">
              <a:solidFill>
                <a:schemeClr val="tx1"/>
              </a:solidFill>
            </a:endParaRPr>
          </a:p>
          <a:p>
            <a:pPr algn="l">
              <a:spcBef>
                <a:spcPts val="300"/>
              </a:spcBef>
            </a:pPr>
            <a:r>
              <a:rPr lang="en-US" sz="2000" dirty="0">
                <a:solidFill>
                  <a:schemeClr val="tx1"/>
                </a:solidFill>
              </a:rPr>
              <a:t>    </a:t>
            </a:r>
            <a:r>
              <a:rPr lang="ru-RU" sz="2000" dirty="0">
                <a:solidFill>
                  <a:schemeClr val="tx1"/>
                </a:solidFill>
              </a:rPr>
              <a:t>1) 70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10 = 60 (</a:t>
            </a:r>
            <a:r>
              <a:rPr lang="ru-RU" sz="2000" dirty="0" err="1">
                <a:solidFill>
                  <a:schemeClr val="tx1"/>
                </a:solidFill>
              </a:rPr>
              <a:t>тетр</a:t>
            </a:r>
            <a:r>
              <a:rPr lang="ru-RU" sz="2000" dirty="0">
                <a:solidFill>
                  <a:schemeClr val="tx1"/>
                </a:solidFill>
              </a:rPr>
              <a:t>.) — удвоенное число </a:t>
            </a:r>
            <a:br>
              <a:rPr lang="en-US" sz="2000" dirty="0">
                <a:solidFill>
                  <a:schemeClr val="tx1"/>
                </a:solidFill>
              </a:rPr>
            </a:br>
            <a:r>
              <a:rPr lang="ru-RU" sz="2000" dirty="0">
                <a:solidFill>
                  <a:schemeClr val="tx1"/>
                </a:solidFill>
              </a:rPr>
              <a:t>тетрадей во второй пачке,</a:t>
            </a:r>
          </a:p>
          <a:p>
            <a:pPr algn="l">
              <a:spcBef>
                <a:spcPts val="0"/>
              </a:spcBef>
            </a:pPr>
            <a:r>
              <a:rPr lang="ru-RU" sz="2000" dirty="0">
                <a:solidFill>
                  <a:schemeClr val="tx1"/>
                </a:solidFill>
              </a:rPr>
              <a:t>  </a:t>
            </a:r>
            <a:r>
              <a:rPr lang="en-US" sz="2000" dirty="0">
                <a:solidFill>
                  <a:schemeClr val="tx1"/>
                </a:solidFill>
              </a:rPr>
              <a:t> </a:t>
            </a:r>
            <a:r>
              <a:rPr lang="ru-RU" sz="2000" dirty="0">
                <a:solidFill>
                  <a:schemeClr val="tx1"/>
                </a:solidFill>
              </a:rPr>
              <a:t> 2) 60 : 2 = 30 (</a:t>
            </a:r>
            <a:r>
              <a:rPr lang="ru-RU" sz="2000" dirty="0" err="1">
                <a:solidFill>
                  <a:schemeClr val="tx1"/>
                </a:solidFill>
              </a:rPr>
              <a:t>тетр</a:t>
            </a:r>
            <a:r>
              <a:rPr lang="ru-RU" sz="2000" dirty="0">
                <a:solidFill>
                  <a:schemeClr val="tx1"/>
                </a:solidFill>
              </a:rPr>
              <a:t>.) — во второй пачке,</a:t>
            </a:r>
          </a:p>
          <a:p>
            <a:pPr algn="l">
              <a:spcBef>
                <a:spcPts val="300"/>
              </a:spcBef>
            </a:pPr>
            <a:endParaRPr lang="ru-RU" sz="2000" dirty="0">
              <a:solidFill>
                <a:schemeClr val="tx1"/>
              </a:solidFill>
            </a:endParaRPr>
          </a:p>
          <a:p>
            <a:pPr algn="ctr">
              <a:spcBef>
                <a:spcPts val="300"/>
              </a:spcBef>
            </a:pPr>
            <a:endParaRPr lang="ru-RU" sz="2000" dirty="0">
              <a:solidFill>
                <a:schemeClr val="tx1"/>
              </a:solidFill>
              <a:latin typeface="Arial" panose="020B0604020202020204" pitchFamily="34" charset="0"/>
              <a:cs typeface="Arial" panose="020B0604020202020204" pitchFamily="34" charset="0"/>
            </a:endParaRPr>
          </a:p>
          <a:p>
            <a:pPr algn="ctr"/>
            <a:r>
              <a:rPr lang="ru-RU" sz="2000" dirty="0">
                <a:solidFill>
                  <a:schemeClr val="tx1"/>
                </a:solidFill>
                <a:latin typeface="Arial" panose="020B0604020202020204" pitchFamily="34" charset="0"/>
                <a:cs typeface="Arial" panose="020B0604020202020204" pitchFamily="34" charset="0"/>
              </a:rPr>
              <a:t>    </a:t>
            </a:r>
          </a:p>
        </p:txBody>
      </p:sp>
      <p:pic>
        <p:nvPicPr>
          <p:cNvPr id="5" name="Рисунок 4"/>
          <p:cNvPicPr>
            <a:picLocks noChangeAspect="1"/>
          </p:cNvPicPr>
          <p:nvPr/>
        </p:nvPicPr>
        <p:blipFill>
          <a:blip r:embed="rId2"/>
          <a:stretch>
            <a:fillRect/>
          </a:stretch>
        </p:blipFill>
        <p:spPr>
          <a:xfrm>
            <a:off x="5684837" y="2180828"/>
            <a:ext cx="3495675" cy="1543050"/>
          </a:xfrm>
          <a:prstGeom prst="rect">
            <a:avLst/>
          </a:prstGeom>
        </p:spPr>
      </p:pic>
    </p:spTree>
    <p:extLst>
      <p:ext uri="{BB962C8B-B14F-4D97-AF65-F5344CB8AC3E}">
        <p14:creationId xmlns:p14="http://schemas.microsoft.com/office/powerpoint/2010/main" val="22020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en-US" sz="2000" dirty="0">
                <a:solidFill>
                  <a:schemeClr val="tx1"/>
                </a:solidFill>
              </a:rPr>
              <a:t>    </a:t>
            </a:r>
            <a:r>
              <a:rPr lang="ru-RU" sz="2000" dirty="0">
                <a:solidFill>
                  <a:schemeClr val="tx1"/>
                </a:solidFill>
              </a:rPr>
              <a:t>Уберём лишние 10 тетрадей в первой пачке.</a:t>
            </a:r>
            <a:r>
              <a:rPr lang="en-US" sz="2000" dirty="0">
                <a:solidFill>
                  <a:schemeClr val="tx1"/>
                </a:solidFill>
              </a:rPr>
              <a:t> </a:t>
            </a:r>
            <a:r>
              <a:rPr lang="ru-RU" sz="2000" dirty="0">
                <a:solidFill>
                  <a:schemeClr val="tx1"/>
                </a:solidFill>
              </a:rPr>
              <a:t> </a:t>
            </a:r>
            <a:endParaRPr lang="en-US" sz="2000" dirty="0">
              <a:solidFill>
                <a:schemeClr val="tx1"/>
              </a:solidFill>
            </a:endParaRPr>
          </a:p>
          <a:p>
            <a:pPr algn="l">
              <a:spcBef>
                <a:spcPts val="300"/>
              </a:spcBef>
            </a:pPr>
            <a:r>
              <a:rPr lang="en-US" sz="2000" dirty="0">
                <a:solidFill>
                  <a:schemeClr val="tx1"/>
                </a:solidFill>
              </a:rPr>
              <a:t>    </a:t>
            </a:r>
            <a:r>
              <a:rPr lang="ru-RU" sz="2000" dirty="0">
                <a:solidFill>
                  <a:schemeClr val="tx1"/>
                </a:solidFill>
              </a:rPr>
              <a:t>1) 70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10 = 60 (</a:t>
            </a:r>
            <a:r>
              <a:rPr lang="ru-RU" sz="2000" dirty="0" err="1">
                <a:solidFill>
                  <a:schemeClr val="tx1"/>
                </a:solidFill>
              </a:rPr>
              <a:t>тетр</a:t>
            </a:r>
            <a:r>
              <a:rPr lang="ru-RU" sz="2000" dirty="0">
                <a:solidFill>
                  <a:schemeClr val="tx1"/>
                </a:solidFill>
              </a:rPr>
              <a:t>.) — удвоенное число </a:t>
            </a:r>
            <a:br>
              <a:rPr lang="en-US" sz="2000" dirty="0">
                <a:solidFill>
                  <a:schemeClr val="tx1"/>
                </a:solidFill>
              </a:rPr>
            </a:br>
            <a:r>
              <a:rPr lang="ru-RU" sz="2000" dirty="0">
                <a:solidFill>
                  <a:schemeClr val="tx1"/>
                </a:solidFill>
              </a:rPr>
              <a:t>тетрадей во второй пачке,</a:t>
            </a:r>
          </a:p>
          <a:p>
            <a:pPr algn="l">
              <a:spcBef>
                <a:spcPts val="0"/>
              </a:spcBef>
            </a:pPr>
            <a:r>
              <a:rPr lang="ru-RU" sz="2000" dirty="0">
                <a:solidFill>
                  <a:schemeClr val="tx1"/>
                </a:solidFill>
              </a:rPr>
              <a:t>  </a:t>
            </a:r>
            <a:r>
              <a:rPr lang="en-US" sz="2000" dirty="0">
                <a:solidFill>
                  <a:schemeClr val="tx1"/>
                </a:solidFill>
              </a:rPr>
              <a:t> </a:t>
            </a:r>
            <a:r>
              <a:rPr lang="ru-RU" sz="2000" dirty="0">
                <a:solidFill>
                  <a:schemeClr val="tx1"/>
                </a:solidFill>
              </a:rPr>
              <a:t> 2) 60 : 2 = 30 (</a:t>
            </a:r>
            <a:r>
              <a:rPr lang="ru-RU" sz="2000" dirty="0" err="1">
                <a:solidFill>
                  <a:schemeClr val="tx1"/>
                </a:solidFill>
              </a:rPr>
              <a:t>тетр</a:t>
            </a:r>
            <a:r>
              <a:rPr lang="ru-RU" sz="2000" dirty="0">
                <a:solidFill>
                  <a:schemeClr val="tx1"/>
                </a:solidFill>
              </a:rPr>
              <a:t>.) — во второй пачке,</a:t>
            </a:r>
          </a:p>
          <a:p>
            <a:pPr algn="l">
              <a:spcBef>
                <a:spcPts val="300"/>
              </a:spcBef>
            </a:pPr>
            <a:r>
              <a:rPr lang="ru-RU" sz="2000" dirty="0">
                <a:solidFill>
                  <a:schemeClr val="tx1"/>
                </a:solidFill>
              </a:rPr>
              <a:t>   </a:t>
            </a:r>
            <a:r>
              <a:rPr lang="en-US" sz="2000" dirty="0">
                <a:solidFill>
                  <a:schemeClr val="tx1"/>
                </a:solidFill>
              </a:rPr>
              <a:t> </a:t>
            </a:r>
            <a:r>
              <a:rPr lang="ru-RU" sz="2000" dirty="0">
                <a:solidFill>
                  <a:schemeClr val="tx1"/>
                </a:solidFill>
              </a:rPr>
              <a:t>3) 30 + 10 = 40 (</a:t>
            </a:r>
            <a:r>
              <a:rPr lang="ru-RU" sz="2000" dirty="0" err="1">
                <a:solidFill>
                  <a:schemeClr val="tx1"/>
                </a:solidFill>
              </a:rPr>
              <a:t>тетр</a:t>
            </a:r>
            <a:r>
              <a:rPr lang="ru-RU" sz="2000" dirty="0">
                <a:solidFill>
                  <a:schemeClr val="tx1"/>
                </a:solidFill>
              </a:rPr>
              <a:t>.) — в первой пачке.</a:t>
            </a:r>
          </a:p>
          <a:p>
            <a:pPr algn="l">
              <a:spcBef>
                <a:spcPts val="300"/>
              </a:spcBef>
            </a:pPr>
            <a:r>
              <a:rPr lang="ru-RU" sz="2000" dirty="0">
                <a:solidFill>
                  <a:schemeClr val="tx1"/>
                </a:solidFill>
              </a:rPr>
              <a:t>    </a:t>
            </a:r>
          </a:p>
          <a:p>
            <a:pPr algn="ctr">
              <a:spcBef>
                <a:spcPts val="300"/>
              </a:spcBef>
            </a:pPr>
            <a:endParaRPr lang="ru-RU" sz="2000" dirty="0">
              <a:solidFill>
                <a:schemeClr val="tx1"/>
              </a:solidFill>
              <a:latin typeface="Arial" panose="020B0604020202020204" pitchFamily="34" charset="0"/>
              <a:cs typeface="Arial" panose="020B0604020202020204" pitchFamily="34" charset="0"/>
            </a:endParaRPr>
          </a:p>
          <a:p>
            <a:pPr algn="ctr"/>
            <a:r>
              <a:rPr lang="ru-RU" sz="2000" dirty="0">
                <a:solidFill>
                  <a:schemeClr val="tx1"/>
                </a:solidFill>
                <a:latin typeface="Arial" panose="020B0604020202020204" pitchFamily="34" charset="0"/>
                <a:cs typeface="Arial" panose="020B0604020202020204" pitchFamily="34" charset="0"/>
              </a:rPr>
              <a:t>    </a:t>
            </a:r>
          </a:p>
        </p:txBody>
      </p:sp>
      <p:pic>
        <p:nvPicPr>
          <p:cNvPr id="7" name="Рисунок 6"/>
          <p:cNvPicPr>
            <a:picLocks noChangeAspect="1"/>
          </p:cNvPicPr>
          <p:nvPr/>
        </p:nvPicPr>
        <p:blipFill>
          <a:blip r:embed="rId2"/>
          <a:stretch>
            <a:fillRect/>
          </a:stretch>
        </p:blipFill>
        <p:spPr>
          <a:xfrm>
            <a:off x="5646737" y="2161778"/>
            <a:ext cx="3533775" cy="1562100"/>
          </a:xfrm>
          <a:prstGeom prst="rect">
            <a:avLst/>
          </a:prstGeom>
        </p:spPr>
      </p:pic>
    </p:spTree>
    <p:extLst>
      <p:ext uri="{BB962C8B-B14F-4D97-AF65-F5344CB8AC3E}">
        <p14:creationId xmlns:p14="http://schemas.microsoft.com/office/powerpoint/2010/main" val="163678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915566"/>
            <a:ext cx="7200800" cy="3960440"/>
          </a:xfrm>
        </p:spPr>
        <p:txBody>
          <a:bodyPr>
            <a:noAutofit/>
          </a:bodyPr>
          <a:lstStyle/>
          <a:p>
            <a:pPr algn="ctr"/>
            <a:r>
              <a:rPr lang="ru-RU" sz="2000" dirty="0">
                <a:solidFill>
                  <a:schemeClr val="tx1"/>
                </a:solidFill>
              </a:rPr>
              <a:t>Уважаемые коллеги!</a:t>
            </a:r>
          </a:p>
          <a:p>
            <a:pPr algn="l">
              <a:spcBef>
                <a:spcPts val="600"/>
              </a:spcBef>
            </a:pPr>
            <a:r>
              <a:rPr lang="en-US" sz="2000" dirty="0">
                <a:solidFill>
                  <a:schemeClr val="tx1"/>
                </a:solidFill>
              </a:rPr>
              <a:t>     </a:t>
            </a:r>
            <a:r>
              <a:rPr lang="ru-RU" sz="2000" dirty="0">
                <a:solidFill>
                  <a:schemeClr val="tx1"/>
                </a:solidFill>
              </a:rPr>
              <a:t>В программе по математике 2015 года, к которой я отношусь весьма критически, есть одно требование, которое я разделяю:</a:t>
            </a:r>
          </a:p>
          <a:p>
            <a:pPr marL="342900" indent="-342900" algn="l">
              <a:spcBef>
                <a:spcPts val="300"/>
              </a:spcBef>
              <a:buFont typeface="Wingdings" panose="05000000000000000000" pitchFamily="2" charset="2"/>
              <a:buChar char="v"/>
            </a:pPr>
            <a:r>
              <a:rPr lang="ru-RU" sz="2000" dirty="0">
                <a:solidFill>
                  <a:schemeClr val="accent1">
                    <a:lumMod val="75000"/>
                  </a:schemeClr>
                </a:solidFill>
              </a:rPr>
              <a:t>выпускник школы должен уметь решать задачи арифметическим способом.</a:t>
            </a:r>
          </a:p>
          <a:p>
            <a:pPr algn="l">
              <a:spcBef>
                <a:spcPts val="300"/>
              </a:spcBef>
            </a:pPr>
            <a:r>
              <a:rPr lang="ru-RU" sz="2200" dirty="0">
                <a:solidFill>
                  <a:schemeClr val="tx1"/>
                </a:solidFill>
                <a:latin typeface="Arial Narrow" panose="020B0606020202030204" pitchFamily="34" charset="0"/>
                <a:cs typeface="Times New Roman" panose="02020603050405020304" pitchFamily="18" charset="0"/>
              </a:rPr>
              <a:t>     </a:t>
            </a:r>
            <a:r>
              <a:rPr lang="ru-RU" sz="2000" dirty="0">
                <a:solidFill>
                  <a:schemeClr val="tx1"/>
                </a:solidFill>
              </a:rPr>
              <a:t>Должно быть </a:t>
            </a:r>
            <a:r>
              <a:rPr lang="ru-RU" sz="2000" dirty="0">
                <a:solidFill>
                  <a:schemeClr val="accent1">
                    <a:lumMod val="75000"/>
                  </a:schemeClr>
                </a:solidFill>
              </a:rPr>
              <a:t>арифметическими способами </a:t>
            </a:r>
            <a:r>
              <a:rPr lang="ru-RU" sz="2000" dirty="0"/>
              <a:t>— </a:t>
            </a:r>
            <a:r>
              <a:rPr lang="ru-RU" sz="2000" dirty="0">
                <a:solidFill>
                  <a:schemeClr val="tx1"/>
                </a:solidFill>
              </a:rPr>
              <a:t>их много.</a:t>
            </a:r>
            <a:r>
              <a:rPr lang="ru-RU" sz="2000" dirty="0"/>
              <a:t> </a:t>
            </a:r>
            <a:endParaRPr lang="ru-RU" sz="2000" dirty="0">
              <a:solidFill>
                <a:schemeClr val="tx1"/>
              </a:solidFill>
            </a:endParaRPr>
          </a:p>
          <a:p>
            <a:pPr algn="l">
              <a:spcBef>
                <a:spcPts val="300"/>
              </a:spcBef>
            </a:pPr>
            <a:r>
              <a:rPr lang="ru-RU" sz="2000" dirty="0">
                <a:solidFill>
                  <a:schemeClr val="tx1"/>
                </a:solidFill>
              </a:rPr>
              <a:t>    До середины 60-х годов </a:t>
            </a:r>
            <a:r>
              <a:rPr lang="en-US" sz="2000" dirty="0">
                <a:solidFill>
                  <a:schemeClr val="tx1"/>
                </a:solidFill>
              </a:rPr>
              <a:t>XX</a:t>
            </a:r>
            <a:r>
              <a:rPr lang="ru-RU" sz="2000" dirty="0">
                <a:solidFill>
                  <a:schemeClr val="tx1"/>
                </a:solidFill>
              </a:rPr>
              <a:t> века арифметические способы решения задач текстовых были основными при первоначальном обучении решению текстовых задач. </a:t>
            </a:r>
            <a:br>
              <a:rPr lang="ru-RU" sz="2000" dirty="0">
                <a:solidFill>
                  <a:schemeClr val="tx1"/>
                </a:solidFill>
              </a:rPr>
            </a:br>
            <a:r>
              <a:rPr lang="ru-RU" sz="2000" dirty="0">
                <a:solidFill>
                  <a:schemeClr val="tx1"/>
                </a:solidFill>
              </a:rPr>
              <a:t>Это давало значительные преимущества в развитии мышления и речи учащихся. </a:t>
            </a:r>
          </a:p>
          <a:p>
            <a:pPr algn="l">
              <a:spcBef>
                <a:spcPts val="600"/>
              </a:spcBef>
            </a:pPr>
            <a:r>
              <a:rPr lang="ru-RU" sz="2000" dirty="0">
                <a:solidFill>
                  <a:srgbClr val="0070C0"/>
                </a:solidFill>
              </a:rPr>
              <a:t> </a:t>
            </a:r>
            <a:endParaRPr lang="ru-RU" sz="2000" dirty="0">
              <a:solidFill>
                <a:schemeClr val="tx1"/>
              </a:solidFill>
            </a:endParaRPr>
          </a:p>
          <a:p>
            <a:pPr algn="just"/>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a:t>
            </a:fld>
            <a:endParaRPr lang="ru-RU" dirty="0">
              <a:solidFill>
                <a:schemeClr val="accent1"/>
              </a:solidFill>
            </a:endParaRPr>
          </a:p>
        </p:txBody>
      </p:sp>
    </p:spTree>
    <p:extLst>
      <p:ext uri="{BB962C8B-B14F-4D97-AF65-F5344CB8AC3E}">
        <p14:creationId xmlns:p14="http://schemas.microsoft.com/office/powerpoint/2010/main" val="11030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Нахождение двух чисел по их сумме и разности</a:t>
            </a:r>
            <a:endParaRPr lang="ru-RU" sz="1800" dirty="0"/>
          </a:p>
        </p:txBody>
      </p:sp>
      <p:sp>
        <p:nvSpPr>
          <p:cNvPr id="3" name="Подзаголовок 2"/>
          <p:cNvSpPr>
            <a:spLocks noGrp="1"/>
          </p:cNvSpPr>
          <p:nvPr>
            <p:ph type="subTitle" idx="1"/>
          </p:nvPr>
        </p:nvSpPr>
        <p:spPr>
          <a:xfrm>
            <a:off x="395536" y="771550"/>
            <a:ext cx="7704856" cy="4104456"/>
          </a:xfrm>
        </p:spPr>
        <p:txBody>
          <a:bodyPr>
            <a:noAutofit/>
          </a:bodyPr>
          <a:lstStyle/>
          <a:p>
            <a:pPr algn="l">
              <a:spcBef>
                <a:spcPts val="300"/>
              </a:spcBef>
            </a:pPr>
            <a:r>
              <a:rPr lang="ru-RU" sz="2000" dirty="0">
                <a:solidFill>
                  <a:srgbClr val="C00000"/>
                </a:solidFill>
              </a:rPr>
              <a:t>   В двух пачках 70 тетрадей — в первой на 10 тетрадей больше, чем во второй. Сколько тетрадей в каждой пачке? </a:t>
            </a:r>
          </a:p>
          <a:p>
            <a:pPr algn="l">
              <a:spcBef>
                <a:spcPts val="300"/>
              </a:spcBef>
            </a:pPr>
            <a:r>
              <a:rPr lang="en-US" sz="2000" dirty="0">
                <a:solidFill>
                  <a:schemeClr val="tx1"/>
                </a:solidFill>
              </a:rPr>
              <a:t>    </a:t>
            </a:r>
            <a:r>
              <a:rPr lang="ru-RU" sz="2000" dirty="0">
                <a:solidFill>
                  <a:schemeClr val="tx1"/>
                </a:solidFill>
              </a:rPr>
              <a:t>Уберём лишние 10 тетрадей в первой пачке.</a:t>
            </a:r>
            <a:r>
              <a:rPr lang="en-US" sz="2000" dirty="0">
                <a:solidFill>
                  <a:schemeClr val="tx1"/>
                </a:solidFill>
              </a:rPr>
              <a:t> </a:t>
            </a:r>
            <a:r>
              <a:rPr lang="ru-RU" sz="2000" dirty="0">
                <a:solidFill>
                  <a:schemeClr val="tx1"/>
                </a:solidFill>
              </a:rPr>
              <a:t> </a:t>
            </a:r>
            <a:endParaRPr lang="en-US" sz="2000" dirty="0">
              <a:solidFill>
                <a:schemeClr val="tx1"/>
              </a:solidFill>
            </a:endParaRPr>
          </a:p>
          <a:p>
            <a:pPr algn="l">
              <a:spcBef>
                <a:spcPts val="300"/>
              </a:spcBef>
            </a:pPr>
            <a:r>
              <a:rPr lang="en-US" sz="2000" dirty="0">
                <a:solidFill>
                  <a:schemeClr val="tx1"/>
                </a:solidFill>
              </a:rPr>
              <a:t>    </a:t>
            </a:r>
            <a:r>
              <a:rPr lang="ru-RU" sz="2000" dirty="0">
                <a:solidFill>
                  <a:schemeClr val="tx1"/>
                </a:solidFill>
              </a:rPr>
              <a:t>1) 70 </a:t>
            </a:r>
            <a:r>
              <a:rPr lang="ru-RU" sz="20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10 = 60 (</a:t>
            </a:r>
            <a:r>
              <a:rPr lang="ru-RU" sz="2000" dirty="0" err="1">
                <a:solidFill>
                  <a:schemeClr val="tx1"/>
                </a:solidFill>
              </a:rPr>
              <a:t>тетр</a:t>
            </a:r>
            <a:r>
              <a:rPr lang="ru-RU" sz="2000" dirty="0">
                <a:solidFill>
                  <a:schemeClr val="tx1"/>
                </a:solidFill>
              </a:rPr>
              <a:t>.) — удвоенное число </a:t>
            </a:r>
            <a:br>
              <a:rPr lang="en-US" sz="2000" dirty="0">
                <a:solidFill>
                  <a:schemeClr val="tx1"/>
                </a:solidFill>
              </a:rPr>
            </a:br>
            <a:r>
              <a:rPr lang="ru-RU" sz="2000" dirty="0">
                <a:solidFill>
                  <a:schemeClr val="tx1"/>
                </a:solidFill>
              </a:rPr>
              <a:t>тетрадей во второй пачке,</a:t>
            </a:r>
          </a:p>
          <a:p>
            <a:pPr algn="l">
              <a:spcBef>
                <a:spcPts val="0"/>
              </a:spcBef>
            </a:pPr>
            <a:r>
              <a:rPr lang="ru-RU" sz="2000" dirty="0">
                <a:solidFill>
                  <a:schemeClr val="tx1"/>
                </a:solidFill>
              </a:rPr>
              <a:t>  </a:t>
            </a:r>
            <a:r>
              <a:rPr lang="en-US" sz="2000" dirty="0">
                <a:solidFill>
                  <a:schemeClr val="tx1"/>
                </a:solidFill>
              </a:rPr>
              <a:t> </a:t>
            </a:r>
            <a:r>
              <a:rPr lang="ru-RU" sz="2000" dirty="0">
                <a:solidFill>
                  <a:schemeClr val="tx1"/>
                </a:solidFill>
              </a:rPr>
              <a:t> 2) 60 : 2 = 30 (</a:t>
            </a:r>
            <a:r>
              <a:rPr lang="ru-RU" sz="2000" dirty="0" err="1">
                <a:solidFill>
                  <a:schemeClr val="tx1"/>
                </a:solidFill>
              </a:rPr>
              <a:t>тетр</a:t>
            </a:r>
            <a:r>
              <a:rPr lang="ru-RU" sz="2000" dirty="0">
                <a:solidFill>
                  <a:schemeClr val="tx1"/>
                </a:solidFill>
              </a:rPr>
              <a:t>.) — во второй пачке,</a:t>
            </a:r>
          </a:p>
          <a:p>
            <a:pPr algn="l">
              <a:spcBef>
                <a:spcPts val="300"/>
              </a:spcBef>
            </a:pPr>
            <a:r>
              <a:rPr lang="ru-RU" sz="2000" dirty="0">
                <a:solidFill>
                  <a:schemeClr val="tx1"/>
                </a:solidFill>
              </a:rPr>
              <a:t>   </a:t>
            </a:r>
            <a:r>
              <a:rPr lang="en-US" sz="2000" dirty="0">
                <a:solidFill>
                  <a:schemeClr val="tx1"/>
                </a:solidFill>
              </a:rPr>
              <a:t> </a:t>
            </a:r>
            <a:r>
              <a:rPr lang="ru-RU" sz="2000" dirty="0">
                <a:solidFill>
                  <a:schemeClr val="tx1"/>
                </a:solidFill>
              </a:rPr>
              <a:t>3) 30 + 10 = 40 (</a:t>
            </a:r>
            <a:r>
              <a:rPr lang="ru-RU" sz="2000" dirty="0" err="1">
                <a:solidFill>
                  <a:schemeClr val="tx1"/>
                </a:solidFill>
              </a:rPr>
              <a:t>тетр</a:t>
            </a:r>
            <a:r>
              <a:rPr lang="ru-RU" sz="2000" dirty="0">
                <a:solidFill>
                  <a:schemeClr val="tx1"/>
                </a:solidFill>
              </a:rPr>
              <a:t>.) — в первой пачке.</a:t>
            </a:r>
          </a:p>
          <a:p>
            <a:pPr algn="l">
              <a:spcBef>
                <a:spcPts val="300"/>
              </a:spcBef>
            </a:pPr>
            <a:r>
              <a:rPr lang="ru-RU" sz="2000" dirty="0">
                <a:solidFill>
                  <a:schemeClr val="tx1"/>
                </a:solidFill>
              </a:rPr>
              <a:t>    Термин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удвоенное большее число</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b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появляется, разумеется, не сразу.</a:t>
            </a:r>
          </a:p>
          <a:p>
            <a:pPr algn="l">
              <a:spcBef>
                <a:spcPts val="300"/>
              </a:spcBef>
            </a:pPr>
            <a:r>
              <a:rPr lang="ru-RU" sz="2000" dirty="0">
                <a:solidFill>
                  <a:schemeClr val="tx1"/>
                </a:solidFill>
                <a:latin typeface="Arial" panose="020B0604020202020204" pitchFamily="34" charset="0"/>
                <a:cs typeface="Arial" panose="020B0604020202020204" pitchFamily="34" charset="0"/>
              </a:rPr>
              <a:t>    Особое место среди задач по теме </a:t>
            </a:r>
            <a:r>
              <a:rPr lang="ru-RU" sz="2000" b="1" dirty="0">
                <a:solidFill>
                  <a:schemeClr val="accent1">
                    <a:lumMod val="75000"/>
                  </a:schemeClr>
                </a:solidFill>
                <a:latin typeface="Arial" panose="020B0604020202020204" pitchFamily="34" charset="0"/>
                <a:cs typeface="Arial" panose="020B0604020202020204" pitchFamily="34" charset="0"/>
              </a:rPr>
              <a:t>Натуральные числа</a:t>
            </a:r>
            <a:r>
              <a:rPr lang="ru-RU" sz="2000" dirty="0">
                <a:solidFill>
                  <a:schemeClr val="tx1"/>
                </a:solidFill>
                <a:latin typeface="Arial" panose="020B0604020202020204" pitchFamily="34" charset="0"/>
                <a:cs typeface="Arial" panose="020B0604020202020204" pitchFamily="34" charset="0"/>
              </a:rPr>
              <a:t> занимают задачи, требующие воображаемых действий, мысленных экспериментов, предположений  — всё это оказывает хорошее развивающее влияние на учащихся.</a:t>
            </a:r>
          </a:p>
          <a:p>
            <a:pPr algn="l">
              <a:spcBef>
                <a:spcPts val="300"/>
              </a:spcBef>
            </a:pPr>
            <a:endParaRPr lang="ru-RU" sz="2000" dirty="0">
              <a:solidFill>
                <a:schemeClr val="tx1"/>
              </a:solidFill>
            </a:endParaRPr>
          </a:p>
          <a:p>
            <a:pPr algn="ctr">
              <a:spcBef>
                <a:spcPts val="300"/>
              </a:spcBef>
            </a:pPr>
            <a:endParaRPr lang="ru-RU" sz="2000" dirty="0">
              <a:solidFill>
                <a:schemeClr val="tx1"/>
              </a:solidFill>
              <a:latin typeface="Arial" panose="020B0604020202020204" pitchFamily="34" charset="0"/>
              <a:cs typeface="Arial" panose="020B0604020202020204" pitchFamily="34" charset="0"/>
            </a:endParaRPr>
          </a:p>
          <a:p>
            <a:pPr algn="ctr"/>
            <a:r>
              <a:rPr lang="ru-RU" sz="2000" dirty="0">
                <a:solidFill>
                  <a:schemeClr val="tx1"/>
                </a:solidFill>
                <a:latin typeface="Arial" panose="020B0604020202020204" pitchFamily="34" charset="0"/>
                <a:cs typeface="Arial" panose="020B0604020202020204" pitchFamily="34" charset="0"/>
              </a:rPr>
              <a:t>    </a:t>
            </a:r>
          </a:p>
        </p:txBody>
      </p:sp>
      <p:pic>
        <p:nvPicPr>
          <p:cNvPr id="6" name="Рисунок 5"/>
          <p:cNvPicPr>
            <a:picLocks noChangeAspect="1"/>
          </p:cNvPicPr>
          <p:nvPr/>
        </p:nvPicPr>
        <p:blipFill>
          <a:blip r:embed="rId2"/>
          <a:stretch>
            <a:fillRect/>
          </a:stretch>
        </p:blipFill>
        <p:spPr>
          <a:xfrm>
            <a:off x="5646737" y="2161778"/>
            <a:ext cx="3533775" cy="1562100"/>
          </a:xfrm>
          <a:prstGeom prst="rect">
            <a:avLst/>
          </a:prstGeom>
        </p:spPr>
      </p:pic>
    </p:spTree>
    <p:extLst>
      <p:ext uri="{BB962C8B-B14F-4D97-AF65-F5344CB8AC3E}">
        <p14:creationId xmlns:p14="http://schemas.microsoft.com/office/powerpoint/2010/main" val="381967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Задачи «на предположение» (старинное название)</a:t>
            </a:r>
            <a:endParaRPr lang="ru-RU" sz="1800" b="1" dirty="0">
              <a:solidFill>
                <a:srgbClr val="FF0000"/>
              </a:solidFill>
            </a:endParaRPr>
          </a:p>
        </p:txBody>
      </p:sp>
      <p:sp>
        <p:nvSpPr>
          <p:cNvPr id="3" name="Объект 2"/>
          <p:cNvSpPr>
            <a:spLocks noGrp="1"/>
          </p:cNvSpPr>
          <p:nvPr>
            <p:ph idx="1"/>
          </p:nvPr>
        </p:nvSpPr>
        <p:spPr>
          <a:xfrm>
            <a:off x="251520" y="627534"/>
            <a:ext cx="8208912" cy="3967090"/>
          </a:xfrm>
        </p:spPr>
        <p:txBody>
          <a:bodyPr>
            <a:noAutofit/>
          </a:bodyPr>
          <a:lstStyle/>
          <a:p>
            <a:pPr marL="0" indent="0">
              <a:buNone/>
            </a:pPr>
            <a:r>
              <a:rPr lang="ru-RU" sz="2000" dirty="0"/>
              <a:t>    Далее идут задачи на движение по реке, на движение. </a:t>
            </a:r>
          </a:p>
          <a:p>
            <a:pPr marL="0" indent="0">
              <a:spcBef>
                <a:spcPts val="0"/>
              </a:spcBef>
              <a:buNone/>
            </a:pPr>
            <a:r>
              <a:rPr lang="ru-RU" sz="2000" dirty="0"/>
              <a:t>    Рассмотрим задачу на «предположение». </a:t>
            </a:r>
          </a:p>
          <a:p>
            <a:pPr marL="0" indent="0">
              <a:spcBef>
                <a:spcPts val="0"/>
              </a:spcBef>
              <a:buNone/>
            </a:pPr>
            <a:r>
              <a:rPr lang="ru-RU" sz="2000" dirty="0">
                <a:solidFill>
                  <a:srgbClr val="C00000"/>
                </a:solidFill>
              </a:rPr>
              <a:t>    Мама раздала детям по 3 конфеты и у неё осталось </a:t>
            </a:r>
            <a:br>
              <a:rPr lang="ru-RU" sz="2000" dirty="0">
                <a:solidFill>
                  <a:srgbClr val="C00000"/>
                </a:solidFill>
              </a:rPr>
            </a:br>
            <a:r>
              <a:rPr lang="ru-RU" sz="2000" dirty="0">
                <a:solidFill>
                  <a:srgbClr val="C00000"/>
                </a:solidFill>
              </a:rPr>
              <a:t>4 конфеты. Если бы у неё было ещё 6 конфет, то она </a:t>
            </a:r>
            <a:br>
              <a:rPr lang="ru-RU" sz="2000" dirty="0">
                <a:solidFill>
                  <a:srgbClr val="C00000"/>
                </a:solidFill>
              </a:rPr>
            </a:br>
            <a:r>
              <a:rPr lang="ru-RU" sz="2000" dirty="0">
                <a:solidFill>
                  <a:srgbClr val="C00000"/>
                </a:solidFill>
              </a:rPr>
              <a:t>могла бы раздать детям по 5 конфет. Сколько было детей? </a:t>
            </a:r>
          </a:p>
          <a:p>
            <a:pPr marL="0" indent="0">
              <a:spcBef>
                <a:spcPts val="0"/>
              </a:spcBef>
              <a:buNone/>
            </a:pPr>
            <a:r>
              <a:rPr lang="ru-RU" sz="2000" dirty="0"/>
              <a:t>    </a:t>
            </a:r>
            <a:r>
              <a:rPr lang="ru-RU" sz="2000" b="1" dirty="0"/>
              <a:t>Предположим</a:t>
            </a:r>
            <a:r>
              <a:rPr lang="ru-RU" sz="2000" dirty="0"/>
              <a:t>, что</a:t>
            </a:r>
            <a:r>
              <a:rPr lang="ru-RU" sz="2000" b="1" dirty="0"/>
              <a:t> </a:t>
            </a:r>
            <a:r>
              <a:rPr lang="ru-RU" sz="2000" dirty="0"/>
              <a:t>у мамы было ещё 6 конфет, тогда после первой раздачи конфет у неё осталось бы 4 + 6 = 10 конфет. Каждому ребёнку она могла бы дать ещё по 5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3 = 2 конфеты. Детей было 10 : 2 = 5.</a:t>
            </a:r>
          </a:p>
          <a:p>
            <a:pPr marL="0" indent="0">
              <a:spcBef>
                <a:spcPts val="0"/>
              </a:spcBef>
              <a:buNone/>
            </a:pPr>
            <a:r>
              <a:rPr lang="ru-RU" sz="2000" dirty="0"/>
              <a:t>     Запишем решение по действиям.</a:t>
            </a:r>
          </a:p>
          <a:p>
            <a:pPr marL="0" indent="0">
              <a:spcBef>
                <a:spcPts val="0"/>
              </a:spcBef>
              <a:buNone/>
            </a:pPr>
            <a:r>
              <a:rPr lang="ru-RU" sz="2000" dirty="0"/>
              <a:t>     1) 4 + 6 = 10 (конфет) — стало бы у мамы,</a:t>
            </a:r>
          </a:p>
          <a:p>
            <a:pPr marL="0" indent="0">
              <a:spcBef>
                <a:spcPts val="0"/>
              </a:spcBef>
              <a:buNone/>
            </a:pPr>
            <a:r>
              <a:rPr lang="ru-RU" sz="2000" dirty="0"/>
              <a:t>     2) 5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3 = 2 (конфеты) — мама дала бы каждому дополнительно,</a:t>
            </a:r>
          </a:p>
          <a:p>
            <a:pPr marL="0" indent="0">
              <a:spcBef>
                <a:spcPts val="0"/>
              </a:spcBef>
              <a:buNone/>
            </a:pPr>
            <a:r>
              <a:rPr lang="ru-RU" sz="2000" dirty="0"/>
              <a:t>     3) 10 : 2 = 5 (детей) — было.</a:t>
            </a:r>
          </a:p>
          <a:p>
            <a:pPr marL="0" indent="0">
              <a:buNone/>
            </a:pPr>
            <a:endParaRPr lang="ru-RU" sz="2000" dirty="0"/>
          </a:p>
          <a:p>
            <a:endParaRPr lang="ru-RU" sz="2000" dirty="0"/>
          </a:p>
        </p:txBody>
      </p:sp>
      <p:pic>
        <p:nvPicPr>
          <p:cNvPr id="4" name="Рисунок 3"/>
          <p:cNvPicPr>
            <a:picLocks noChangeAspect="1"/>
          </p:cNvPicPr>
          <p:nvPr/>
        </p:nvPicPr>
        <p:blipFill>
          <a:blip r:embed="rId3"/>
          <a:stretch>
            <a:fillRect/>
          </a:stretch>
        </p:blipFill>
        <p:spPr>
          <a:xfrm>
            <a:off x="7661356" y="205979"/>
            <a:ext cx="1482644" cy="1573683"/>
          </a:xfrm>
          <a:prstGeom prst="rect">
            <a:avLst/>
          </a:prstGeom>
        </p:spPr>
      </p:pic>
    </p:spTree>
    <p:extLst>
      <p:ext uri="{BB962C8B-B14F-4D97-AF65-F5344CB8AC3E}">
        <p14:creationId xmlns:p14="http://schemas.microsoft.com/office/powerpoint/2010/main" val="12661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488831" cy="3967090"/>
          </a:xfrm>
        </p:spPr>
        <p:txBody>
          <a:bodyPr>
            <a:noAutofit/>
          </a:bodyPr>
          <a:lstStyle/>
          <a:p>
            <a:pPr marL="0" indent="0">
              <a:buNone/>
            </a:pPr>
            <a:r>
              <a:rPr lang="ru-RU" sz="2000" i="1" dirty="0">
                <a:solidFill>
                  <a:srgbClr val="C00000"/>
                </a:solidFill>
              </a:rPr>
              <a:t>   Из «Всеобщей арифметики» И. Ньютона</a:t>
            </a:r>
            <a:r>
              <a:rPr lang="ru-RU" sz="2000" dirty="0">
                <a:solidFill>
                  <a:srgbClr val="C00000"/>
                </a:solidFill>
              </a:rPr>
              <a:t>. Некто </a:t>
            </a:r>
            <a:br>
              <a:rPr lang="ru-RU" sz="2000" dirty="0">
                <a:solidFill>
                  <a:srgbClr val="C00000"/>
                </a:solidFill>
              </a:rPr>
            </a:br>
            <a:r>
              <a:rPr lang="ru-RU" sz="2000" dirty="0">
                <a:solidFill>
                  <a:srgbClr val="C00000"/>
                </a:solidFill>
              </a:rPr>
              <a:t>желает распределить между бедными деньги. </a:t>
            </a:r>
            <a:br>
              <a:rPr lang="ru-RU" sz="2000" dirty="0">
                <a:solidFill>
                  <a:srgbClr val="C00000"/>
                </a:solidFill>
              </a:rPr>
            </a:br>
            <a:r>
              <a:rPr lang="ru-RU" sz="2000" dirty="0">
                <a:solidFill>
                  <a:srgbClr val="C00000"/>
                </a:solidFill>
              </a:rPr>
              <a:t>Если бы у него было на восемь динариев больше, </a:t>
            </a:r>
            <a:br>
              <a:rPr lang="ru-RU" sz="2000" dirty="0">
                <a:solidFill>
                  <a:srgbClr val="C00000"/>
                </a:solidFill>
              </a:rPr>
            </a:br>
            <a:r>
              <a:rPr lang="ru-RU" sz="2000" dirty="0">
                <a:solidFill>
                  <a:srgbClr val="C00000"/>
                </a:solidFill>
              </a:rPr>
              <a:t>то он мог бы дать каждому по три, но он раздаёт </a:t>
            </a:r>
            <a:br>
              <a:rPr lang="ru-RU" sz="2000" dirty="0">
                <a:solidFill>
                  <a:srgbClr val="C00000"/>
                </a:solidFill>
              </a:rPr>
            </a:br>
            <a:r>
              <a:rPr lang="ru-RU" sz="2000" dirty="0">
                <a:solidFill>
                  <a:srgbClr val="C00000"/>
                </a:solidFill>
              </a:rPr>
              <a:t>лишь по два, и у него ещё остаётся три. Сколько </a:t>
            </a:r>
            <a:br>
              <a:rPr lang="ru-RU" sz="2000" dirty="0">
                <a:solidFill>
                  <a:srgbClr val="C00000"/>
                </a:solidFill>
              </a:rPr>
            </a:br>
            <a:r>
              <a:rPr lang="ru-RU" sz="2000" dirty="0">
                <a:solidFill>
                  <a:srgbClr val="C00000"/>
                </a:solidFill>
              </a:rPr>
              <a:t>бедных? </a:t>
            </a:r>
          </a:p>
          <a:p>
            <a:pPr marL="0" indent="0">
              <a:spcBef>
                <a:spcPts val="300"/>
              </a:spcBef>
              <a:buNone/>
            </a:pPr>
            <a:r>
              <a:rPr lang="ru-RU" sz="2000" b="1" dirty="0"/>
              <a:t>     Решение. </a:t>
            </a:r>
            <a:r>
              <a:rPr lang="ru-RU" sz="2000" dirty="0"/>
              <a:t>Представим, что некто раздавал сначала</a:t>
            </a:r>
            <a:br>
              <a:rPr lang="ru-RU" sz="2000" dirty="0"/>
            </a:br>
            <a:r>
              <a:rPr lang="ru-RU" sz="2000" dirty="0"/>
              <a:t>по 2 динария (это переформулировка задачи) и у него осталось 3 динария. Если бы у него было на 8 динариев больше, то 11 динариев он распределил бы между всеми бедными, дав каждому ещё по 1 динарию. То есть бедных было 11.</a:t>
            </a:r>
          </a:p>
          <a:p>
            <a:pPr marL="0" indent="0">
              <a:spcBef>
                <a:spcPts val="300"/>
              </a:spcBef>
              <a:buNone/>
            </a:pPr>
            <a:r>
              <a:rPr lang="ru-RU" sz="2000" dirty="0"/>
              <a:t>     Запишем это решение по действиям.</a:t>
            </a:r>
          </a:p>
          <a:p>
            <a:pPr marL="0" indent="0">
              <a:buNone/>
            </a:pPr>
            <a:endParaRPr lang="ru-RU" sz="2000" dirty="0">
              <a:solidFill>
                <a:srgbClr val="FF0000"/>
              </a:solidFill>
            </a:endParaRPr>
          </a:p>
          <a:p>
            <a:endParaRPr lang="ru-RU" sz="2000" dirty="0"/>
          </a:p>
        </p:txBody>
      </p:sp>
      <p:pic>
        <p:nvPicPr>
          <p:cNvPr id="4" name="Рисунок 3"/>
          <p:cNvPicPr>
            <a:picLocks noChangeAspect="1"/>
          </p:cNvPicPr>
          <p:nvPr/>
        </p:nvPicPr>
        <p:blipFill>
          <a:blip r:embed="rId2"/>
          <a:stretch>
            <a:fillRect/>
          </a:stretch>
        </p:blipFill>
        <p:spPr>
          <a:xfrm>
            <a:off x="7212294" y="627535"/>
            <a:ext cx="1680187" cy="2016224"/>
          </a:xfrm>
          <a:prstGeom prst="rect">
            <a:avLst/>
          </a:prstGeom>
        </p:spPr>
      </p:pic>
    </p:spTree>
    <p:extLst>
      <p:ext uri="{BB962C8B-B14F-4D97-AF65-F5344CB8AC3E}">
        <p14:creationId xmlns:p14="http://schemas.microsoft.com/office/powerpoint/2010/main" val="17132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t>    1) 3 + 8 = 11 (динариев) — можно раздать сверх выданных </a:t>
            </a:r>
            <a:br>
              <a:rPr lang="ru-RU" sz="2000" dirty="0"/>
            </a:br>
            <a:r>
              <a:rPr lang="ru-RU" sz="2000" dirty="0"/>
              <a:t>двух динариев.</a:t>
            </a:r>
          </a:p>
          <a:p>
            <a:pPr marL="0" indent="0">
              <a:spcBef>
                <a:spcPts val="0"/>
              </a:spcBef>
              <a:buNone/>
            </a:pPr>
            <a:r>
              <a:rPr lang="ru-RU" sz="2000" dirty="0"/>
              <a:t>    2) 3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2 = 1 (динарий) — можно раздать каждому сверх </a:t>
            </a:r>
            <a:br>
              <a:rPr lang="ru-RU" sz="2000" dirty="0"/>
            </a:br>
            <a:r>
              <a:rPr lang="ru-RU" sz="2000" dirty="0"/>
              <a:t>выданных двух динариев.</a:t>
            </a:r>
          </a:p>
          <a:p>
            <a:pPr marL="0" indent="0">
              <a:spcBef>
                <a:spcPts val="0"/>
              </a:spcBef>
              <a:buNone/>
            </a:pPr>
            <a:r>
              <a:rPr lang="ru-RU" sz="2000" dirty="0"/>
              <a:t>    3) 11 : 1 = 11 (бедных) — было. </a:t>
            </a:r>
          </a:p>
          <a:p>
            <a:pPr marL="0" indent="0">
              <a:spcBef>
                <a:spcPts val="0"/>
              </a:spcBef>
              <a:buNone/>
            </a:pPr>
            <a:r>
              <a:rPr lang="ru-RU" sz="2000" dirty="0"/>
              <a:t>    А вот решение с сайта </a:t>
            </a:r>
            <a:r>
              <a:rPr lang="ru-RU" sz="2000" dirty="0" err="1"/>
              <a:t>гдз.ру</a:t>
            </a:r>
            <a:r>
              <a:rPr lang="ru-RU" sz="2000" dirty="0"/>
              <a:t>.</a:t>
            </a:r>
          </a:p>
          <a:p>
            <a:pPr marL="0" indent="0">
              <a:spcBef>
                <a:spcPts val="0"/>
              </a:spcBef>
              <a:buNone/>
            </a:pPr>
            <a:r>
              <a:rPr lang="ru-RU" sz="2000" dirty="0"/>
              <a:t>    Как видим, решателей не </a:t>
            </a:r>
            <a:br>
              <a:rPr lang="ru-RU" sz="2000" dirty="0"/>
            </a:br>
            <a:r>
              <a:rPr lang="ru-RU" sz="2000" dirty="0"/>
              <a:t>волнует, что в учебнике ещё </a:t>
            </a:r>
            <a:br>
              <a:rPr lang="ru-RU" sz="2000" dirty="0"/>
            </a:br>
            <a:r>
              <a:rPr lang="ru-RU" sz="2000" dirty="0"/>
              <a:t>ни разу не использовались </a:t>
            </a:r>
            <a:br>
              <a:rPr lang="ru-RU" sz="2000" dirty="0"/>
            </a:br>
            <a:r>
              <a:rPr lang="ru-RU" sz="2000" dirty="0"/>
              <a:t>уравнения для решения </a:t>
            </a:r>
            <a:br>
              <a:rPr lang="ru-RU" sz="2000" dirty="0"/>
            </a:br>
            <a:r>
              <a:rPr lang="ru-RU" sz="2000" dirty="0"/>
              <a:t>текстовых задач.</a:t>
            </a:r>
          </a:p>
        </p:txBody>
      </p:sp>
      <p:pic>
        <p:nvPicPr>
          <p:cNvPr id="4" name="Рисунок 3"/>
          <p:cNvPicPr>
            <a:picLocks noChangeAspect="1"/>
          </p:cNvPicPr>
          <p:nvPr/>
        </p:nvPicPr>
        <p:blipFill>
          <a:blip r:embed="rId2"/>
          <a:stretch>
            <a:fillRect/>
          </a:stretch>
        </p:blipFill>
        <p:spPr>
          <a:xfrm>
            <a:off x="4354511" y="2557688"/>
            <a:ext cx="4826001" cy="2606350"/>
          </a:xfrm>
          <a:prstGeom prst="rect">
            <a:avLst/>
          </a:prstGeom>
        </p:spPr>
      </p:pic>
    </p:spTree>
    <p:extLst>
      <p:ext uri="{BB962C8B-B14F-4D97-AF65-F5344CB8AC3E}">
        <p14:creationId xmlns:p14="http://schemas.microsoft.com/office/powerpoint/2010/main" val="17291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Уравняем число колец на пирамидах, снимем с больших пирамид по </a:t>
            </a:r>
            <a:r>
              <a:rPr lang="en-US" sz="2000" dirty="0"/>
              <a:t>2</a:t>
            </a:r>
            <a:r>
              <a:rPr lang="ru-RU" sz="2000" dirty="0"/>
              <a:t> кольца. </a:t>
            </a:r>
          </a:p>
          <a:p>
            <a:pPr marL="0" indent="0">
              <a:spcBef>
                <a:spcPts val="0"/>
              </a:spcBef>
              <a:buNone/>
            </a:pPr>
            <a:r>
              <a:rPr lang="ru-RU" sz="2000" dirty="0"/>
              <a:t>   </a:t>
            </a:r>
          </a:p>
        </p:txBody>
      </p:sp>
      <p:pic>
        <p:nvPicPr>
          <p:cNvPr id="6" name="Рисунок 5"/>
          <p:cNvPicPr>
            <a:picLocks noChangeAspect="1"/>
          </p:cNvPicPr>
          <p:nvPr/>
        </p:nvPicPr>
        <p:blipFill>
          <a:blip r:embed="rId2"/>
          <a:stretch>
            <a:fillRect/>
          </a:stretch>
        </p:blipFill>
        <p:spPr>
          <a:xfrm>
            <a:off x="6827837" y="-20538"/>
            <a:ext cx="2352675" cy="1219200"/>
          </a:xfrm>
          <a:prstGeom prst="rect">
            <a:avLst/>
          </a:prstGeom>
        </p:spPr>
      </p:pic>
    </p:spTree>
    <p:extLst>
      <p:ext uri="{BB962C8B-B14F-4D97-AF65-F5344CB8AC3E}">
        <p14:creationId xmlns:p14="http://schemas.microsoft.com/office/powerpoint/2010/main" val="22750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Уравняем число колец на пирамидах, снимем с больших пирамид по </a:t>
            </a:r>
            <a:r>
              <a:rPr lang="en-US" sz="2000" dirty="0"/>
              <a:t>2</a:t>
            </a:r>
            <a:r>
              <a:rPr lang="ru-RU" sz="2000" dirty="0"/>
              <a:t> кольца. </a:t>
            </a:r>
          </a:p>
          <a:p>
            <a:pPr marL="0" indent="0">
              <a:spcBef>
                <a:spcPts val="0"/>
              </a:spcBef>
              <a:buNone/>
            </a:pPr>
            <a:r>
              <a:rPr lang="ru-RU" sz="2000" dirty="0"/>
              <a:t>   Тогда на пирамидах останется 20 ∙ 5 = 100 (колец). </a:t>
            </a:r>
          </a:p>
          <a:p>
            <a:pPr marL="0" indent="0">
              <a:spcBef>
                <a:spcPts val="0"/>
              </a:spcBef>
              <a:buNone/>
            </a:pPr>
            <a:r>
              <a:rPr lang="ru-RU" sz="2000" dirty="0"/>
              <a:t>   </a:t>
            </a:r>
            <a:r>
              <a:rPr lang="en-US" sz="2000" dirty="0"/>
              <a:t>C</a:t>
            </a:r>
            <a:r>
              <a:rPr lang="ru-RU" sz="2000" dirty="0" err="1"/>
              <a:t>няли</a:t>
            </a:r>
            <a:r>
              <a:rPr lang="ru-RU" sz="2000" dirty="0"/>
              <a:t> 128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100 = 28 (колец). </a:t>
            </a:r>
          </a:p>
          <a:p>
            <a:endParaRPr lang="ru-RU" sz="2000" dirty="0"/>
          </a:p>
        </p:txBody>
      </p:sp>
      <p:pic>
        <p:nvPicPr>
          <p:cNvPr id="7" name="Рисунок 6"/>
          <p:cNvPicPr>
            <a:picLocks noChangeAspect="1"/>
          </p:cNvPicPr>
          <p:nvPr/>
        </p:nvPicPr>
        <p:blipFill>
          <a:blip r:embed="rId2"/>
          <a:stretch>
            <a:fillRect/>
          </a:stretch>
        </p:blipFill>
        <p:spPr>
          <a:xfrm>
            <a:off x="6846887" y="-20538"/>
            <a:ext cx="2333625" cy="1219200"/>
          </a:xfrm>
          <a:prstGeom prst="rect">
            <a:avLst/>
          </a:prstGeom>
        </p:spPr>
      </p:pic>
    </p:spTree>
    <p:extLst>
      <p:ext uri="{BB962C8B-B14F-4D97-AF65-F5344CB8AC3E}">
        <p14:creationId xmlns:p14="http://schemas.microsoft.com/office/powerpoint/2010/main" val="357346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Уравняем число колец на пирамидах, снимем с больших </a:t>
            </a:r>
            <a:br>
              <a:rPr lang="ru-RU" sz="2000" dirty="0"/>
            </a:br>
            <a:r>
              <a:rPr lang="ru-RU" sz="2000" dirty="0"/>
              <a:t>пирамид по </a:t>
            </a:r>
            <a:r>
              <a:rPr lang="en-US" sz="2000" dirty="0"/>
              <a:t>2</a:t>
            </a:r>
            <a:r>
              <a:rPr lang="ru-RU" sz="2000" dirty="0"/>
              <a:t> кольца. </a:t>
            </a:r>
          </a:p>
          <a:p>
            <a:pPr marL="0" indent="0">
              <a:spcBef>
                <a:spcPts val="0"/>
              </a:spcBef>
              <a:buNone/>
            </a:pPr>
            <a:r>
              <a:rPr lang="ru-RU" sz="2000" dirty="0"/>
              <a:t>   Тогда на пирамидах останется 20 ∙ 5 = 100 (колец). </a:t>
            </a:r>
          </a:p>
          <a:p>
            <a:pPr marL="0" indent="0">
              <a:spcBef>
                <a:spcPts val="0"/>
              </a:spcBef>
              <a:buNone/>
            </a:pPr>
            <a:r>
              <a:rPr lang="ru-RU" sz="2000" dirty="0"/>
              <a:t>   </a:t>
            </a:r>
            <a:r>
              <a:rPr lang="en-US" sz="2000" dirty="0"/>
              <a:t>C</a:t>
            </a:r>
            <a:r>
              <a:rPr lang="ru-RU" sz="2000" dirty="0" err="1"/>
              <a:t>няли</a:t>
            </a:r>
            <a:r>
              <a:rPr lang="ru-RU" sz="2000" dirty="0"/>
              <a:t> 128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100 = 28 (колец). </a:t>
            </a:r>
          </a:p>
          <a:p>
            <a:pPr marL="0" indent="0">
              <a:spcBef>
                <a:spcPts val="0"/>
              </a:spcBef>
              <a:buNone/>
            </a:pPr>
            <a:r>
              <a:rPr lang="ru-RU" sz="2000" dirty="0"/>
              <a:t>   Вернём их на большие пирамиды — по кольца 2 на каждую, </a:t>
            </a:r>
            <a:br>
              <a:rPr lang="ru-RU" sz="2000" dirty="0"/>
            </a:br>
            <a:r>
              <a:rPr lang="ru-RU" sz="2000" dirty="0"/>
              <a:t>тогда больших пирамид было 28 : 2 = 14.</a:t>
            </a:r>
          </a:p>
          <a:p>
            <a:pPr marL="0" indent="0">
              <a:spcBef>
                <a:spcPts val="0"/>
              </a:spcBef>
              <a:buNone/>
            </a:pPr>
            <a:r>
              <a:rPr lang="ru-RU" sz="2000" dirty="0">
                <a:solidFill>
                  <a:srgbClr val="FF0000"/>
                </a:solidFill>
              </a:rPr>
              <a:t>   </a:t>
            </a:r>
            <a:r>
              <a:rPr lang="ru-RU" sz="2000" dirty="0">
                <a:solidFill>
                  <a:schemeClr val="tx1"/>
                </a:solidFill>
              </a:rPr>
              <a:t>Это было «детское» решение, а теперь держитесь. </a:t>
            </a:r>
            <a:r>
              <a:rPr lang="ru-RU" sz="2000" dirty="0"/>
              <a:t>Вот вам «взрослое» решение с сайта ГДЗ.РУ.</a:t>
            </a:r>
          </a:p>
        </p:txBody>
      </p:sp>
      <p:pic>
        <p:nvPicPr>
          <p:cNvPr id="6" name="Рисунок 5"/>
          <p:cNvPicPr>
            <a:picLocks noChangeAspect="1"/>
          </p:cNvPicPr>
          <p:nvPr/>
        </p:nvPicPr>
        <p:blipFill>
          <a:blip r:embed="rId2"/>
          <a:stretch>
            <a:fillRect/>
          </a:stretch>
        </p:blipFill>
        <p:spPr>
          <a:xfrm>
            <a:off x="6804248" y="-20538"/>
            <a:ext cx="2352675" cy="1219200"/>
          </a:xfrm>
          <a:prstGeom prst="rect">
            <a:avLst/>
          </a:prstGeom>
        </p:spPr>
      </p:pic>
    </p:spTree>
    <p:extLst>
      <p:ext uri="{BB962C8B-B14F-4D97-AF65-F5344CB8AC3E}">
        <p14:creationId xmlns:p14="http://schemas.microsoft.com/office/powerpoint/2010/main" val="3910685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8435280" cy="4320480"/>
          </a:xfrm>
        </p:spPr>
        <p:txBody>
          <a:bodyPr>
            <a:noAutofit/>
          </a:bodyPr>
          <a:lstStyle/>
          <a:p>
            <a:pPr marL="0" indent="0">
              <a:spcBef>
                <a:spcPts val="0"/>
              </a:spcBef>
              <a:buNone/>
            </a:pPr>
            <a:r>
              <a:rPr lang="ru-RU" sz="2000" dirty="0">
                <a:solidFill>
                  <a:srgbClr val="C00000"/>
                </a:solidFill>
              </a:rPr>
              <a:t>   Для детского сада купили 20 пирамид: </a:t>
            </a:r>
            <a:br>
              <a:rPr lang="ru-RU" sz="2000" dirty="0">
                <a:solidFill>
                  <a:srgbClr val="C00000"/>
                </a:solidFill>
              </a:rPr>
            </a:br>
            <a:r>
              <a:rPr lang="ru-RU" sz="2000" dirty="0">
                <a:solidFill>
                  <a:srgbClr val="C00000"/>
                </a:solidFill>
              </a:rPr>
              <a:t>больших и маленьких — по 7 и по 5 колец.</a:t>
            </a:r>
            <a:br>
              <a:rPr lang="ru-RU" sz="2000" dirty="0">
                <a:solidFill>
                  <a:srgbClr val="C00000"/>
                </a:solidFill>
              </a:rPr>
            </a:br>
            <a:r>
              <a:rPr lang="ru-RU" sz="2000" dirty="0">
                <a:solidFill>
                  <a:srgbClr val="C00000"/>
                </a:solidFill>
              </a:rPr>
              <a:t>У всех пирамид 128 колец. Сколько было </a:t>
            </a:r>
            <a:br>
              <a:rPr lang="ru-RU" sz="2000" dirty="0">
                <a:solidFill>
                  <a:srgbClr val="C00000"/>
                </a:solidFill>
              </a:rPr>
            </a:br>
            <a:r>
              <a:rPr lang="ru-RU" sz="2000" dirty="0">
                <a:solidFill>
                  <a:srgbClr val="C00000"/>
                </a:solidFill>
              </a:rPr>
              <a:t>больших пирамид? </a:t>
            </a:r>
          </a:p>
          <a:p>
            <a:pPr marL="0" indent="0">
              <a:spcBef>
                <a:spcPts val="0"/>
              </a:spcBef>
              <a:buNone/>
            </a:pPr>
            <a:r>
              <a:rPr lang="ru-RU" sz="2000" dirty="0"/>
              <a:t>   </a:t>
            </a:r>
            <a:r>
              <a:rPr lang="ru-RU" sz="2000" i="1" dirty="0"/>
              <a:t>Примечание. </a:t>
            </a:r>
            <a:r>
              <a:rPr lang="ru-RU" sz="2000" dirty="0"/>
              <a:t>Уравнения и </a:t>
            </a:r>
            <a:br>
              <a:rPr lang="ru-RU" sz="2000" dirty="0"/>
            </a:br>
            <a:r>
              <a:rPr lang="ru-RU" sz="2000" dirty="0"/>
              <a:t>системы линейных уравнений в </a:t>
            </a:r>
            <a:br>
              <a:rPr lang="ru-RU" sz="2000" dirty="0"/>
            </a:br>
            <a:r>
              <a:rPr lang="ru-RU" sz="2000" dirty="0"/>
              <a:t>5 классе не изучали, а решатель </a:t>
            </a:r>
            <a:br>
              <a:rPr lang="ru-RU" sz="2000" dirty="0"/>
            </a:br>
            <a:r>
              <a:rPr lang="ru-RU" sz="2000" dirty="0"/>
              <a:t>этого не знает, </a:t>
            </a:r>
            <a:r>
              <a:rPr lang="en-US" sz="2000" i="1" dirty="0"/>
              <a:t>x</a:t>
            </a:r>
            <a:r>
              <a:rPr lang="ru-RU" sz="2000" dirty="0"/>
              <a:t> у него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большие </a:t>
            </a:r>
            <a:br>
              <a:rPr lang="ru-RU" sz="2000" dirty="0"/>
            </a:br>
            <a:r>
              <a:rPr lang="ru-RU" sz="2000" dirty="0"/>
              <a:t>пирамиды, а не их количество. </a:t>
            </a:r>
            <a:br>
              <a:rPr lang="ru-RU" sz="2000" dirty="0"/>
            </a:br>
            <a:r>
              <a:rPr lang="ru-RU" sz="2000" dirty="0"/>
              <a:t>   </a:t>
            </a:r>
            <a:r>
              <a:rPr lang="ru-RU" sz="2000" dirty="0">
                <a:solidFill>
                  <a:schemeClr val="tx1"/>
                </a:solidFill>
              </a:rPr>
              <a:t>Тот же приём</a:t>
            </a:r>
            <a:r>
              <a:rPr lang="ru-RU" sz="2000" dirty="0">
                <a:latin typeface="Arial" panose="020B0604020202020204" pitchFamily="34" charset="0"/>
                <a:cs typeface="Arial" panose="020B0604020202020204" pitchFamily="34" charset="0"/>
              </a:rPr>
              <a:t> </a:t>
            </a:r>
            <a:r>
              <a:rPr lang="ru-RU" sz="2000" i="1"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cs typeface="Arial" panose="020B0604020202020204" pitchFamily="34" charset="0"/>
              </a:rPr>
              <a:t>воображаемые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действия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latin typeface="Arial" panose="020B0604020202020204" pitchFamily="34" charset="0"/>
                <a:cs typeface="Arial" panose="020B0604020202020204" pitchFamily="34" charset="0"/>
              </a:rPr>
              <a:t> можно применить при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решении старинной китайской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задачи.</a:t>
            </a:r>
            <a:endParaRPr lang="ru-RU" sz="2000" dirty="0">
              <a:solidFill>
                <a:srgbClr val="FF0000"/>
              </a:solidFill>
            </a:endParaRPr>
          </a:p>
          <a:p>
            <a:endParaRPr lang="ru-RU" sz="2000" dirty="0"/>
          </a:p>
        </p:txBody>
      </p:sp>
      <p:pic>
        <p:nvPicPr>
          <p:cNvPr id="4" name="Рисунок 3"/>
          <p:cNvPicPr>
            <a:picLocks noChangeAspect="1"/>
          </p:cNvPicPr>
          <p:nvPr/>
        </p:nvPicPr>
        <p:blipFill>
          <a:blip r:embed="rId2"/>
          <a:stretch>
            <a:fillRect/>
          </a:stretch>
        </p:blipFill>
        <p:spPr>
          <a:xfrm>
            <a:off x="4499992" y="1563638"/>
            <a:ext cx="4644008" cy="3424956"/>
          </a:xfrm>
          <a:prstGeom prst="rect">
            <a:avLst/>
          </a:prstGeom>
        </p:spPr>
      </p:pic>
      <p:pic>
        <p:nvPicPr>
          <p:cNvPr id="7" name="Рисунок 6"/>
          <p:cNvPicPr>
            <a:picLocks noChangeAspect="1"/>
          </p:cNvPicPr>
          <p:nvPr/>
        </p:nvPicPr>
        <p:blipFill>
          <a:blip r:embed="rId3"/>
          <a:stretch>
            <a:fillRect/>
          </a:stretch>
        </p:blipFill>
        <p:spPr>
          <a:xfrm>
            <a:off x="6827837" y="-20538"/>
            <a:ext cx="2352675" cy="1219200"/>
          </a:xfrm>
          <a:prstGeom prst="rect">
            <a:avLst/>
          </a:prstGeom>
        </p:spPr>
      </p:pic>
    </p:spTree>
    <p:extLst>
      <p:ext uri="{BB962C8B-B14F-4D97-AF65-F5344CB8AC3E}">
        <p14:creationId xmlns:p14="http://schemas.microsoft.com/office/powerpoint/2010/main" val="22512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В клетке сидят фазаны и кролики. Всего у них 30 голов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и 70 ног. Определите число фазанов и число кроликов. </a:t>
            </a:r>
          </a:p>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Можно составить уравнение 4</a:t>
            </a:r>
            <a:r>
              <a:rPr lang="en-US" sz="2000" i="1" dirty="0">
                <a:latin typeface="Arial" panose="020B0604020202020204" pitchFamily="34" charset="0"/>
                <a:cs typeface="Arial" panose="020B0604020202020204" pitchFamily="34" charset="0"/>
              </a:rPr>
              <a:t>x </a:t>
            </a:r>
            <a:r>
              <a:rPr lang="ru-RU" sz="2000" dirty="0">
                <a:latin typeface="Arial" panose="020B0604020202020204" pitchFamily="34" charset="0"/>
                <a:cs typeface="Arial" panose="020B0604020202020204" pitchFamily="34" charset="0"/>
              </a:rPr>
              <a:t>+ 2</a:t>
            </a:r>
            <a:r>
              <a:rPr lang="en-US" sz="2000" dirty="0">
                <a:latin typeface="Arial" panose="020B0604020202020204" pitchFamily="34" charset="0"/>
                <a:cs typeface="Arial" panose="020B0604020202020204" pitchFamily="34" charset="0"/>
                <a:sym typeface="Symbol" panose="05050102010706020507" pitchFamily="18" charset="2"/>
              </a:rPr>
              <a:t></a:t>
            </a:r>
            <a:r>
              <a:rPr lang="ru-RU" sz="2000" dirty="0">
                <a:latin typeface="Arial" panose="020B0604020202020204" pitchFamily="34" charset="0"/>
                <a:cs typeface="Arial" panose="020B0604020202020204" pitchFamily="34" charset="0"/>
              </a:rPr>
              <a:t>(30 –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70, где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число кроликов, и получить ответ. </a:t>
            </a:r>
          </a:p>
          <a:p>
            <a:pPr marL="0" indent="0">
              <a:spcBef>
                <a:spcPts val="0"/>
              </a:spcBef>
              <a:buNone/>
            </a:pPr>
            <a:r>
              <a:rPr lang="ru-RU" sz="2000" dirty="0">
                <a:latin typeface="Arial" panose="020B0604020202020204" pitchFamily="34" charset="0"/>
                <a:cs typeface="Arial" panose="020B0604020202020204" pitchFamily="34" charset="0"/>
              </a:rPr>
              <a:t>    А на сайте </a:t>
            </a:r>
            <a:r>
              <a:rPr lang="ru-RU" sz="2000" dirty="0" err="1">
                <a:latin typeface="Arial" panose="020B0604020202020204" pitchFamily="34" charset="0"/>
                <a:cs typeface="Arial" panose="020B0604020202020204" pitchFamily="34" charset="0"/>
              </a:rPr>
              <a:t>гдз.ру</a:t>
            </a:r>
            <a:r>
              <a:rPr lang="ru-RU" sz="2000" dirty="0">
                <a:latin typeface="Arial" panose="020B0604020202020204" pitchFamily="34" charset="0"/>
                <a:cs typeface="Arial" panose="020B0604020202020204" pitchFamily="34" charset="0"/>
              </a:rPr>
              <a:t> применяют систему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линейных уравнений, обозначая через </a:t>
            </a:r>
            <a:r>
              <a:rPr lang="ru-RU" sz="2000" i="1" dirty="0">
                <a:latin typeface="Arial" panose="020B0604020202020204" pitchFamily="34" charset="0"/>
                <a:cs typeface="Arial" panose="020B0604020202020204" pitchFamily="34" charset="0"/>
              </a:rPr>
              <a:t>х </a:t>
            </a:r>
            <a:br>
              <a:rPr lang="ru-RU" sz="2000" i="1"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кроликов, </a:t>
            </a:r>
            <a:r>
              <a:rPr lang="ru-RU" sz="2000" dirty="0"/>
              <a:t>а не их количество. </a:t>
            </a:r>
            <a:br>
              <a:rPr lang="ru-RU" sz="2000" dirty="0"/>
            </a:br>
            <a:endParaRPr lang="ru-RU" sz="2000" dirty="0">
              <a:latin typeface="Arial" panose="020B0604020202020204" pitchFamily="34" charset="0"/>
              <a:cs typeface="Arial" panose="020B0604020202020204" pitchFamily="34" charset="0"/>
            </a:endParaRPr>
          </a:p>
          <a:p>
            <a:pPr marL="0" indent="0">
              <a:spcBef>
                <a:spcPts val="300"/>
              </a:spcBef>
              <a:buNone/>
            </a:pPr>
            <a:endParaRPr lang="ru-RU" sz="2000" dirty="0"/>
          </a:p>
          <a:p>
            <a:pPr marL="0" indent="0">
              <a:spcBef>
                <a:spcPts val="600"/>
              </a:spcBef>
              <a:buNone/>
            </a:pPr>
            <a:endParaRPr lang="ru-RU" sz="2000" dirty="0"/>
          </a:p>
          <a:p>
            <a:pPr marL="0" indent="0">
              <a:spcBef>
                <a:spcPts val="600"/>
              </a:spcBef>
              <a:buNone/>
            </a:pPr>
            <a:endParaRPr lang="ru-RU" sz="2000" dirty="0">
              <a:solidFill>
                <a:srgbClr val="FF0000"/>
              </a:solidFill>
            </a:endParaRPr>
          </a:p>
          <a:p>
            <a:endParaRPr lang="ru-RU" sz="2000" dirty="0"/>
          </a:p>
        </p:txBody>
      </p:sp>
    </p:spTree>
    <p:extLst>
      <p:ext uri="{BB962C8B-B14F-4D97-AF65-F5344CB8AC3E}">
        <p14:creationId xmlns:p14="http://schemas.microsoft.com/office/powerpoint/2010/main" val="340146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В клетке сидят фазаны и кролики. Всего у них 30 голов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и 70 ног. Определите число фазанов и число кроликов.</a:t>
            </a:r>
          </a:p>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Можно составить уравнение 4</a:t>
            </a:r>
            <a:r>
              <a:rPr lang="en-US" sz="2000" i="1" dirty="0">
                <a:latin typeface="Arial" panose="020B0604020202020204" pitchFamily="34" charset="0"/>
                <a:cs typeface="Arial" panose="020B0604020202020204" pitchFamily="34" charset="0"/>
              </a:rPr>
              <a:t>x </a:t>
            </a:r>
            <a:r>
              <a:rPr lang="ru-RU" sz="2000" dirty="0">
                <a:latin typeface="Arial" panose="020B0604020202020204" pitchFamily="34" charset="0"/>
                <a:cs typeface="Arial" panose="020B0604020202020204" pitchFamily="34" charset="0"/>
              </a:rPr>
              <a:t>+ 2</a:t>
            </a:r>
            <a:r>
              <a:rPr lang="en-US" sz="2000" dirty="0">
                <a:latin typeface="Arial" panose="020B0604020202020204" pitchFamily="34" charset="0"/>
                <a:cs typeface="Arial" panose="020B0604020202020204" pitchFamily="34" charset="0"/>
                <a:sym typeface="Symbol" panose="05050102010706020507" pitchFamily="18" charset="2"/>
              </a:rPr>
              <a:t></a:t>
            </a:r>
            <a:r>
              <a:rPr lang="ru-RU" sz="2000" dirty="0">
                <a:latin typeface="Arial" panose="020B0604020202020204" pitchFamily="34" charset="0"/>
                <a:cs typeface="Arial" panose="020B0604020202020204" pitchFamily="34" charset="0"/>
              </a:rPr>
              <a:t>(30 –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70, где </a:t>
            </a:r>
            <a:r>
              <a:rPr lang="en-US" sz="2000" i="1" dirty="0">
                <a:latin typeface="Arial" panose="020B0604020202020204" pitchFamily="34" charset="0"/>
                <a:cs typeface="Arial" panose="020B0604020202020204" pitchFamily="34" charset="0"/>
              </a:rPr>
              <a:t>x</a:t>
            </a:r>
            <a:r>
              <a:rPr lang="ru-RU" sz="2000" dirty="0">
                <a:latin typeface="Arial" panose="020B0604020202020204" pitchFamily="34" charset="0"/>
                <a:cs typeface="Arial" panose="020B0604020202020204" pitchFamily="34" charset="0"/>
              </a:rPr>
              <a:t> — число кроликов, и получить ответ. </a:t>
            </a:r>
          </a:p>
          <a:p>
            <a:pPr marL="0" indent="0">
              <a:spcBef>
                <a:spcPts val="0"/>
              </a:spcBef>
              <a:buNone/>
            </a:pPr>
            <a:r>
              <a:rPr lang="ru-RU" sz="2000" dirty="0">
                <a:latin typeface="Arial" panose="020B0604020202020204" pitchFamily="34" charset="0"/>
                <a:cs typeface="Arial" panose="020B0604020202020204" pitchFamily="34" charset="0"/>
              </a:rPr>
              <a:t>    А на сайте </a:t>
            </a:r>
            <a:r>
              <a:rPr lang="ru-RU" sz="2000" dirty="0" err="1">
                <a:latin typeface="Arial" panose="020B0604020202020204" pitchFamily="34" charset="0"/>
                <a:cs typeface="Arial" panose="020B0604020202020204" pitchFamily="34" charset="0"/>
              </a:rPr>
              <a:t>гдз.ру</a:t>
            </a:r>
            <a:r>
              <a:rPr lang="ru-RU" sz="2000" dirty="0">
                <a:latin typeface="Arial" panose="020B0604020202020204" pitchFamily="34" charset="0"/>
                <a:cs typeface="Arial" panose="020B0604020202020204" pitchFamily="34" charset="0"/>
              </a:rPr>
              <a:t> применяют систему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линейных уравнений, обозначая через </a:t>
            </a:r>
            <a:r>
              <a:rPr lang="ru-RU" sz="2000" i="1" dirty="0">
                <a:latin typeface="Arial" panose="020B0604020202020204" pitchFamily="34" charset="0"/>
                <a:cs typeface="Arial" panose="020B0604020202020204" pitchFamily="34" charset="0"/>
              </a:rPr>
              <a:t>х </a:t>
            </a:r>
            <a:br>
              <a:rPr lang="ru-RU" sz="2000" i="1"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кроликов, </a:t>
            </a:r>
            <a:r>
              <a:rPr lang="ru-RU" sz="2000" dirty="0"/>
              <a:t>а не их количество. </a:t>
            </a:r>
          </a:p>
          <a:p>
            <a:pPr marL="0" indent="0">
              <a:spcBef>
                <a:spcPts val="0"/>
              </a:spcBef>
              <a:buNone/>
            </a:pPr>
            <a:r>
              <a:rPr lang="ru-RU" sz="2000" dirty="0">
                <a:latin typeface="Arial" panose="020B0604020202020204" pitchFamily="34" charset="0"/>
                <a:cs typeface="Arial" panose="020B0604020202020204" pitchFamily="34" charset="0"/>
              </a:rPr>
              <a:t>    Мы обучаем детей не только для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получения ответа, но и с целью развития их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мышления и речи, воображения в процессе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работы с нею, нам небезразличен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эмоциональный фон обучения. Рассмотрим</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диалог, найденный мною у старых мастеров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методики обучения математике.</a:t>
            </a:r>
          </a:p>
          <a:p>
            <a:pPr marL="0" indent="0">
              <a:spcBef>
                <a:spcPts val="300"/>
              </a:spcBef>
              <a:buNone/>
            </a:pPr>
            <a:endParaRPr lang="ru-RU" sz="2000" dirty="0">
              <a:latin typeface="Arial" panose="020B0604020202020204" pitchFamily="34" charset="0"/>
              <a:cs typeface="Arial" panose="020B0604020202020204" pitchFamily="34" charset="0"/>
            </a:endParaRPr>
          </a:p>
          <a:p>
            <a:pPr marL="0" indent="0">
              <a:spcBef>
                <a:spcPts val="300"/>
              </a:spcBef>
              <a:buNone/>
            </a:pPr>
            <a:endParaRPr lang="ru-RU" sz="2000" dirty="0"/>
          </a:p>
          <a:p>
            <a:pPr marL="0" indent="0">
              <a:spcBef>
                <a:spcPts val="600"/>
              </a:spcBef>
              <a:buNone/>
            </a:pPr>
            <a:endParaRPr lang="ru-RU" sz="2000" dirty="0"/>
          </a:p>
          <a:p>
            <a:pPr marL="0" indent="0">
              <a:spcBef>
                <a:spcPts val="600"/>
              </a:spcBef>
              <a:buNone/>
            </a:pPr>
            <a:endParaRPr lang="ru-RU" sz="2000" dirty="0">
              <a:solidFill>
                <a:srgbClr val="FF0000"/>
              </a:solidFill>
            </a:endParaRPr>
          </a:p>
          <a:p>
            <a:endParaRPr lang="ru-RU" sz="2000" dirty="0"/>
          </a:p>
        </p:txBody>
      </p:sp>
      <p:pic>
        <p:nvPicPr>
          <p:cNvPr id="6" name="Рисунок 5"/>
          <p:cNvPicPr>
            <a:picLocks noChangeAspect="1"/>
          </p:cNvPicPr>
          <p:nvPr/>
        </p:nvPicPr>
        <p:blipFill>
          <a:blip r:embed="rId2"/>
          <a:stretch>
            <a:fillRect/>
          </a:stretch>
        </p:blipFill>
        <p:spPr>
          <a:xfrm>
            <a:off x="5637212" y="1851670"/>
            <a:ext cx="3543300" cy="3105150"/>
          </a:xfrm>
          <a:prstGeom prst="rect">
            <a:avLst/>
          </a:prstGeom>
        </p:spPr>
      </p:pic>
    </p:spTree>
    <p:extLst>
      <p:ext uri="{BB962C8B-B14F-4D97-AF65-F5344CB8AC3E}">
        <p14:creationId xmlns:p14="http://schemas.microsoft.com/office/powerpoint/2010/main" val="6295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128792" cy="4104456"/>
          </a:xfrm>
        </p:spPr>
        <p:txBody>
          <a:bodyPr vert="horz" lIns="91440" tIns="45720" rIns="91440" bIns="45720" rtlCol="0" anchor="t">
            <a:noAutofit/>
          </a:bodyPr>
          <a:lstStyle/>
          <a:p>
            <a:pPr algn="l">
              <a:spcBef>
                <a:spcPts val="300"/>
              </a:spcBef>
            </a:pPr>
            <a:r>
              <a:rPr lang="en-US" sz="2000" dirty="0">
                <a:solidFill>
                  <a:schemeClr val="tx1"/>
                </a:solidFill>
              </a:rPr>
              <a:t>     </a:t>
            </a:r>
            <a:r>
              <a:rPr lang="ru-RU" sz="2000" dirty="0">
                <a:solidFill>
                  <a:schemeClr val="tx1"/>
                </a:solidFill>
              </a:rPr>
              <a:t>В ходе реформы математического образования в конце 60-х годов прошлого века это преимущество было поставлено под сомнение. Чтобы освободить учебное время для более раннего введения элементов теории множеств, уравнений, неравенств, функций…, приняли решение отказаться от арифметических способов решения задач. Решили сразу учить детей применять уравнение. Музыкальное свидетельство об этом есть у А.Б. Пугачёвой:  </a:t>
            </a:r>
          </a:p>
          <a:p>
            <a:pPr algn="l">
              <a:spcBef>
                <a:spcPts val="300"/>
              </a:spcBef>
            </a:pPr>
            <a:r>
              <a:rPr lang="ru-RU" sz="2000" dirty="0">
                <a:solidFill>
                  <a:srgbClr val="C00000"/>
                </a:solidFill>
              </a:rPr>
              <a:t>                             </a:t>
            </a:r>
            <a:r>
              <a:rPr lang="ru-RU" sz="2000" dirty="0">
                <a:solidFill>
                  <a:srgbClr val="0070C0"/>
                </a:solidFill>
              </a:rPr>
              <a:t>Нам учитель задаёт</a:t>
            </a:r>
            <a:br>
              <a:rPr lang="ru-RU" sz="2000" dirty="0">
                <a:solidFill>
                  <a:srgbClr val="0070C0"/>
                </a:solidFill>
              </a:rPr>
            </a:br>
            <a:r>
              <a:rPr lang="ru-RU" sz="2000" dirty="0">
                <a:solidFill>
                  <a:srgbClr val="0070C0"/>
                </a:solidFill>
              </a:rPr>
              <a:t>                             С иксами задачи.</a:t>
            </a:r>
            <a:br>
              <a:rPr lang="ru-RU" sz="2000" dirty="0">
                <a:solidFill>
                  <a:srgbClr val="0070C0"/>
                </a:solidFill>
              </a:rPr>
            </a:br>
            <a:r>
              <a:rPr lang="ru-RU" sz="2000" dirty="0">
                <a:solidFill>
                  <a:srgbClr val="0070C0"/>
                </a:solidFill>
              </a:rPr>
              <a:t>                             Кандидат наук и тот </a:t>
            </a:r>
            <a:br>
              <a:rPr lang="ru-RU" sz="2000" dirty="0">
                <a:solidFill>
                  <a:srgbClr val="0070C0"/>
                </a:solidFill>
              </a:rPr>
            </a:br>
            <a:r>
              <a:rPr lang="ru-RU" sz="2000" dirty="0">
                <a:solidFill>
                  <a:srgbClr val="0070C0"/>
                </a:solidFill>
              </a:rPr>
              <a:t>                             Над задачей плачет.</a:t>
            </a:r>
          </a:p>
          <a:p>
            <a:pPr algn="l">
              <a:spcBef>
                <a:spcPts val="300"/>
              </a:spcBef>
            </a:pPr>
            <a:r>
              <a:rPr lang="ru-RU" sz="2000" dirty="0">
                <a:solidFill>
                  <a:schemeClr val="tx1"/>
                </a:solidFill>
              </a:rPr>
              <a:t> </a:t>
            </a:r>
          </a:p>
          <a:p>
            <a:pPr algn="l">
              <a:spcBef>
                <a:spcPts val="300"/>
              </a:spcBef>
            </a:pPr>
            <a:endParaRPr lang="ru-RU" sz="2000" dirty="0">
              <a:solidFill>
                <a:schemeClr val="tx1"/>
              </a:solidFill>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a:t>
            </a:fld>
            <a:endParaRPr lang="ru-RU" dirty="0">
              <a:solidFill>
                <a:schemeClr val="accent1"/>
              </a:solidFill>
            </a:endParaRPr>
          </a:p>
        </p:txBody>
      </p:sp>
    </p:spTree>
    <p:extLst>
      <p:ext uri="{BB962C8B-B14F-4D97-AF65-F5344CB8AC3E}">
        <p14:creationId xmlns:p14="http://schemas.microsoft.com/office/powerpoint/2010/main" val="19551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t>   — Дети, представим, что на верх клетки, в которой сидят фазаны и кролики, мы положили морковку. Все кролики встанут на задние лапки, чтобы дотянуться до морковки. Сколько ног в этот момент будет стоять на земле? </a:t>
                </a:r>
              </a:p>
              <a:p>
                <a:pPr marL="0" indent="0">
                  <a:spcBef>
                    <a:spcPts val="200"/>
                  </a:spcBef>
                  <a:buNone/>
                </a:pPr>
                <a:r>
                  <a:rPr lang="ru-RU" sz="2000" dirty="0"/>
                  <a:t>   — 60	 (30</a:t>
                </a:r>
                <a14:m>
                  <m:oMath xmlns:m="http://schemas.openxmlformats.org/officeDocument/2006/math">
                    <m:r>
                      <a:rPr lang="en-US" sz="2000" b="0" i="0" smtClean="0">
                        <a:latin typeface="Cambria Math" panose="02040503050406030204" pitchFamily="18" charset="0"/>
                      </a:rPr>
                      <m:t> </m:t>
                    </m:r>
                    <m:r>
                      <a:rPr lang="ru-RU" sz="2000" i="1">
                        <a:latin typeface="Cambria Math" panose="02040503050406030204" pitchFamily="18" charset="0"/>
                      </a:rPr>
                      <m:t>∙</m:t>
                    </m:r>
                  </m:oMath>
                </a14:m>
                <a:r>
                  <a:rPr lang="en-US" sz="2000" dirty="0"/>
                  <a:t> </a:t>
                </a:r>
                <a:r>
                  <a:rPr lang="ru-RU" sz="2000" dirty="0"/>
                  <a:t>2 = 60). </a:t>
                </a:r>
              </a:p>
              <a:p>
                <a:pPr marL="0" indent="0">
                  <a:spcBef>
                    <a:spcPts val="200"/>
                  </a:spcBef>
                  <a:buNone/>
                </a:pPr>
                <a:r>
                  <a:rPr lang="ru-RU" sz="2000" dirty="0"/>
                  <a:t>   — Но в условии задачи даны 70 ног, где же остальные?</a:t>
                </a:r>
              </a:p>
              <a:p>
                <a:pPr marL="0" indent="0">
                  <a:spcBef>
                    <a:spcPts val="200"/>
                  </a:spcBef>
                  <a:buNone/>
                </a:pPr>
                <a:r>
                  <a:rPr lang="ru-RU" sz="2000" dirty="0"/>
                  <a:t>   — Остальные не посчитаны — это передние лапы кроликов.</a:t>
                </a:r>
              </a:p>
              <a:p>
                <a:pPr marL="0" indent="0">
                  <a:spcBef>
                    <a:spcPts val="200"/>
                  </a:spcBef>
                  <a:buNone/>
                </a:pPr>
                <a:r>
                  <a:rPr lang="ru-RU" sz="2000" dirty="0"/>
                  <a:t>   — Сколько их? </a:t>
                </a:r>
              </a:p>
              <a:p>
                <a:pPr marL="0" indent="0">
                  <a:spcBef>
                    <a:spcPts val="200"/>
                  </a:spcBef>
                  <a:buNone/>
                </a:pPr>
                <a:r>
                  <a:rPr lang="ru-RU" sz="2000" dirty="0"/>
                  <a:t>   — 10	 (70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60 = 10).</a:t>
                </a:r>
              </a:p>
              <a:p>
                <a:pPr marL="0" indent="0">
                  <a:spcBef>
                    <a:spcPts val="200"/>
                  </a:spcBef>
                  <a:buNone/>
                </a:pPr>
                <a:r>
                  <a:rPr lang="ru-RU" sz="2000" dirty="0"/>
                  <a:t>   — Сколько же кроликов?</a:t>
                </a:r>
              </a:p>
              <a:p>
                <a:pPr marL="0" indent="0">
                  <a:spcBef>
                    <a:spcPts val="200"/>
                  </a:spcBef>
                  <a:buNone/>
                </a:pPr>
                <a:r>
                  <a:rPr lang="ru-RU" sz="2000" dirty="0"/>
                  <a:t>   — 5	     (10 : 2 = 5).</a:t>
                </a:r>
              </a:p>
              <a:p>
                <a:pPr marL="0" indent="0">
                  <a:spcBef>
                    <a:spcPts val="200"/>
                  </a:spcBef>
                  <a:buNone/>
                </a:pPr>
                <a:r>
                  <a:rPr lang="ru-RU" sz="2000" dirty="0"/>
                  <a:t>   — А фазанов? </a:t>
                </a:r>
              </a:p>
              <a:p>
                <a:pPr marL="0" indent="0">
                  <a:spcBef>
                    <a:spcPts val="200"/>
                  </a:spcBef>
                  <a:buNone/>
                </a:pPr>
                <a:r>
                  <a:rPr lang="ru-RU" sz="2000" dirty="0"/>
                  <a:t>    — 25	 (30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5 = 25). </a:t>
                </a:r>
              </a:p>
              <a:p>
                <a:pPr marL="0" indent="0">
                  <a:buNone/>
                </a:pPr>
                <a:endParaRPr lang="ru-RU" sz="2000" dirty="0">
                  <a:latin typeface="Arial" panose="020B0604020202020204" pitchFamily="34" charset="0"/>
                  <a:cs typeface="Arial" panose="020B0604020202020204" pitchFamily="34" charset="0"/>
                </a:endParaRPr>
              </a:p>
              <a:p>
                <a:pPr marL="0" indent="0">
                  <a:spcBef>
                    <a:spcPts val="300"/>
                  </a:spcBef>
                  <a:buNone/>
                </a:pPr>
                <a:endParaRPr lang="ru-RU" sz="2000" dirty="0"/>
              </a:p>
              <a:p>
                <a:pPr marL="0" indent="0">
                  <a:spcBef>
                    <a:spcPts val="600"/>
                  </a:spcBef>
                  <a:buNone/>
                </a:pPr>
                <a:endParaRPr lang="ru-RU" sz="2000" dirty="0"/>
              </a:p>
              <a:p>
                <a:pPr marL="0" indent="0">
                  <a:spcBef>
                    <a:spcPts val="600"/>
                  </a:spcBef>
                  <a:buNone/>
                </a:pPr>
                <a:endParaRPr lang="ru-RU" sz="2000" dirty="0">
                  <a:solidFill>
                    <a:srgbClr val="FF0000"/>
                  </a:solidFill>
                </a:endParaRPr>
              </a:p>
              <a:p>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1521" y="627534"/>
                <a:ext cx="7704855" cy="4320480"/>
              </a:xfrm>
              <a:blipFill rotWithShape="0">
                <a:blip r:embed="rId2"/>
                <a:stretch>
                  <a:fillRect l="-791" t="-987" b="-1693"/>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3851920" y="2931790"/>
            <a:ext cx="2854417" cy="2088232"/>
          </a:xfrm>
          <a:prstGeom prst="rect">
            <a:avLst/>
          </a:prstGeom>
        </p:spPr>
      </p:pic>
    </p:spTree>
    <p:extLst>
      <p:ext uri="{BB962C8B-B14F-4D97-AF65-F5344CB8AC3E}">
        <p14:creationId xmlns:p14="http://schemas.microsoft.com/office/powerpoint/2010/main" val="40900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704855" cy="4320480"/>
          </a:xfrm>
        </p:spPr>
        <p:txBody>
          <a:bodyPr>
            <a:noAutofit/>
          </a:bodyPr>
          <a:lstStyle/>
          <a:p>
            <a:pPr marL="0" indent="0">
              <a:spcBef>
                <a:spcPts val="300"/>
              </a:spcBef>
              <a:buNone/>
            </a:pPr>
            <a:r>
              <a:rPr lang="ru-RU" sz="2000" dirty="0"/>
              <a:t>   Дети могут предложить другой способ решения. </a:t>
            </a:r>
          </a:p>
          <a:p>
            <a:pPr marL="0" indent="0">
              <a:spcBef>
                <a:spcPts val="300"/>
              </a:spcBef>
              <a:buNone/>
            </a:pPr>
            <a:r>
              <a:rPr lang="ru-RU" sz="2000" dirty="0"/>
              <a:t>   Представим, что в клетке было 30 фазанов, тогда у них было 60 ног. Если одного фазана заменить одним кроликом, то число голов не изменится, но добавится 2 ноги (лапы). Чтобы увеличить число ног на 10, надо выполнить 10 : 2 = 5 таких замен, то есть в клетке 5 кроликов.</a:t>
            </a:r>
          </a:p>
          <a:p>
            <a:pPr marL="0" indent="0">
              <a:spcBef>
                <a:spcPts val="300"/>
              </a:spcBef>
              <a:buNone/>
            </a:pPr>
            <a:r>
              <a:rPr lang="ru-RU" sz="2000" dirty="0"/>
              <a:t>   В качестве итога по теме </a:t>
            </a:r>
            <a:r>
              <a:rPr lang="ru-RU" sz="2000" dirty="0">
                <a:solidFill>
                  <a:schemeClr val="tx1"/>
                </a:solidFill>
                <a:latin typeface="Arial" panose="020B0604020202020204" pitchFamily="34" charset="0"/>
                <a:cs typeface="Arial" panose="020B0604020202020204" pitchFamily="34" charset="0"/>
              </a:rPr>
              <a:t>«</a:t>
            </a:r>
            <a:r>
              <a:rPr lang="ru-RU" sz="2000" dirty="0"/>
              <a:t>Натуральные числа</a:t>
            </a:r>
            <a:r>
              <a:rPr lang="ru-RU" sz="2000" dirty="0">
                <a:solidFill>
                  <a:schemeClr val="tx1"/>
                </a:solidFill>
                <a:latin typeface="Arial" panose="020B0604020202020204" pitchFamily="34" charset="0"/>
                <a:cs typeface="Arial" panose="020B0604020202020204" pitchFamily="34" charset="0"/>
              </a:rPr>
              <a:t>»</a:t>
            </a:r>
            <a:r>
              <a:rPr lang="ru-RU" sz="2000" dirty="0"/>
              <a:t> давайте посмотрим, как одни и те же задачи решают дети, обученные по старой российской методике, и дети со взрослыми, обученные решать текстовые задачи методом </a:t>
            </a:r>
            <a:r>
              <a:rPr lang="ru-RU" sz="2000" dirty="0">
                <a:solidFill>
                  <a:schemeClr val="tx1"/>
                </a:solidFill>
                <a:latin typeface="Arial" panose="020B0604020202020204" pitchFamily="34" charset="0"/>
                <a:cs typeface="Arial" panose="020B0604020202020204" pitchFamily="34" charset="0"/>
              </a:rPr>
              <a:t>«Пусть </a:t>
            </a:r>
            <a:r>
              <a:rPr lang="en-US" sz="2000" i="1" dirty="0">
                <a:solidFill>
                  <a:schemeClr val="tx1"/>
                </a:solidFill>
                <a:latin typeface="Arial" panose="020B0604020202020204" pitchFamily="34" charset="0"/>
                <a:cs typeface="Arial" panose="020B0604020202020204" pitchFamily="34" charset="0"/>
              </a:rPr>
              <a:t>x</a:t>
            </a:r>
            <a:r>
              <a:rPr lang="ru-RU" sz="2000" i="1" dirty="0">
                <a:solidFill>
                  <a:schemeClr val="tx1"/>
                </a:solidFill>
                <a:latin typeface="Arial" panose="020B0604020202020204" pitchFamily="34" charset="0"/>
                <a:cs typeface="Arial" panose="020B0604020202020204" pitchFamily="34" charset="0"/>
              </a:rPr>
              <a:t> </a:t>
            </a:r>
            <a:r>
              <a:rPr lang="ru-RU" sz="2000" dirty="0"/>
              <a:t>—</a:t>
            </a:r>
            <a:r>
              <a:rPr lang="ru-RU" sz="2000" dirty="0">
                <a:solidFill>
                  <a:schemeClr val="tx1"/>
                </a:solidFill>
                <a:latin typeface="Arial" panose="020B0604020202020204" pitchFamily="34" charset="0"/>
                <a:cs typeface="Arial" panose="020B0604020202020204" pitchFamily="34" charset="0"/>
              </a:rPr>
              <a:t> …». </a:t>
            </a:r>
          </a:p>
          <a:p>
            <a:pPr marL="0" indent="0">
              <a:spcBef>
                <a:spcPts val="300"/>
              </a:spcBef>
              <a:buNone/>
            </a:pPr>
            <a:r>
              <a:rPr lang="ru-RU" sz="2000" dirty="0">
                <a:solidFill>
                  <a:schemeClr val="tx1"/>
                </a:solidFill>
                <a:latin typeface="Arial" panose="020B0604020202020204" pitchFamily="34" charset="0"/>
                <a:cs typeface="Arial" panose="020B0604020202020204" pitchFamily="34" charset="0"/>
              </a:rPr>
              <a:t>   Из хорошего доклада восьмиклассников по историческим задачам возьмём задачу о принцессе </a:t>
            </a:r>
            <a:r>
              <a:rPr lang="ru-RU" sz="2000" dirty="0" err="1">
                <a:solidFill>
                  <a:schemeClr val="tx1"/>
                </a:solidFill>
                <a:latin typeface="Arial" panose="020B0604020202020204" pitchFamily="34" charset="0"/>
                <a:cs typeface="Arial" panose="020B0604020202020204" pitchFamily="34" charset="0"/>
              </a:rPr>
              <a:t>Либуше</a:t>
            </a:r>
            <a:r>
              <a:rPr lang="ru-RU"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VIII</a:t>
            </a:r>
            <a:r>
              <a:rPr lang="ru-RU" sz="2000" dirty="0">
                <a:solidFill>
                  <a:schemeClr val="tx1"/>
                </a:solidFill>
                <a:latin typeface="Arial" panose="020B0604020202020204" pitchFamily="34" charset="0"/>
                <a:cs typeface="Arial" panose="020B0604020202020204" pitchFamily="34" charset="0"/>
              </a:rPr>
              <a:t> в.).</a:t>
            </a:r>
            <a:endParaRPr lang="ru-RU" sz="2000" dirty="0"/>
          </a:p>
          <a:p>
            <a:pPr marL="0" indent="0">
              <a:spcBef>
                <a:spcPts val="300"/>
              </a:spcBef>
              <a:buNone/>
            </a:pPr>
            <a:r>
              <a:rPr lang="ru-RU" sz="2000" dirty="0"/>
              <a:t>    </a:t>
            </a:r>
          </a:p>
          <a:p>
            <a:pPr marL="0" indent="0">
              <a:spcBef>
                <a:spcPts val="300"/>
              </a:spcBef>
              <a:buNone/>
            </a:pPr>
            <a:endParaRPr lang="ru-RU" sz="2000" dirty="0"/>
          </a:p>
          <a:p>
            <a:pPr marL="0" indent="0">
              <a:spcBef>
                <a:spcPts val="300"/>
              </a:spcBef>
              <a:buNone/>
            </a:pPr>
            <a:endParaRPr lang="ru-RU" sz="2000" dirty="0"/>
          </a:p>
        </p:txBody>
      </p:sp>
    </p:spTree>
    <p:extLst>
      <p:ext uri="{BB962C8B-B14F-4D97-AF65-F5344CB8AC3E}">
        <p14:creationId xmlns:p14="http://schemas.microsoft.com/office/powerpoint/2010/main" val="12113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627534"/>
            <a:ext cx="7272807" cy="4320480"/>
          </a:xfrm>
        </p:spPr>
        <p:txBody>
          <a:bodyPr>
            <a:noAutofit/>
          </a:bodyPr>
          <a:lstStyle/>
          <a:p>
            <a:pPr marL="0" indent="0">
              <a:buNone/>
            </a:pPr>
            <a:r>
              <a:rPr lang="ru-RU" sz="2000" dirty="0">
                <a:solidFill>
                  <a:schemeClr val="tx1"/>
                </a:solidFill>
              </a:rPr>
              <a:t>По преданию, основательница чешского </a:t>
            </a:r>
            <a:br>
              <a:rPr lang="ru-RU" sz="2000" dirty="0">
                <a:solidFill>
                  <a:schemeClr val="tx1"/>
                </a:solidFill>
              </a:rPr>
            </a:br>
            <a:r>
              <a:rPr lang="ru-RU" sz="2000" dirty="0">
                <a:solidFill>
                  <a:schemeClr val="tx1"/>
                </a:solidFill>
              </a:rPr>
              <a:t>государства принцесса </a:t>
            </a:r>
            <a:r>
              <a:rPr lang="ru-RU" sz="2000" dirty="0" err="1">
                <a:solidFill>
                  <a:schemeClr val="tx1"/>
                </a:solidFill>
              </a:rPr>
              <a:t>Либуша</a:t>
            </a:r>
            <a:r>
              <a:rPr lang="ru-RU" sz="2000" dirty="0">
                <a:solidFill>
                  <a:schemeClr val="tx1"/>
                </a:solidFill>
              </a:rPr>
              <a:t> обещала </a:t>
            </a:r>
            <a:br>
              <a:rPr lang="ru-RU" sz="2000" dirty="0">
                <a:solidFill>
                  <a:schemeClr val="tx1"/>
                </a:solidFill>
              </a:rPr>
            </a:br>
            <a:r>
              <a:rPr lang="ru-RU" sz="2000" dirty="0">
                <a:solidFill>
                  <a:schemeClr val="tx1"/>
                </a:solidFill>
              </a:rPr>
              <a:t>отдать свою руку тому из трёх женихов, </a:t>
            </a:r>
            <a:br>
              <a:rPr lang="ru-RU" sz="2000" dirty="0">
                <a:solidFill>
                  <a:schemeClr val="tx1"/>
                </a:solidFill>
              </a:rPr>
            </a:br>
            <a:r>
              <a:rPr lang="ru-RU" sz="2000" dirty="0">
                <a:solidFill>
                  <a:schemeClr val="tx1"/>
                </a:solidFill>
              </a:rPr>
              <a:t>кто сумеет решить задачу.</a:t>
            </a:r>
          </a:p>
          <a:p>
            <a:pPr marL="0" indent="0">
              <a:buNone/>
            </a:pPr>
            <a:endParaRPr lang="ru-RU" sz="2000" dirty="0">
              <a:solidFill>
                <a:schemeClr val="tx1"/>
              </a:solidFill>
            </a:endParaRPr>
          </a:p>
          <a:p>
            <a:pPr marL="0" indent="0">
              <a:buNone/>
            </a:pPr>
            <a:r>
              <a:rPr lang="ru-RU" sz="2000" dirty="0">
                <a:solidFill>
                  <a:srgbClr val="C00000"/>
                </a:solidFill>
              </a:rPr>
              <a:t>   Если бы я дала первому жениху </a:t>
            </a:r>
            <a:r>
              <a:rPr lang="ru-RU" sz="2000" dirty="0">
                <a:solidFill>
                  <a:srgbClr val="C00000"/>
                </a:solidFill>
                <a:latin typeface="Arial" panose="020B0604020202020204" pitchFamily="34" charset="0"/>
                <a:cs typeface="Arial" panose="020B0604020202020204" pitchFamily="34" charset="0"/>
              </a:rPr>
              <a:t>половину</a:t>
            </a:r>
            <a:r>
              <a:rPr lang="ru-RU" sz="2000" dirty="0">
                <a:solidFill>
                  <a:srgbClr val="C00000"/>
                </a:solidFill>
              </a:rPr>
              <a:t> слив </a:t>
            </a:r>
            <a:br>
              <a:rPr lang="ru-RU" sz="2000" dirty="0">
                <a:solidFill>
                  <a:srgbClr val="C00000"/>
                </a:solidFill>
              </a:rPr>
            </a:br>
            <a:r>
              <a:rPr lang="ru-RU" sz="2000" dirty="0">
                <a:solidFill>
                  <a:srgbClr val="C00000"/>
                </a:solidFill>
              </a:rPr>
              <a:t>из этой корзины и ещё одну сливу, второму </a:t>
            </a:r>
            <a:br>
              <a:rPr lang="ru-RU" sz="2000" dirty="0">
                <a:solidFill>
                  <a:srgbClr val="C00000"/>
                </a:solidFill>
              </a:rPr>
            </a:br>
            <a:r>
              <a:rPr lang="ru-RU" sz="2000" dirty="0">
                <a:solidFill>
                  <a:srgbClr val="C00000"/>
                </a:solidFill>
              </a:rPr>
              <a:t>жениху половину оставшихся слив и ещё одну </a:t>
            </a:r>
            <a:br>
              <a:rPr lang="ru-RU" sz="2000" dirty="0">
                <a:solidFill>
                  <a:srgbClr val="C00000"/>
                </a:solidFill>
              </a:rPr>
            </a:br>
            <a:r>
              <a:rPr lang="ru-RU" sz="2000" dirty="0">
                <a:solidFill>
                  <a:srgbClr val="C00000"/>
                </a:solidFill>
              </a:rPr>
              <a:t>сливу, а оставшиеся сливы поделила пополам </a:t>
            </a:r>
            <a:br>
              <a:rPr lang="ru-RU" sz="2000" dirty="0">
                <a:solidFill>
                  <a:srgbClr val="C00000"/>
                </a:solidFill>
              </a:rPr>
            </a:br>
            <a:r>
              <a:rPr lang="ru-RU" sz="2000" dirty="0">
                <a:solidFill>
                  <a:srgbClr val="C00000"/>
                </a:solidFill>
              </a:rPr>
              <a:t>и половину их и ещё три сливы дала бы </a:t>
            </a:r>
            <a:br>
              <a:rPr lang="ru-RU" sz="2000" dirty="0">
                <a:solidFill>
                  <a:srgbClr val="C00000"/>
                </a:solidFill>
              </a:rPr>
            </a:br>
            <a:r>
              <a:rPr lang="ru-RU" sz="2000" dirty="0">
                <a:solidFill>
                  <a:srgbClr val="C00000"/>
                </a:solidFill>
              </a:rPr>
              <a:t>третьему жениху, то корзина опустела бы. </a:t>
            </a:r>
            <a:br>
              <a:rPr lang="ru-RU" sz="2000" dirty="0">
                <a:solidFill>
                  <a:srgbClr val="C00000"/>
                </a:solidFill>
              </a:rPr>
            </a:br>
            <a:r>
              <a:rPr lang="ru-RU" sz="2000" dirty="0">
                <a:solidFill>
                  <a:srgbClr val="C00000"/>
                </a:solidFill>
              </a:rPr>
              <a:t>Сколько слив в корзине?</a:t>
            </a:r>
            <a:r>
              <a:rPr lang="ru-RU" sz="2000" dirty="0"/>
              <a:t> </a:t>
            </a:r>
          </a:p>
          <a:p>
            <a:pPr marL="0" indent="0">
              <a:buNone/>
            </a:pPr>
            <a:endParaRPr lang="ru-RU" sz="2000" dirty="0"/>
          </a:p>
          <a:p>
            <a:pPr marL="0" indent="0">
              <a:spcBef>
                <a:spcPts val="300"/>
              </a:spcBef>
              <a:buNone/>
            </a:pPr>
            <a:endParaRPr lang="ru-RU" sz="1800" dirty="0">
              <a:solidFill>
                <a:schemeClr val="accent1">
                  <a:lumMod val="75000"/>
                </a:schemeClr>
              </a:solidFill>
            </a:endParaRPr>
          </a:p>
          <a:p>
            <a:pPr>
              <a:buFont typeface="Wingdings" panose="05000000000000000000" pitchFamily="2" charset="2"/>
              <a:buChar char="v"/>
            </a:pPr>
            <a:endParaRPr lang="ru-RU" sz="2000" dirty="0">
              <a:solidFill>
                <a:srgbClr val="C00000"/>
              </a:solidFill>
            </a:endParaRPr>
          </a:p>
          <a:p>
            <a:pPr>
              <a:lnSpc>
                <a:spcPts val="2300"/>
              </a:lnSpc>
              <a:spcBef>
                <a:spcPts val="300"/>
              </a:spcBef>
              <a:buFont typeface="Wingdings" panose="05000000000000000000" pitchFamily="2" charset="2"/>
              <a:buChar char="v"/>
            </a:pPr>
            <a:endParaRPr lang="ru-RU" sz="2000" dirty="0"/>
          </a:p>
          <a:p>
            <a:pPr marL="0" indent="0">
              <a:spcBef>
                <a:spcPts val="600"/>
              </a:spcBef>
              <a:buNone/>
            </a:pPr>
            <a:endParaRPr lang="ru-RU" sz="2000" dirty="0">
              <a:solidFill>
                <a:srgbClr val="FF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6300192" y="2994822"/>
            <a:ext cx="2880320" cy="2137013"/>
          </a:xfrm>
          <a:prstGeom prst="rect">
            <a:avLst/>
          </a:prstGeom>
        </p:spPr>
      </p:pic>
      <p:pic>
        <p:nvPicPr>
          <p:cNvPr id="4" name="Рисунок 3"/>
          <p:cNvPicPr>
            <a:picLocks noChangeAspect="1"/>
          </p:cNvPicPr>
          <p:nvPr/>
        </p:nvPicPr>
        <p:blipFill>
          <a:blip r:embed="rId3"/>
          <a:stretch>
            <a:fillRect/>
          </a:stretch>
        </p:blipFill>
        <p:spPr>
          <a:xfrm>
            <a:off x="5616115" y="-20538"/>
            <a:ext cx="3564397" cy="2376264"/>
          </a:xfrm>
          <a:prstGeom prst="rect">
            <a:avLst/>
          </a:prstGeom>
        </p:spPr>
      </p:pic>
    </p:spTree>
    <p:extLst>
      <p:ext uri="{BB962C8B-B14F-4D97-AF65-F5344CB8AC3E}">
        <p14:creationId xmlns:p14="http://schemas.microsoft.com/office/powerpoint/2010/main" val="22161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1521" y="555526"/>
                <a:ext cx="8435280" cy="3707721"/>
              </a:xfrm>
            </p:spPr>
            <p:txBody>
              <a:bodyPr>
                <a:noAutofit/>
              </a:bodyPr>
              <a:lstStyle/>
              <a:p>
                <a:pPr marL="0" indent="0">
                  <a:spcBef>
                    <a:spcPts val="0"/>
                  </a:spcBef>
                  <a:buNone/>
                </a:pPr>
                <a:r>
                  <a:rPr lang="ru-RU" sz="2000" dirty="0">
                    <a:solidFill>
                      <a:schemeClr val="tx1"/>
                    </a:solidFill>
                  </a:rPr>
                  <a:t>  Решение восьмиклассников, обученных раннему использованию уравнения привожу по докладу в интернете, но подробнее и с </a:t>
                </a:r>
                <a:br>
                  <a:rPr lang="ru-RU" sz="2000" dirty="0">
                    <a:solidFill>
                      <a:schemeClr val="tx1"/>
                    </a:solidFill>
                  </a:rPr>
                </a:br>
                <a:r>
                  <a:rPr lang="ru-RU" sz="2000" dirty="0">
                    <a:solidFill>
                      <a:schemeClr val="tx1"/>
                    </a:solidFill>
                  </a:rPr>
                  <a:t>исправлением опечатки. Пусть первоначально в корзине было </a:t>
                </a:r>
                <a:r>
                  <a:rPr lang="ru-RU" sz="2000" i="1" dirty="0">
                    <a:solidFill>
                      <a:schemeClr val="tx1"/>
                    </a:solidFill>
                  </a:rPr>
                  <a:t>х</a:t>
                </a:r>
                <a:r>
                  <a:rPr lang="ru-RU" sz="2000" dirty="0">
                    <a:solidFill>
                      <a:schemeClr val="tx1"/>
                    </a:solidFill>
                  </a:rPr>
                  <a:t> слив, тогда у первого жениха было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oMath>
                </a14:m>
                <a:r>
                  <a:rPr lang="ru-RU" sz="2400" dirty="0">
                    <a:solidFill>
                      <a:schemeClr val="tx1"/>
                    </a:solidFill>
                  </a:rPr>
                  <a:t> </a:t>
                </a:r>
                <a:r>
                  <a:rPr lang="ru-RU" sz="2000" dirty="0">
                    <a:solidFill>
                      <a:schemeClr val="tx1"/>
                    </a:solidFill>
                  </a:rPr>
                  <a:t>слив, </a:t>
                </a:r>
              </a:p>
              <a:p>
                <a:pPr marL="0" indent="0">
                  <a:spcBef>
                    <a:spcPts val="0"/>
                  </a:spcBef>
                  <a:buNone/>
                </a:pPr>
                <a:r>
                  <a:rPr lang="ru-RU" sz="2000" dirty="0">
                    <a:solidFill>
                      <a:schemeClr val="tx1"/>
                    </a:solidFill>
                  </a:rPr>
                  <a:t>у второго </a:t>
                </a:r>
                <a14:m>
                  <m:oMath xmlns:m="http://schemas.openxmlformats.org/officeDocument/2006/math">
                    <m:d>
                      <m:dPr>
                        <m:ctrlPr>
                          <a:rPr lang="ru-RU"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r>
                          <a:rPr lang="ru-RU" sz="2400" i="1">
                            <a:solidFill>
                              <a:schemeClr val="tx1"/>
                            </a:solidFill>
                            <a:latin typeface="Cambria Math" panose="02040503050406030204" pitchFamily="18" charset="0"/>
                          </a:rPr>
                          <m:t>−</m:t>
                        </m:r>
                        <m:d>
                          <m:dPr>
                            <m:ctrlPr>
                              <a:rPr lang="ru-RU" sz="2400" i="1">
                                <a:solidFill>
                                  <a:schemeClr val="tx1"/>
                                </a:solidFill>
                                <a:latin typeface="Cambria Math" panose="02040503050406030204" pitchFamily="18" charset="0"/>
                              </a:rPr>
                            </m:ctrlPr>
                          </m:dPr>
                          <m:e>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e>
                        </m:d>
                      </m:e>
                    </m:d>
                  </m:oMath>
                </a14:m>
                <a:r>
                  <a:rPr lang="ru-RU" sz="2400" dirty="0">
                    <a:solidFill>
                      <a:schemeClr val="tx1"/>
                    </a:solidFill>
                  </a:rPr>
                  <a:t> : </a:t>
                </a:r>
                <a:r>
                  <a:rPr lang="en-US" sz="2400" dirty="0">
                    <a:solidFill>
                      <a:schemeClr val="tx1"/>
                    </a:solidFill>
                  </a:rPr>
                  <a:t>2 + 1 =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1</m:t>
                        </m:r>
                      </m:num>
                      <m:den>
                        <m:r>
                          <a:rPr lang="ru-RU" sz="2400" i="1">
                            <a:solidFill>
                              <a:schemeClr val="tx1"/>
                            </a:solidFill>
                            <a:latin typeface="Cambria Math" panose="02040503050406030204" pitchFamily="18" charset="0"/>
                          </a:rPr>
                          <m:t>2</m:t>
                        </m:r>
                      </m:den>
                    </m:f>
                  </m:oMath>
                </a14:m>
                <a:r>
                  <a:rPr lang="ru-RU" sz="2400" i="1" dirty="0">
                    <a:solidFill>
                      <a:schemeClr val="tx1"/>
                    </a:solidFill>
                  </a:rPr>
                  <a:t> </a:t>
                </a:r>
                <a:r>
                  <a:rPr lang="ru-RU" sz="2000" dirty="0">
                    <a:solidFill>
                      <a:schemeClr val="tx1"/>
                    </a:solidFill>
                  </a:rPr>
                  <a:t>слив, </a:t>
                </a:r>
              </a:p>
              <a:p>
                <a:pPr marL="0" indent="0">
                  <a:spcBef>
                    <a:spcPts val="0"/>
                  </a:spcBef>
                  <a:buNone/>
                </a:pPr>
                <a:r>
                  <a:rPr lang="ru-RU" sz="2000" dirty="0">
                    <a:solidFill>
                      <a:schemeClr val="tx1"/>
                    </a:solidFill>
                  </a:rPr>
                  <a:t>у третьего  </a:t>
                </a:r>
                <a14:m>
                  <m:oMath xmlns:m="http://schemas.openxmlformats.org/officeDocument/2006/math">
                    <m:d>
                      <m:dPr>
                        <m:ctrlPr>
                          <a:rPr lang="ru-RU" sz="2400" i="1">
                            <a:solidFill>
                              <a:schemeClr val="tx1"/>
                            </a:solidFill>
                            <a:latin typeface="Cambria Math" panose="02040503050406030204" pitchFamily="18" charset="0"/>
                          </a:rPr>
                        </m:ctrlPr>
                      </m:dPr>
                      <m:e>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d>
                          <m:dPr>
                            <m:ctrlPr>
                              <a:rPr lang="ru-RU" sz="2400" i="1">
                                <a:solidFill>
                                  <a:schemeClr val="tx1"/>
                                </a:solidFill>
                                <a:latin typeface="Cambria Math" panose="02040503050406030204" pitchFamily="18" charset="0"/>
                              </a:rPr>
                            </m:ctrlPr>
                          </m:dPr>
                          <m:e>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1</m:t>
                                </m:r>
                              </m:num>
                              <m:den>
                                <m:r>
                                  <a:rPr lang="ru-RU" sz="2400" i="1">
                                    <a:solidFill>
                                      <a:schemeClr val="tx1"/>
                                    </a:solidFill>
                                    <a:latin typeface="Cambria Math" panose="02040503050406030204" pitchFamily="18" charset="0"/>
                                  </a:rPr>
                                  <m:t>2</m:t>
                                </m:r>
                              </m:den>
                            </m:f>
                          </m:e>
                        </m:d>
                      </m:e>
                    </m:d>
                  </m:oMath>
                </a14:m>
                <a:r>
                  <a:rPr lang="ru-RU" sz="2400" dirty="0">
                    <a:solidFill>
                      <a:schemeClr val="tx1"/>
                    </a:solidFill>
                  </a:rPr>
                  <a:t> : </a:t>
                </a:r>
                <a:r>
                  <a:rPr lang="en-US" sz="2400" dirty="0">
                    <a:solidFill>
                      <a:schemeClr val="tx1"/>
                    </a:solidFill>
                  </a:rPr>
                  <a:t>2 + </a:t>
                </a:r>
                <a:r>
                  <a:rPr lang="ru-RU" sz="2400" dirty="0">
                    <a:solidFill>
                      <a:schemeClr val="tx1"/>
                    </a:solidFill>
                  </a:rPr>
                  <a:t>3</a:t>
                </a:r>
                <a:r>
                  <a:rPr lang="en-US" sz="2400" dirty="0">
                    <a:solidFill>
                      <a:schemeClr val="tx1"/>
                    </a:solidFill>
                  </a:rPr>
                  <a:t> =</a:t>
                </a:r>
                <a:r>
                  <a:rPr lang="ru-RU" sz="2400" dirty="0">
                    <a:solidFill>
                      <a:schemeClr val="tx1"/>
                    </a:solidFill>
                  </a:rPr>
                  <a:t>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8</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9</m:t>
                        </m:r>
                      </m:num>
                      <m:den>
                        <m:r>
                          <a:rPr lang="ru-RU" sz="2400" i="1">
                            <a:solidFill>
                              <a:schemeClr val="tx1"/>
                            </a:solidFill>
                            <a:latin typeface="Cambria Math" panose="02040503050406030204" pitchFamily="18" charset="0"/>
                          </a:rPr>
                          <m:t>4</m:t>
                        </m:r>
                      </m:den>
                    </m:f>
                  </m:oMath>
                </a14:m>
                <a:r>
                  <a:rPr lang="ru-RU" sz="2400" i="1" dirty="0">
                    <a:solidFill>
                      <a:schemeClr val="tx1"/>
                    </a:solidFill>
                  </a:rPr>
                  <a:t> </a:t>
                </a:r>
                <a:r>
                  <a:rPr lang="ru-RU" sz="2000" dirty="0">
                    <a:solidFill>
                      <a:schemeClr val="tx1"/>
                    </a:solidFill>
                  </a:rPr>
                  <a:t>слив.</a:t>
                </a:r>
                <a:endParaRPr lang="ru-RU" sz="2400" i="1" dirty="0">
                  <a:solidFill>
                    <a:schemeClr val="tx1"/>
                  </a:solidFill>
                  <a:latin typeface="Cambria Math" panose="02040503050406030204" pitchFamily="18" charset="0"/>
                </a:endParaRPr>
              </a:p>
              <a:p>
                <a:pPr marL="0" indent="0">
                  <a:spcBef>
                    <a:spcPts val="0"/>
                  </a:spcBef>
                  <a:buNone/>
                </a:pPr>
                <a:r>
                  <a:rPr lang="ru-RU" sz="2000" dirty="0">
                    <a:solidFill>
                      <a:schemeClr val="tx1"/>
                    </a:solidFill>
                  </a:rPr>
                  <a:t>Составим уравнение:</a:t>
                </a:r>
                <a:endParaRPr lang="ru-RU" sz="2000" i="1" dirty="0">
                  <a:solidFill>
                    <a:schemeClr val="tx1"/>
                  </a:solidFill>
                  <a:latin typeface="Cambria Math" panose="02040503050406030204" pitchFamily="18" charset="0"/>
                </a:endParaRPr>
              </a:p>
              <a:p>
                <a:pPr marL="0" indent="0">
                  <a:spcBef>
                    <a:spcPts val="0"/>
                  </a:spcBef>
                  <a:buNone/>
                </a:pPr>
                <a14:m>
                  <m:oMath xmlns:m="http://schemas.openxmlformats.org/officeDocument/2006/math">
                    <m:r>
                      <a:rPr lang="ru-RU" sz="2400" b="0" i="1" smtClean="0">
                        <a:solidFill>
                          <a:schemeClr val="tx1"/>
                        </a:solidFill>
                        <a:latin typeface="Cambria Math" panose="02040503050406030204" pitchFamily="18" charset="0"/>
                      </a:rPr>
                      <m:t>  </m:t>
                    </m:r>
                    <m:r>
                      <a:rPr lang="ru-RU" sz="2400" i="1">
                        <a:solidFill>
                          <a:schemeClr val="tx1"/>
                        </a:solidFill>
                        <a:latin typeface="Cambria Math" panose="02040503050406030204" pitchFamily="18" charset="0"/>
                      </a:rPr>
                      <m:t>                  </m:t>
                    </m:r>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+1+</m:t>
                    </m:r>
                  </m:oMath>
                </a14:m>
                <a:r>
                  <a:rPr lang="ru-RU" sz="2400" dirty="0">
                    <a:solidFill>
                      <a:schemeClr val="tx1"/>
                    </a:solidFill>
                  </a:rPr>
                  <a:t> </a:t>
                </a:r>
                <a14:m>
                  <m:oMath xmlns:m="http://schemas.openxmlformats.org/officeDocument/2006/math">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1</m:t>
                        </m:r>
                      </m:num>
                      <m:den>
                        <m:r>
                          <a:rPr lang="ru-RU" sz="2400" i="1">
                            <a:solidFill>
                              <a:schemeClr val="tx1"/>
                            </a:solidFill>
                            <a:latin typeface="Cambria Math" panose="02040503050406030204" pitchFamily="18" charset="0"/>
                          </a:rPr>
                          <m:t>2</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𝑥</m:t>
                        </m:r>
                      </m:num>
                      <m:den>
                        <m:r>
                          <a:rPr lang="ru-RU" sz="2400" i="1">
                            <a:solidFill>
                              <a:schemeClr val="tx1"/>
                            </a:solidFill>
                            <a:latin typeface="Cambria Math" panose="02040503050406030204" pitchFamily="18" charset="0"/>
                          </a:rPr>
                          <m:t>8</m:t>
                        </m:r>
                      </m:den>
                    </m:f>
                    <m:r>
                      <a:rPr lang="ru-RU" sz="2400" i="1">
                        <a:solidFill>
                          <a:schemeClr val="tx1"/>
                        </a:solidFill>
                        <a:latin typeface="Cambria Math" panose="02040503050406030204" pitchFamily="18" charset="0"/>
                      </a:rPr>
                      <m:t>+</m:t>
                    </m:r>
                    <m:f>
                      <m:fPr>
                        <m:ctrlPr>
                          <a:rPr lang="ru-RU" sz="2400" i="1">
                            <a:solidFill>
                              <a:schemeClr val="tx1"/>
                            </a:solidFill>
                            <a:latin typeface="Cambria Math" panose="02040503050406030204" pitchFamily="18" charset="0"/>
                          </a:rPr>
                        </m:ctrlPr>
                      </m:fPr>
                      <m:num>
                        <m:r>
                          <a:rPr lang="ru-RU" sz="2400" i="1">
                            <a:solidFill>
                              <a:schemeClr val="tx1"/>
                            </a:solidFill>
                            <a:latin typeface="Cambria Math" panose="02040503050406030204" pitchFamily="18" charset="0"/>
                          </a:rPr>
                          <m:t>9</m:t>
                        </m:r>
                      </m:num>
                      <m:den>
                        <m:r>
                          <a:rPr lang="ru-RU" sz="2400" i="1">
                            <a:solidFill>
                              <a:schemeClr val="tx1"/>
                            </a:solidFill>
                            <a:latin typeface="Cambria Math" panose="02040503050406030204" pitchFamily="18" charset="0"/>
                          </a:rPr>
                          <m:t>4</m:t>
                        </m:r>
                      </m:den>
                    </m:f>
                    <m:r>
                      <a:rPr lang="ru-RU"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oMath>
                </a14:m>
                <a:r>
                  <a:rPr lang="ru-RU" sz="2000" dirty="0">
                    <a:solidFill>
                      <a:schemeClr val="tx1"/>
                    </a:solidFill>
                  </a:rPr>
                  <a:t>… </a:t>
                </a:r>
                <a:r>
                  <a:rPr lang="ru-RU" sz="2400" dirty="0">
                    <a:solidFill>
                      <a:schemeClr val="tx1"/>
                    </a:solidFill>
                  </a:rPr>
                  <a:t>  </a:t>
                </a:r>
              </a:p>
              <a:p>
                <a:pPr marL="0" indent="0">
                  <a:spcBef>
                    <a:spcPts val="600"/>
                  </a:spcBef>
                  <a:buNone/>
                </a:pPr>
                <a:r>
                  <a:rPr lang="ru-RU"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𝑥</m:t>
                    </m:r>
                  </m:oMath>
                </a14:m>
                <a:r>
                  <a:rPr lang="ru-RU" sz="2000" dirty="0">
                    <a:solidFill>
                      <a:schemeClr val="tx1"/>
                    </a:solidFill>
                  </a:rPr>
                  <a:t> = 30.</a:t>
                </a:r>
              </a:p>
              <a:p>
                <a:pPr>
                  <a:spcBef>
                    <a:spcPts val="300"/>
                  </a:spcBef>
                </a:pPr>
                <a:r>
                  <a:rPr lang="ru-RU" sz="1800" dirty="0">
                    <a:solidFill>
                      <a:schemeClr val="accent1">
                        <a:lumMod val="75000"/>
                      </a:schemeClr>
                    </a:solidFill>
                  </a:rPr>
                  <a:t>https://infourok.ru/uchebnotvorcheskiy-proekt-avtori-uchaschiesya-a-klassa-757344.html</a:t>
                </a:r>
              </a:p>
              <a:p>
                <a:pPr>
                  <a:buFont typeface="Wingdings" panose="05000000000000000000" pitchFamily="2" charset="2"/>
                  <a:buChar char="v"/>
                </a:pPr>
                <a:endParaRPr lang="ru-RU" sz="2000" dirty="0">
                  <a:solidFill>
                    <a:srgbClr val="C00000"/>
                  </a:solidFill>
                </a:endParaRPr>
              </a:p>
              <a:p>
                <a:pPr>
                  <a:lnSpc>
                    <a:spcPts val="2300"/>
                  </a:lnSpc>
                  <a:spcBef>
                    <a:spcPts val="300"/>
                  </a:spcBef>
                  <a:buFont typeface="Wingdings" panose="05000000000000000000" pitchFamily="2" charset="2"/>
                  <a:buChar char="v"/>
                </a:pPr>
                <a:endParaRPr lang="ru-RU" sz="2000" dirty="0"/>
              </a:p>
              <a:p>
                <a:pPr marL="0" indent="0">
                  <a:spcBef>
                    <a:spcPts val="600"/>
                  </a:spcBef>
                  <a:buNone/>
                </a:pPr>
                <a:endParaRPr lang="ru-RU" sz="2000" dirty="0">
                  <a:solidFill>
                    <a:srgbClr val="FF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1521" y="555526"/>
                <a:ext cx="8435280" cy="3707721"/>
              </a:xfrm>
              <a:blipFill rotWithShape="0">
                <a:blip r:embed="rId2"/>
                <a:stretch>
                  <a:fillRect l="-723" t="-987" r="-650" b="-26151"/>
                </a:stretch>
              </a:blipFill>
            </p:spPr>
            <p:txBody>
              <a:bodyPr/>
              <a:lstStyle/>
              <a:p>
                <a:r>
                  <a:rPr lang="ru-RU">
                    <a:noFill/>
                  </a:rPr>
                  <a:t> </a:t>
                </a:r>
              </a:p>
            </p:txBody>
          </p:sp>
        </mc:Fallback>
      </mc:AlternateContent>
    </p:spTree>
    <p:extLst>
      <p:ext uri="{BB962C8B-B14F-4D97-AF65-F5344CB8AC3E}">
        <p14:creationId xmlns:p14="http://schemas.microsoft.com/office/powerpoint/2010/main" val="23863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51521" y="555526"/>
            <a:ext cx="8435280" cy="3707721"/>
          </a:xfrm>
        </p:spPr>
        <p:txBody>
          <a:bodyPr>
            <a:noAutofit/>
          </a:bodyPr>
          <a:lstStyle/>
          <a:p>
            <a:pPr marL="0" indent="0">
              <a:spcBef>
                <a:spcPts val="600"/>
              </a:spcBef>
              <a:buNone/>
            </a:pPr>
            <a:r>
              <a:rPr lang="ru-RU" sz="2000" dirty="0">
                <a:solidFill>
                  <a:schemeClr val="tx1"/>
                </a:solidFill>
              </a:rPr>
              <a:t>   В учебнике та же  задача с теми же числами дана не про </a:t>
            </a:r>
            <a:br>
              <a:rPr lang="ru-RU" sz="2000" dirty="0">
                <a:solidFill>
                  <a:schemeClr val="tx1"/>
                </a:solidFill>
              </a:rPr>
            </a:br>
            <a:r>
              <a:rPr lang="ru-RU" sz="2000" dirty="0">
                <a:solidFill>
                  <a:schemeClr val="tx1"/>
                </a:solidFill>
              </a:rPr>
              <a:t>выбор жениха, а про раздачу денег </a:t>
            </a:r>
            <a:br>
              <a:rPr lang="ru-RU" sz="2000" dirty="0">
                <a:solidFill>
                  <a:schemeClr val="tx1"/>
                </a:solidFill>
              </a:rPr>
            </a:br>
            <a:r>
              <a:rPr lang="ru-RU" sz="2000" dirty="0">
                <a:solidFill>
                  <a:srgbClr val="C00000"/>
                </a:solidFill>
              </a:rPr>
              <a:t>   Отец дает денег своим детям. Старшему - половину всего </a:t>
            </a:r>
            <a:br>
              <a:rPr lang="ru-RU" sz="2000" dirty="0">
                <a:solidFill>
                  <a:srgbClr val="C00000"/>
                </a:solidFill>
              </a:rPr>
            </a:br>
            <a:r>
              <a:rPr lang="ru-RU" sz="2000" dirty="0">
                <a:solidFill>
                  <a:srgbClr val="C00000"/>
                </a:solidFill>
              </a:rPr>
              <a:t>и 1 р., среднему - половину остатка и ещё 1 р., младшему - половину  остатка и последние </a:t>
            </a:r>
            <a:br>
              <a:rPr lang="ru-RU" sz="2000" dirty="0">
                <a:solidFill>
                  <a:srgbClr val="C00000"/>
                </a:solidFill>
              </a:rPr>
            </a:br>
            <a:r>
              <a:rPr lang="ru-RU" sz="2000" dirty="0">
                <a:solidFill>
                  <a:srgbClr val="C00000"/>
                </a:solidFill>
              </a:rPr>
              <a:t>3 р. Сколько было денег? </a:t>
            </a:r>
          </a:p>
          <a:p>
            <a:pPr marL="0" indent="0">
              <a:spcBef>
                <a:spcPts val="600"/>
              </a:spcBef>
              <a:buNone/>
            </a:pPr>
            <a:r>
              <a:rPr lang="ru-RU" sz="2000" dirty="0">
                <a:solidFill>
                  <a:srgbClr val="C00000"/>
                </a:solidFill>
              </a:rPr>
              <a:t>   </a:t>
            </a:r>
            <a:r>
              <a:rPr lang="ru-RU" sz="2000" dirty="0">
                <a:solidFill>
                  <a:schemeClr val="tx1"/>
                </a:solidFill>
              </a:rPr>
              <a:t>На сайте </a:t>
            </a:r>
            <a:r>
              <a:rPr lang="ru-RU" sz="2000" dirty="0" err="1">
                <a:solidFill>
                  <a:schemeClr val="tx1"/>
                </a:solidFill>
              </a:rPr>
              <a:t>гдз.ру</a:t>
            </a:r>
            <a:r>
              <a:rPr lang="ru-RU" sz="2000" dirty="0">
                <a:solidFill>
                  <a:schemeClr val="tx1"/>
                </a:solidFill>
              </a:rPr>
              <a:t> уравнение </a:t>
            </a:r>
            <a:br>
              <a:rPr lang="ru-RU" sz="2000" dirty="0">
                <a:solidFill>
                  <a:schemeClr val="tx1"/>
                </a:solidFill>
              </a:rPr>
            </a:br>
            <a:r>
              <a:rPr lang="ru-RU" sz="2000" dirty="0">
                <a:solidFill>
                  <a:schemeClr val="tx1"/>
                </a:solidFill>
              </a:rPr>
              <a:t>получилось ещё </a:t>
            </a:r>
            <a:r>
              <a:rPr lang="ru-RU" sz="2000">
                <a:solidFill>
                  <a:schemeClr val="tx1"/>
                </a:solidFill>
              </a:rPr>
              <a:t>"круче", </a:t>
            </a:r>
            <a:r>
              <a:rPr lang="ru-RU" sz="2000" dirty="0">
                <a:solidFill>
                  <a:schemeClr val="tx1"/>
                </a:solidFill>
              </a:rPr>
              <a:t>чем </a:t>
            </a:r>
            <a:br>
              <a:rPr lang="ru-RU" sz="2000" dirty="0">
                <a:solidFill>
                  <a:schemeClr val="tx1"/>
                </a:solidFill>
              </a:rPr>
            </a:br>
            <a:r>
              <a:rPr lang="ru-RU" sz="2000" dirty="0">
                <a:solidFill>
                  <a:schemeClr val="tx1"/>
                </a:solidFill>
              </a:rPr>
              <a:t>у восьмиклассников. </a:t>
            </a:r>
            <a:br>
              <a:rPr lang="ru-RU" sz="2000" dirty="0">
                <a:solidFill>
                  <a:schemeClr val="tx1"/>
                </a:solidFill>
              </a:rPr>
            </a:br>
            <a:r>
              <a:rPr lang="ru-RU" sz="2000" dirty="0">
                <a:solidFill>
                  <a:schemeClr val="tx1"/>
                </a:solidFill>
              </a:rPr>
              <a:t>   Без преобразований дробь</a:t>
            </a:r>
            <a:br>
              <a:rPr lang="ru-RU" sz="2000" dirty="0">
                <a:solidFill>
                  <a:schemeClr val="tx1"/>
                </a:solidFill>
              </a:rPr>
            </a:br>
            <a:r>
              <a:rPr lang="ru-RU" sz="2000" dirty="0">
                <a:solidFill>
                  <a:schemeClr val="tx1"/>
                </a:solidFill>
              </a:rPr>
              <a:t>получилась «четырёхэтажная».</a:t>
            </a:r>
            <a:endParaRPr lang="ru-RU" sz="20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4355976" y="1916822"/>
            <a:ext cx="4788024" cy="3247216"/>
          </a:xfrm>
          <a:prstGeom prst="rect">
            <a:avLst/>
          </a:prstGeom>
        </p:spPr>
      </p:pic>
    </p:spTree>
    <p:extLst>
      <p:ext uri="{BB962C8B-B14F-4D97-AF65-F5344CB8AC3E}">
        <p14:creationId xmlns:p14="http://schemas.microsoft.com/office/powerpoint/2010/main" val="1144628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8568952" cy="4344416"/>
          </a:xfrm>
        </p:spPr>
        <p:txBody>
          <a:bodyPr>
            <a:noAutofit/>
          </a:bodyPr>
          <a:lstStyle/>
          <a:p>
            <a:pPr marL="0" indent="0">
              <a:buNone/>
            </a:pPr>
            <a:r>
              <a:rPr lang="en-US" sz="2000" dirty="0"/>
              <a:t>     </a:t>
            </a:r>
            <a:r>
              <a:rPr lang="ru-RU" sz="2000" dirty="0"/>
              <a:t>А вот «детское» решение, той же задачи. </a:t>
            </a:r>
            <a:br>
              <a:rPr lang="ru-RU" sz="2000" dirty="0"/>
            </a:br>
            <a:r>
              <a:rPr lang="ru-RU" sz="2000" dirty="0"/>
              <a:t>Оно готовится на более простых задачах. Изобразим всю </a:t>
            </a:r>
            <a:br>
              <a:rPr lang="ru-RU" sz="2000" dirty="0"/>
            </a:br>
            <a:r>
              <a:rPr lang="ru-RU" sz="2000" dirty="0"/>
              <a:t>сумму в виде отрезка и начнём рассуждать с конца.</a:t>
            </a:r>
            <a:endParaRPr lang="en-US" sz="2000" dirty="0"/>
          </a:p>
          <a:p>
            <a:pPr marL="0" indent="0">
              <a:buNone/>
            </a:pPr>
            <a:endParaRPr lang="en-US" sz="2000" dirty="0"/>
          </a:p>
          <a:p>
            <a:pPr marL="0" indent="0">
              <a:buNone/>
            </a:pPr>
            <a:endParaRPr lang="en-US" sz="2000" dirty="0"/>
          </a:p>
          <a:p>
            <a:pPr marL="0" indent="0">
              <a:buNone/>
            </a:pPr>
            <a:endParaRPr lang="ru-RU" sz="2000" dirty="0">
              <a:solidFill>
                <a:srgbClr val="C00000"/>
              </a:solidFill>
            </a:endParaRPr>
          </a:p>
          <a:p>
            <a:pPr marL="0" indent="0">
              <a:spcBef>
                <a:spcPts val="300"/>
              </a:spcBef>
              <a:buNone/>
            </a:pPr>
            <a:r>
              <a:rPr lang="ru-RU" sz="2000" dirty="0"/>
              <a:t>   </a:t>
            </a:r>
            <a:r>
              <a:rPr lang="en-US" sz="2000" dirty="0"/>
              <a:t> 1) 3 + 3 = 6</a:t>
            </a:r>
            <a:r>
              <a:rPr lang="ru-RU" sz="2000" dirty="0"/>
              <a:t> (</a:t>
            </a:r>
            <a:r>
              <a:rPr lang="ru-RU" sz="2000" i="1" dirty="0"/>
              <a:t>р</a:t>
            </a:r>
            <a:r>
              <a:rPr lang="ru-RU" sz="2000" dirty="0"/>
              <a:t>.)</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dirty="0"/>
              <a:t>III</a:t>
            </a:r>
            <a:r>
              <a:rPr lang="ru-RU" sz="2000" dirty="0"/>
              <a:t> брату,</a:t>
            </a:r>
            <a:r>
              <a:rPr lang="en-US" sz="2000" dirty="0"/>
              <a:t> </a:t>
            </a:r>
            <a:endParaRPr lang="ru-RU" sz="2000" dirty="0"/>
          </a:p>
          <a:p>
            <a:pPr marL="0" indent="0">
              <a:spcBef>
                <a:spcPts val="300"/>
              </a:spcBef>
              <a:buNone/>
            </a:pPr>
            <a:r>
              <a:rPr lang="ru-RU" sz="2000" dirty="0"/>
              <a:t>    2</a:t>
            </a:r>
            <a:r>
              <a:rPr lang="en-US" sz="2000" dirty="0"/>
              <a:t>) </a:t>
            </a:r>
            <a:r>
              <a:rPr lang="ru-RU" sz="2000" dirty="0"/>
              <a:t>(6</a:t>
            </a:r>
            <a:r>
              <a:rPr lang="en-US" sz="2000" dirty="0"/>
              <a:t> + </a:t>
            </a:r>
            <a:r>
              <a:rPr lang="ru-RU" sz="2000" dirty="0"/>
              <a:t>1)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 </a:t>
            </a:r>
            <a:r>
              <a:rPr lang="ru-RU" sz="2000" dirty="0"/>
              <a:t>14 (</a:t>
            </a:r>
            <a:r>
              <a:rPr lang="ru-RU" sz="2000" i="1" dirty="0"/>
              <a:t>р</a:t>
            </a:r>
            <a:r>
              <a:rPr lang="ru-RU" sz="2000" dirty="0"/>
              <a:t>.)</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dirty="0"/>
              <a:t>II</a:t>
            </a:r>
            <a:r>
              <a:rPr lang="ru-RU" sz="2000" dirty="0"/>
              <a:t> и </a:t>
            </a:r>
            <a:r>
              <a:rPr lang="en-US" sz="2000" dirty="0"/>
              <a:t>III</a:t>
            </a:r>
            <a:r>
              <a:rPr lang="ru-RU" sz="2000" dirty="0"/>
              <a:t> братьям вместе,</a:t>
            </a:r>
          </a:p>
          <a:p>
            <a:pPr marL="0" indent="0">
              <a:spcBef>
                <a:spcPts val="300"/>
              </a:spcBef>
              <a:buNone/>
            </a:pPr>
            <a:r>
              <a:rPr lang="en-US" sz="2000" dirty="0"/>
              <a:t>    </a:t>
            </a:r>
            <a:r>
              <a:rPr lang="ru-RU" sz="2000" dirty="0"/>
              <a:t>3</a:t>
            </a:r>
            <a:r>
              <a:rPr lang="en-US" sz="2000" dirty="0"/>
              <a:t>) </a:t>
            </a:r>
            <a:r>
              <a:rPr lang="ru-RU" sz="2000" dirty="0"/>
              <a:t>(14</a:t>
            </a:r>
            <a:r>
              <a:rPr lang="en-US" sz="2000" dirty="0"/>
              <a:t> + </a:t>
            </a:r>
            <a:r>
              <a:rPr lang="ru-RU" sz="2000" dirty="0"/>
              <a:t>1)</a:t>
            </a:r>
            <a:r>
              <a:rPr lang="en-US" sz="2000" dirty="0"/>
              <a:t>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 </a:t>
            </a:r>
            <a:r>
              <a:rPr lang="ru-RU" sz="2000" dirty="0"/>
              <a:t>30</a:t>
            </a:r>
            <a:r>
              <a:rPr lang="en-US" sz="2000" dirty="0"/>
              <a:t> </a:t>
            </a:r>
            <a:r>
              <a:rPr lang="ru-RU" sz="2000" dirty="0"/>
              <a:t>(</a:t>
            </a:r>
            <a:r>
              <a:rPr lang="ru-RU" sz="2000" i="1" dirty="0"/>
              <a:t>р</a:t>
            </a:r>
            <a:r>
              <a:rPr lang="ru-RU"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денег было всего.</a:t>
            </a:r>
          </a:p>
          <a:p>
            <a:pPr marL="0" indent="0">
              <a:spcBef>
                <a:spcPts val="0"/>
              </a:spcBef>
              <a:buNone/>
            </a:pPr>
            <a:r>
              <a:rPr lang="ru-RU" sz="2000" dirty="0"/>
              <a:t>    Выигрыш арифметического способа перед алгебраическим     очевиден, но нельзя утверждать, что так будет всегда.</a:t>
            </a:r>
          </a:p>
          <a:p>
            <a:pPr marL="0" indent="0">
              <a:spcBef>
                <a:spcPts val="0"/>
              </a:spcBef>
              <a:buNone/>
            </a:pPr>
            <a:r>
              <a:rPr lang="ru-RU" sz="2000" dirty="0"/>
              <a:t>    Сравним ещё несколько «взрослых» и «детских» решений.</a:t>
            </a:r>
          </a:p>
          <a:p>
            <a:pPr marL="0" indent="0">
              <a:buNone/>
            </a:pPr>
            <a:endParaRPr lang="en-US" sz="2000" dirty="0"/>
          </a:p>
          <a:p>
            <a:endParaRPr 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99592" y="1563638"/>
            <a:ext cx="6275219" cy="1249096"/>
          </a:xfrm>
          <a:prstGeom prst="rect">
            <a:avLst/>
          </a:prstGeom>
        </p:spPr>
      </p:pic>
    </p:spTree>
    <p:extLst>
      <p:ext uri="{BB962C8B-B14F-4D97-AF65-F5344CB8AC3E}">
        <p14:creationId xmlns:p14="http://schemas.microsoft.com/office/powerpoint/2010/main" val="41011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solidFill>
                      <a:srgbClr val="C00000"/>
                    </a:solidFill>
                  </a:rPr>
                  <a:t>   1080*. Крестьянка продавала на рынке яйца. Первая покупательница купила у неё половину яиц и ещё пол-яйца, Вторая </a:t>
                </a:r>
                <a14:m>
                  <m:oMath xmlns:m="http://schemas.openxmlformats.org/officeDocument/2006/math">
                    <m:r>
                      <a:rPr lang="ru-RU" sz="2000" i="1">
                        <a:solidFill>
                          <a:srgbClr val="C00000"/>
                        </a:solidFill>
                        <a:latin typeface="Cambria Math" panose="02040503050406030204" pitchFamily="18" charset="0"/>
                      </a:rPr>
                      <m:t>−</m:t>
                    </m:r>
                    <m:r>
                      <a:rPr lang="ru-RU" sz="2000" b="0" i="1" smtClean="0">
                        <a:solidFill>
                          <a:srgbClr val="C00000"/>
                        </a:solidFill>
                        <a:latin typeface="Cambria Math" panose="02040503050406030204" pitchFamily="18" charset="0"/>
                      </a:rPr>
                      <m:t> </m:t>
                    </m:r>
                  </m:oMath>
                </a14:m>
                <a:r>
                  <a:rPr lang="ru-RU" sz="2000" dirty="0">
                    <a:solidFill>
                      <a:srgbClr val="C00000"/>
                    </a:solidFill>
                  </a:rPr>
                  <a:t> половину остатка и ещё пол-яйца, а третья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последние 10 яиц. Сколько яиц принесла крестьянка на рынок?</a:t>
                </a:r>
                <a:r>
                  <a:rPr lang="ru-RU" sz="2000" dirty="0"/>
                  <a:t> </a:t>
                </a:r>
              </a:p>
              <a:p>
                <a:pPr marL="0" indent="0">
                  <a:buNone/>
                </a:pPr>
                <a:r>
                  <a:rPr lang="ru-RU" sz="2000" dirty="0"/>
                  <a:t>   </a:t>
                </a:r>
                <a:r>
                  <a:rPr lang="ru-RU" sz="2000" i="1" dirty="0"/>
                  <a:t>Замечание.</a:t>
                </a:r>
                <a:r>
                  <a:rPr lang="ru-RU" sz="2000" dirty="0"/>
                  <a:t> Эта задача готовится, как и предыдущая, при решении более простых задач. Вот подготовительная задача с рисунком в учебнике. </a:t>
                </a:r>
              </a:p>
              <a:p>
                <a:pPr marL="0" indent="0">
                  <a:buNone/>
                </a:pPr>
                <a:r>
                  <a:rPr lang="ru-RU" sz="2000" dirty="0"/>
                  <a:t>   </a:t>
                </a:r>
                <a:r>
                  <a:rPr lang="ru-RU" sz="2000" dirty="0">
                    <a:solidFill>
                      <a:srgbClr val="C00000"/>
                    </a:solidFill>
                  </a:rPr>
                  <a:t>1077. На столе лежало несколько книг. Когда взяли половину всех книг и ещё полкниги, то осталось две книги. Сколько книг лежало на столе первоначально?</a:t>
                </a:r>
                <a:r>
                  <a:rPr lang="ru-RU" sz="2000" dirty="0"/>
                  <a:t> </a:t>
                </a:r>
              </a:p>
              <a:p>
                <a:pPr marL="0" indent="0">
                  <a:buNone/>
                </a:pPr>
                <a:r>
                  <a:rPr lang="ru-RU" sz="2000" dirty="0"/>
                  <a:t>   Чтобы дети это поняли, попросите их из трёх карандашей взять половину всех карандашей и ещё полкарандаша.</a:t>
                </a:r>
              </a:p>
              <a:p>
                <a:pPr marL="0" indent="0">
                  <a:buNone/>
                </a:pPr>
                <a:endParaRPr lang="ru-RU" sz="2000" dirty="0"/>
              </a:p>
              <a:p>
                <a:pPr marL="0" indent="0">
                  <a:buNone/>
                </a:pPr>
                <a:r>
                  <a:rPr lang="ru-RU" sz="2000" dirty="0"/>
                  <a:t>   </a:t>
                </a:r>
              </a:p>
              <a:p>
                <a:pPr marL="0" indent="0">
                  <a:buNone/>
                </a:pPr>
                <a:r>
                  <a:rPr lang="ru-RU" sz="2000" dirty="0"/>
                  <a:t>   </a:t>
                </a:r>
              </a:p>
              <a:p>
                <a:pPr marL="0" indent="0">
                  <a:buNone/>
                </a:pPr>
                <a:r>
                  <a:rPr lang="ru-RU" sz="2000" dirty="0"/>
                  <a:t>   </a:t>
                </a:r>
                <a:endParaRPr lang="en-US" sz="2000"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79512" y="627534"/>
                <a:ext cx="7992888" cy="4344416"/>
              </a:xfrm>
              <a:blipFill rotWithShape="0">
                <a:blip r:embed="rId2"/>
                <a:stretch>
                  <a:fillRect l="-762" t="-982"/>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8168238" y="3464242"/>
            <a:ext cx="832176" cy="1502123"/>
          </a:xfrm>
          <a:prstGeom prst="rect">
            <a:avLst/>
          </a:prstGeom>
        </p:spPr>
      </p:pic>
    </p:spTree>
    <p:extLst>
      <p:ext uri="{BB962C8B-B14F-4D97-AF65-F5344CB8AC3E}">
        <p14:creationId xmlns:p14="http://schemas.microsoft.com/office/powerpoint/2010/main" val="3925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t>   </a:t>
                </a:r>
                <a:r>
                  <a:rPr lang="ru-RU" sz="2000" dirty="0">
                    <a:solidFill>
                      <a:srgbClr val="C00000"/>
                    </a:solidFill>
                  </a:rPr>
                  <a:t>1080*. Крестьянка продавала на рынке яйца. Первая покупательница купила у неё половину яиц и ещё пол-яйца, Вторая </a:t>
                </a:r>
                <a14:m>
                  <m:oMath xmlns:m="http://schemas.openxmlformats.org/officeDocument/2006/math">
                    <m:r>
                      <a:rPr lang="ru-RU" sz="2000" i="1">
                        <a:solidFill>
                          <a:srgbClr val="C00000"/>
                        </a:solidFill>
                        <a:latin typeface="Cambria Math" panose="02040503050406030204" pitchFamily="18" charset="0"/>
                      </a:rPr>
                      <m:t>− </m:t>
                    </m:r>
                  </m:oMath>
                </a14:m>
                <a:r>
                  <a:rPr lang="ru-RU" sz="2000" dirty="0">
                    <a:solidFill>
                      <a:srgbClr val="C00000"/>
                    </a:solidFill>
                  </a:rPr>
                  <a:t> половину остатка и ещё пол-яйца, а третья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последние 10 яиц. Сколько яиц принесла крестьянка на рынок?</a:t>
                </a:r>
                <a:r>
                  <a:rPr lang="ru-RU" sz="2000" dirty="0"/>
                  <a:t> </a:t>
                </a:r>
              </a:p>
              <a:p>
                <a:pPr marL="0" indent="0">
                  <a:buNone/>
                </a:pPr>
                <a:r>
                  <a:rPr lang="ru-RU" sz="2000" dirty="0"/>
                  <a:t>   Посмотрели и забудьте этот </a:t>
                </a:r>
                <a:br>
                  <a:rPr lang="ru-RU" sz="2000" dirty="0"/>
                </a:br>
                <a:r>
                  <a:rPr lang="ru-RU" sz="2000" dirty="0"/>
                  <a:t>кошмар. Давайте решим задачу </a:t>
                </a:r>
                <a:br>
                  <a:rPr lang="ru-RU" sz="2000" dirty="0"/>
                </a:br>
                <a:r>
                  <a:rPr lang="ru-RU" sz="2000" dirty="0"/>
                  <a:t>«по-нашему, по-неучёному», как </a:t>
                </a:r>
                <a:br>
                  <a:rPr lang="ru-RU" sz="2000" dirty="0"/>
                </a:br>
                <a:r>
                  <a:rPr lang="ru-RU" sz="2000" dirty="0"/>
                  <a:t>говаривал Удодов-старший из </a:t>
                </a:r>
                <a:br>
                  <a:rPr lang="ru-RU" sz="2000" dirty="0"/>
                </a:br>
                <a:r>
                  <a:rPr lang="ru-RU" sz="2000" dirty="0"/>
                  <a:t>рассказа А.П. Чехова «Репетитор».</a:t>
                </a:r>
              </a:p>
              <a:p>
                <a:pPr marL="0" indent="0">
                  <a:buNone/>
                </a:pPr>
                <a:r>
                  <a:rPr lang="ru-RU" sz="2000" dirty="0"/>
                  <a:t>   Рассмотрим «детское» решение.</a:t>
                </a:r>
              </a:p>
              <a:p>
                <a:pPr marL="0" indent="0">
                  <a:buNone/>
                </a:pPr>
                <a:endParaRPr lang="ru-RU" sz="2000" dirty="0"/>
              </a:p>
              <a:p>
                <a:pPr marL="0" indent="0">
                  <a:buNone/>
                </a:pPr>
                <a:r>
                  <a:rPr lang="ru-RU" sz="2000" dirty="0"/>
                  <a:t>   </a:t>
                </a:r>
                <a:endParaRPr lang="en-US" sz="2000"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79512" y="627534"/>
                <a:ext cx="7992888" cy="4344416"/>
              </a:xfrm>
              <a:blipFill rotWithShape="0">
                <a:blip r:embed="rId2"/>
                <a:stretch>
                  <a:fillRect l="-762" t="-982"/>
                </a:stretch>
              </a:blipFill>
            </p:spPr>
            <p:txBody>
              <a:bodyPr/>
              <a:lstStyle/>
              <a:p>
                <a:r>
                  <a:rPr lang="ru-RU">
                    <a:noFill/>
                  </a:rPr>
                  <a:t> </a:t>
                </a:r>
              </a:p>
            </p:txBody>
          </p:sp>
        </mc:Fallback>
      </mc:AlternateContent>
      <p:pic>
        <p:nvPicPr>
          <p:cNvPr id="5" name="Рисунок 4"/>
          <p:cNvPicPr>
            <a:picLocks noChangeAspect="1"/>
          </p:cNvPicPr>
          <p:nvPr/>
        </p:nvPicPr>
        <p:blipFill>
          <a:blip r:embed="rId3"/>
          <a:stretch>
            <a:fillRect/>
          </a:stretch>
        </p:blipFill>
        <p:spPr>
          <a:xfrm>
            <a:off x="4426649" y="0"/>
            <a:ext cx="4717351" cy="5143499"/>
          </a:xfrm>
          <a:prstGeom prst="rect">
            <a:avLst/>
          </a:prstGeom>
        </p:spPr>
      </p:pic>
    </p:spTree>
    <p:extLst>
      <p:ext uri="{BB962C8B-B14F-4D97-AF65-F5344CB8AC3E}">
        <p14:creationId xmlns:p14="http://schemas.microsoft.com/office/powerpoint/2010/main" val="2539966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t>   Разумеется, половины яиц никто не продавал, они были </a:t>
            </a:r>
            <a:br>
              <a:rPr lang="ru-RU" sz="2000" dirty="0"/>
            </a:br>
            <a:r>
              <a:rPr lang="ru-RU" sz="2000" dirty="0"/>
              <a:t>только в расчётах, т. к. как пополам каждый раз делили нечётное число яиц. </a:t>
            </a:r>
          </a:p>
          <a:p>
            <a:pPr marL="0" indent="0">
              <a:buNone/>
            </a:pPr>
            <a:r>
              <a:rPr lang="en-US" sz="2000" i="1" dirty="0"/>
              <a:t>I</a:t>
            </a:r>
            <a:r>
              <a:rPr lang="ru-RU" sz="2000" i="1" dirty="0"/>
              <a:t> способ.</a:t>
            </a:r>
            <a:endParaRPr lang="ru-RU" sz="2000" dirty="0"/>
          </a:p>
          <a:p>
            <a:pPr marL="0" indent="0">
              <a:spcBef>
                <a:spcPts val="300"/>
              </a:spcBef>
              <a:buNone/>
            </a:pPr>
            <a:r>
              <a:rPr lang="ru-RU" sz="2000" dirty="0"/>
              <a:t>   </a:t>
            </a:r>
            <a:r>
              <a:rPr lang="en-US" sz="2000" dirty="0"/>
              <a:t>1)</a:t>
            </a:r>
            <a:r>
              <a:rPr lang="ru-RU" sz="2000" dirty="0"/>
              <a:t> (10</a:t>
            </a:r>
            <a:r>
              <a:rPr lang="en-US" sz="2000" dirty="0"/>
              <a:t> + </a:t>
            </a:r>
            <a:r>
              <a:rPr lang="ru-RU" sz="2000" dirty="0"/>
              <a:t>1/2)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a:t>
            </a:r>
            <a:r>
              <a:rPr lang="ru-RU" sz="2000" dirty="0"/>
              <a:t> 21 (яйцо)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купили </a:t>
            </a:r>
            <a:r>
              <a:rPr lang="en-US" sz="2000" dirty="0"/>
              <a:t>II</a:t>
            </a:r>
            <a:r>
              <a:rPr lang="ru-RU" sz="2000" dirty="0"/>
              <a:t> и </a:t>
            </a:r>
            <a:r>
              <a:rPr lang="en-US" sz="2000" dirty="0"/>
              <a:t>III</a:t>
            </a:r>
            <a:r>
              <a:rPr lang="ru-RU" sz="2000" dirty="0"/>
              <a:t> покупательницы.</a:t>
            </a:r>
          </a:p>
          <a:p>
            <a:pPr marL="0" indent="0">
              <a:spcBef>
                <a:spcPts val="300"/>
              </a:spcBef>
              <a:buNone/>
            </a:pPr>
            <a:r>
              <a:rPr lang="ru-RU" sz="2000" dirty="0"/>
              <a:t>   2</a:t>
            </a:r>
            <a:r>
              <a:rPr lang="en-US" sz="2000" dirty="0"/>
              <a:t>) </a:t>
            </a:r>
            <a:r>
              <a:rPr lang="ru-RU" sz="2000" dirty="0"/>
              <a:t>(21</a:t>
            </a:r>
            <a:r>
              <a:rPr lang="en-US" sz="2000" dirty="0"/>
              <a:t> + </a:t>
            </a:r>
            <a:r>
              <a:rPr lang="ru-RU" sz="2000" dirty="0"/>
              <a:t>1/2) </a:t>
            </a:r>
            <a:r>
              <a:rPr lang="en-US" sz="2000" dirty="0">
                <a:sym typeface="Symbol" panose="05050102010706020507" pitchFamily="18" charset="2"/>
              </a:rPr>
              <a:t></a:t>
            </a:r>
            <a:r>
              <a:rPr lang="ru-RU" sz="2000" dirty="0">
                <a:sym typeface="Symbol" panose="05050102010706020507" pitchFamily="18" charset="2"/>
              </a:rPr>
              <a:t> </a:t>
            </a:r>
            <a:r>
              <a:rPr lang="ru-RU" sz="2000" dirty="0"/>
              <a:t>2 </a:t>
            </a:r>
            <a:r>
              <a:rPr lang="en-US" sz="2000" dirty="0"/>
              <a:t>= </a:t>
            </a:r>
            <a:r>
              <a:rPr lang="ru-RU" sz="2000" dirty="0"/>
              <a:t>43 (яйца)</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было у крестьянки.</a:t>
            </a:r>
          </a:p>
          <a:p>
            <a:pPr marL="0" indent="0">
              <a:buNone/>
            </a:pPr>
            <a:endParaRPr lang="en-US" sz="2000" i="1"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734907" y="3147814"/>
            <a:ext cx="5400600" cy="1417760"/>
          </a:xfrm>
          <a:prstGeom prst="rect">
            <a:avLst/>
          </a:prstGeom>
        </p:spPr>
      </p:pic>
    </p:spTree>
    <p:extLst>
      <p:ext uri="{BB962C8B-B14F-4D97-AF65-F5344CB8AC3E}">
        <p14:creationId xmlns:p14="http://schemas.microsoft.com/office/powerpoint/2010/main" val="37579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7992888" cy="4344416"/>
          </a:xfrm>
        </p:spPr>
        <p:txBody>
          <a:bodyPr>
            <a:noAutofit/>
          </a:bodyPr>
          <a:lstStyle/>
          <a:p>
            <a:pPr marL="0" indent="0">
              <a:buNone/>
            </a:pPr>
            <a:r>
              <a:rPr lang="ru-RU" sz="2000" dirty="0"/>
              <a:t>   </a:t>
            </a:r>
            <a:r>
              <a:rPr lang="en-US" sz="2000" i="1" dirty="0"/>
              <a:t>II</a:t>
            </a:r>
            <a:r>
              <a:rPr lang="ru-RU" sz="2000" i="1" dirty="0"/>
              <a:t> способ. </a:t>
            </a:r>
            <a:r>
              <a:rPr lang="ru-RU" sz="2000" dirty="0"/>
              <a:t>Третьей хозяйке досталось на ½ яйца меньше </a:t>
            </a:r>
            <a:br>
              <a:rPr lang="ru-RU" sz="2000" dirty="0"/>
            </a:br>
            <a:r>
              <a:rPr lang="ru-RU" sz="2000" dirty="0"/>
              <a:t>половины остатка, значит, второй досталось на ½ яйца </a:t>
            </a:r>
            <a:br>
              <a:rPr lang="ru-RU" sz="2000" dirty="0"/>
            </a:br>
            <a:r>
              <a:rPr lang="ru-RU" sz="2000" dirty="0"/>
              <a:t>больше половины остатка. Вторая купила на 1 яйцо больше, </a:t>
            </a:r>
            <a:br>
              <a:rPr lang="ru-RU" sz="2000" dirty="0"/>
            </a:br>
            <a:r>
              <a:rPr lang="ru-RU" sz="2000" dirty="0"/>
              <a:t>чем первая.</a:t>
            </a:r>
          </a:p>
          <a:p>
            <a:pPr marL="0" indent="0">
              <a:spcBef>
                <a:spcPts val="0"/>
              </a:spcBef>
              <a:buNone/>
            </a:pPr>
            <a:r>
              <a:rPr lang="ru-RU" sz="2000" dirty="0"/>
              <a:t>    </a:t>
            </a:r>
            <a:r>
              <a:rPr lang="en-US" sz="2000" dirty="0"/>
              <a:t>1)</a:t>
            </a:r>
            <a:r>
              <a:rPr lang="ru-RU" sz="2000" dirty="0"/>
              <a:t> 10</a:t>
            </a:r>
            <a:r>
              <a:rPr lang="en-US" sz="2000" dirty="0"/>
              <a:t> + </a:t>
            </a:r>
            <a:r>
              <a:rPr lang="ru-RU" sz="2000" dirty="0"/>
              <a:t>1 </a:t>
            </a:r>
            <a:r>
              <a:rPr lang="en-US" sz="2000" dirty="0"/>
              <a:t>=</a:t>
            </a:r>
            <a:r>
              <a:rPr lang="ru-RU" sz="2000" dirty="0"/>
              <a:t> 11 (яиц)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купила </a:t>
            </a:r>
            <a:r>
              <a:rPr lang="en-US" sz="2000" dirty="0"/>
              <a:t>II</a:t>
            </a:r>
            <a:r>
              <a:rPr lang="ru-RU" sz="2000" dirty="0"/>
              <a:t> покупательница.</a:t>
            </a:r>
          </a:p>
          <a:p>
            <a:pPr marL="0" indent="0">
              <a:spcBef>
                <a:spcPts val="0"/>
              </a:spcBef>
              <a:buNone/>
            </a:pPr>
            <a:r>
              <a:rPr lang="ru-RU" sz="2000" dirty="0"/>
              <a:t>    2</a:t>
            </a:r>
            <a:r>
              <a:rPr lang="en-US" sz="2000" dirty="0"/>
              <a:t>)</a:t>
            </a:r>
            <a:r>
              <a:rPr lang="ru-RU" sz="2000" dirty="0"/>
              <a:t> 10</a:t>
            </a:r>
            <a:r>
              <a:rPr lang="en-US" sz="2000" dirty="0"/>
              <a:t> + </a:t>
            </a:r>
            <a:r>
              <a:rPr lang="ru-RU" sz="2000" dirty="0"/>
              <a:t>11 </a:t>
            </a:r>
            <a:r>
              <a:rPr lang="en-US" sz="2000" dirty="0"/>
              <a:t>=</a:t>
            </a:r>
            <a:r>
              <a:rPr lang="ru-RU" sz="2000" dirty="0"/>
              <a:t> 21 (яйцо)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купили </a:t>
            </a:r>
            <a:r>
              <a:rPr lang="en-US" sz="2000" dirty="0"/>
              <a:t>II</a:t>
            </a:r>
            <a:r>
              <a:rPr lang="ru-RU" sz="2000" dirty="0"/>
              <a:t> и </a:t>
            </a:r>
            <a:r>
              <a:rPr lang="en-US" sz="2000" dirty="0"/>
              <a:t>III</a:t>
            </a:r>
            <a:r>
              <a:rPr lang="ru-RU" sz="2000" dirty="0"/>
              <a:t> покупательницы.</a:t>
            </a:r>
          </a:p>
          <a:p>
            <a:pPr marL="0" indent="0">
              <a:spcBef>
                <a:spcPts val="0"/>
              </a:spcBef>
              <a:buNone/>
            </a:pPr>
            <a:r>
              <a:rPr lang="ru-RU" sz="2000" dirty="0"/>
              <a:t>    3</a:t>
            </a:r>
            <a:r>
              <a:rPr lang="en-US" sz="2000" dirty="0"/>
              <a:t>) </a:t>
            </a:r>
            <a:r>
              <a:rPr lang="ru-RU" sz="2000" dirty="0"/>
              <a:t>21</a:t>
            </a:r>
            <a:r>
              <a:rPr lang="en-US" sz="2000" dirty="0"/>
              <a:t> + </a:t>
            </a:r>
            <a:r>
              <a:rPr lang="ru-RU" sz="2000" dirty="0"/>
              <a:t>1 </a:t>
            </a:r>
            <a:r>
              <a:rPr lang="en-US" sz="2000" dirty="0"/>
              <a:t>= </a:t>
            </a:r>
            <a:r>
              <a:rPr lang="ru-RU" sz="2000" dirty="0"/>
              <a:t>22 (яйца)</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купила </a:t>
            </a:r>
            <a:r>
              <a:rPr lang="en-US" sz="2000" dirty="0"/>
              <a:t>I</a:t>
            </a:r>
            <a:r>
              <a:rPr lang="ru-RU" sz="2000" dirty="0"/>
              <a:t> покупательница.</a:t>
            </a:r>
          </a:p>
          <a:p>
            <a:pPr marL="0" indent="0">
              <a:spcBef>
                <a:spcPts val="0"/>
              </a:spcBef>
              <a:buNone/>
            </a:pPr>
            <a:r>
              <a:rPr lang="ru-RU" sz="2000" dirty="0"/>
              <a:t>    4</a:t>
            </a:r>
            <a:r>
              <a:rPr lang="en-US" sz="2000" dirty="0"/>
              <a:t>) </a:t>
            </a:r>
            <a:r>
              <a:rPr lang="ru-RU" sz="2000" dirty="0"/>
              <a:t>21</a:t>
            </a:r>
            <a:r>
              <a:rPr lang="en-US" sz="2000" dirty="0"/>
              <a:t> + </a:t>
            </a:r>
            <a:r>
              <a:rPr lang="ru-RU" sz="2000" dirty="0"/>
              <a:t>22 </a:t>
            </a:r>
            <a:r>
              <a:rPr lang="en-US" sz="2000" dirty="0"/>
              <a:t>= </a:t>
            </a:r>
            <a:r>
              <a:rPr lang="ru-RU" sz="2000" dirty="0"/>
              <a:t>43 (яйца)</a:t>
            </a:r>
            <a:r>
              <a:rPr lang="en-US" sz="2000" dirty="0"/>
              <a:t>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было у крестьянки.</a:t>
            </a:r>
            <a:endParaRPr lang="en-US" sz="2000" dirty="0"/>
          </a:p>
          <a:p>
            <a:pPr marL="0" indent="0">
              <a:buNone/>
            </a:pPr>
            <a:endParaRPr lang="en-US" sz="2000" dirty="0"/>
          </a:p>
          <a:p>
            <a:pPr marL="0" indent="0">
              <a:buNone/>
            </a:pPr>
            <a:endParaRPr lang="ru-RU" sz="2000" dirty="0">
              <a:solidFill>
                <a:srgbClr val="C00000"/>
              </a:solidFill>
            </a:endParaRPr>
          </a:p>
          <a:p>
            <a:endParaRPr lang="ru-RU" sz="20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3734907" y="3147814"/>
            <a:ext cx="5400600" cy="1417760"/>
          </a:xfrm>
          <a:prstGeom prst="rect">
            <a:avLst/>
          </a:prstGeom>
        </p:spPr>
      </p:pic>
    </p:spTree>
    <p:extLst>
      <p:ext uri="{BB962C8B-B14F-4D97-AF65-F5344CB8AC3E}">
        <p14:creationId xmlns:p14="http://schemas.microsoft.com/office/powerpoint/2010/main" val="155721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915566"/>
            <a:ext cx="7200800" cy="3960440"/>
          </a:xfrm>
        </p:spPr>
        <p:txBody>
          <a:bodyPr>
            <a:noAutofit/>
          </a:bodyPr>
          <a:lstStyle/>
          <a:p>
            <a:pPr algn="l">
              <a:spcBef>
                <a:spcPts val="600"/>
              </a:spcBef>
            </a:pPr>
            <a:r>
              <a:rPr lang="ru-RU" sz="2000" dirty="0">
                <a:solidFill>
                  <a:schemeClr val="tx1"/>
                </a:solidFill>
              </a:rPr>
              <a:t>   Я понимаю, что хотели, как лучше… </a:t>
            </a:r>
          </a:p>
          <a:p>
            <a:pPr algn="l">
              <a:spcBef>
                <a:spcPts val="600"/>
              </a:spcBef>
            </a:pPr>
            <a:r>
              <a:rPr lang="ru-RU" sz="2000" dirty="0">
                <a:solidFill>
                  <a:schemeClr val="tx1"/>
                </a:solidFill>
              </a:rPr>
              <a:t>   Академики С.Л. Соболев и А.Л. </a:t>
            </a:r>
            <a:r>
              <a:rPr lang="ru-RU" sz="2000" dirty="0" err="1">
                <a:solidFill>
                  <a:schemeClr val="tx1"/>
                </a:solidFill>
              </a:rPr>
              <a:t>Минц</a:t>
            </a:r>
            <a:r>
              <a:rPr lang="ru-RU" sz="2000" dirty="0">
                <a:solidFill>
                  <a:schemeClr val="tx1"/>
                </a:solidFill>
              </a:rPr>
              <a:t> посчитали, что обучение математике в школе проводится вопреки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правилам оптимальной стратегии</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сначала детей учат решать задачи арифметически, а потом приходится затрачивать силы на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переучивание абстрактному мышлению в алгебраических образах</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pPr>
            <a:r>
              <a:rPr lang="ru-RU" sz="2000" dirty="0">
                <a:solidFill>
                  <a:schemeClr val="tx1"/>
                </a:solidFill>
                <a:latin typeface="Arial" panose="020B0604020202020204" pitchFamily="34" charset="0"/>
                <a:cs typeface="Arial" panose="020B0604020202020204" pitchFamily="34" charset="0"/>
              </a:rPr>
              <a:t>   На самом деле всё не так.</a:t>
            </a:r>
          </a:p>
          <a:p>
            <a:pPr algn="l">
              <a:spcBef>
                <a:spcPts val="600"/>
              </a:spcBef>
            </a:pPr>
            <a:r>
              <a:rPr lang="ru-RU" sz="2000" dirty="0">
                <a:solidFill>
                  <a:schemeClr val="tx1"/>
                </a:solidFill>
                <a:latin typeface="Arial" panose="020B0604020202020204" pitchFamily="34" charset="0"/>
                <a:cs typeface="Arial" panose="020B0604020202020204" pitchFamily="34" charset="0"/>
              </a:rPr>
              <a:t>_________________</a:t>
            </a:r>
          </a:p>
          <a:p>
            <a:pPr algn="l">
              <a:spcBef>
                <a:spcPts val="600"/>
              </a:spcBef>
            </a:pPr>
            <a:r>
              <a:rPr lang="ru-RU" sz="2000" dirty="0">
                <a:solidFill>
                  <a:schemeClr val="tx1"/>
                </a:solidFill>
              </a:rPr>
              <a:t> </a:t>
            </a:r>
            <a:r>
              <a:rPr lang="ru-RU" sz="1800" dirty="0">
                <a:solidFill>
                  <a:schemeClr val="tx1"/>
                </a:solidFill>
              </a:rPr>
              <a:t>* </a:t>
            </a:r>
            <a:r>
              <a:rPr lang="ru-RU" sz="1800" dirty="0" err="1">
                <a:solidFill>
                  <a:schemeClr val="tx1"/>
                </a:solidFill>
              </a:rPr>
              <a:t>Менчинская</a:t>
            </a:r>
            <a:r>
              <a:rPr lang="ru-RU" sz="1800" dirty="0">
                <a:solidFill>
                  <a:schemeClr val="tx1"/>
                </a:solidFill>
              </a:rPr>
              <a:t> Н.А., Моро М.И. Вопросы методики и психологии обучения арифметике в начальных классах. М.: Просвещение, 1965. — 224 с.</a:t>
            </a:r>
            <a:r>
              <a:rPr lang="ru-RU" sz="2000" dirty="0">
                <a:solidFill>
                  <a:schemeClr val="tx1"/>
                </a:solidFill>
              </a:rPr>
              <a:t> </a:t>
            </a:r>
          </a:p>
          <a:p>
            <a:pPr algn="l">
              <a:spcBef>
                <a:spcPts val="600"/>
              </a:spcBef>
            </a:pPr>
            <a:r>
              <a:rPr lang="ru-RU" sz="2000" dirty="0">
                <a:solidFill>
                  <a:srgbClr val="0070C0"/>
                </a:solidFill>
              </a:rPr>
              <a:t> </a:t>
            </a:r>
            <a:endParaRPr lang="ru-RU" sz="2000" dirty="0">
              <a:solidFill>
                <a:schemeClr val="tx1"/>
              </a:solidFill>
            </a:endParaRPr>
          </a:p>
          <a:p>
            <a:pPr algn="just"/>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a:t>
            </a:fld>
            <a:endParaRPr lang="ru-RU" dirty="0">
              <a:solidFill>
                <a:schemeClr val="accent1"/>
              </a:solidFill>
            </a:endParaRPr>
          </a:p>
        </p:txBody>
      </p:sp>
    </p:spTree>
    <p:extLst>
      <p:ext uri="{BB962C8B-B14F-4D97-AF65-F5344CB8AC3E}">
        <p14:creationId xmlns:p14="http://schemas.microsoft.com/office/powerpoint/2010/main" val="24237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179512" y="627534"/>
            <a:ext cx="8208912" cy="4344416"/>
          </a:xfrm>
        </p:spPr>
        <p:txBody>
          <a:bodyPr>
            <a:noAutofit/>
          </a:bodyPr>
          <a:lstStyle/>
          <a:p>
            <a:pPr marL="0" indent="0">
              <a:buNone/>
            </a:pPr>
            <a:r>
              <a:rPr lang="ru-RU" sz="2000" i="1" dirty="0">
                <a:solidFill>
                  <a:srgbClr val="C00000"/>
                </a:solidFill>
              </a:rPr>
              <a:t>   Задача Евклида</a:t>
            </a:r>
            <a:r>
              <a:rPr lang="ru-RU" sz="2000" dirty="0">
                <a:solidFill>
                  <a:srgbClr val="C00000"/>
                </a:solidFill>
              </a:rPr>
              <a:t>. Ослица и мул шли вместе, нагруженные мешками равного веса. Ослица жаловалась на тяжесть ноши. </a:t>
            </a:r>
            <a:br>
              <a:rPr lang="ru-RU" sz="2000" dirty="0">
                <a:solidFill>
                  <a:srgbClr val="C00000"/>
                </a:solidFill>
              </a:rPr>
            </a:br>
            <a:r>
              <a:rPr lang="ru-RU" sz="2000" dirty="0">
                <a:solidFill>
                  <a:srgbClr val="C00000"/>
                </a:solidFill>
              </a:rPr>
              <a:t>Чего ты жалуешься, — сказал мул, — если ты мне дашь один </a:t>
            </a:r>
            <a:br>
              <a:rPr lang="ru-RU" sz="2000" dirty="0">
                <a:solidFill>
                  <a:srgbClr val="C00000"/>
                </a:solidFill>
              </a:rPr>
            </a:br>
            <a:r>
              <a:rPr lang="ru-RU" sz="2000" dirty="0">
                <a:solidFill>
                  <a:srgbClr val="C00000"/>
                </a:solidFill>
              </a:rPr>
              <a:t>твой мешок, моя ноша станет вдвое больше твоей, а если я </a:t>
            </a:r>
            <a:br>
              <a:rPr lang="ru-RU" sz="2000" dirty="0">
                <a:solidFill>
                  <a:srgbClr val="C00000"/>
                </a:solidFill>
              </a:rPr>
            </a:br>
            <a:r>
              <a:rPr lang="ru-RU" sz="2000" dirty="0">
                <a:solidFill>
                  <a:srgbClr val="C00000"/>
                </a:solidFill>
              </a:rPr>
              <a:t>дам тебе один мешок, наши грузы только сравняются». </a:t>
            </a:r>
            <a:br>
              <a:rPr lang="ru-RU" sz="2000" dirty="0">
                <a:solidFill>
                  <a:srgbClr val="C00000"/>
                </a:solidFill>
              </a:rPr>
            </a:br>
            <a:r>
              <a:rPr lang="ru-RU" sz="2000" dirty="0">
                <a:solidFill>
                  <a:srgbClr val="C00000"/>
                </a:solidFill>
              </a:rPr>
              <a:t>Сколько мешков было у каждого? </a:t>
            </a:r>
          </a:p>
          <a:p>
            <a:pPr marL="0" indent="0">
              <a:spcBef>
                <a:spcPts val="300"/>
              </a:spcBef>
              <a:buNone/>
            </a:pPr>
            <a:r>
              <a:rPr lang="ru-RU" sz="2000" dirty="0"/>
              <a:t>   </a:t>
            </a:r>
            <a:r>
              <a:rPr lang="ru-RU" sz="2000" b="1" dirty="0"/>
              <a:t>Решение</a:t>
            </a:r>
            <a:r>
              <a:rPr lang="ru-RU" sz="2000" dirty="0"/>
              <a:t> Кристины Марченко </a:t>
            </a:r>
            <a:br>
              <a:rPr lang="ru-RU" sz="2000" dirty="0"/>
            </a:br>
            <a:r>
              <a:rPr lang="ru-RU" sz="2000" dirty="0"/>
              <a:t>(6 </a:t>
            </a:r>
            <a:r>
              <a:rPr lang="ru-RU" sz="2000" dirty="0" err="1"/>
              <a:t>кл</a:t>
            </a:r>
            <a:r>
              <a:rPr lang="ru-RU" sz="2000" dirty="0"/>
              <a:t>., муниципаль­ная гимн., </a:t>
            </a:r>
            <a:br>
              <a:rPr lang="ru-RU" sz="2000" dirty="0"/>
            </a:br>
            <a:r>
              <a:rPr lang="ru-RU" sz="2000" dirty="0"/>
              <a:t>г. Ревякин, Московская обл., </a:t>
            </a:r>
            <a:br>
              <a:rPr lang="ru-RU" sz="2000" dirty="0"/>
            </a:br>
            <a:r>
              <a:rPr lang="ru-RU" sz="2000" dirty="0"/>
              <a:t>учитель Т.В. Абросимова).</a:t>
            </a:r>
          </a:p>
          <a:p>
            <a:pPr marL="0" indent="0">
              <a:spcBef>
                <a:spcPts val="0"/>
              </a:spcBef>
              <a:buNone/>
            </a:pPr>
            <a:r>
              <a:rPr lang="ru-RU" sz="2000" dirty="0"/>
              <a:t>   Два мешка составляют 1 — 1/3 — 1/2 = 1/6 числа всех мешков. Всего было 2 : 1/6 = 12 мешков. У мула было 12 : 2 + 1 = 7 (мешков), а у ослицы 12 — 7 = 5.</a:t>
            </a:r>
          </a:p>
          <a:p>
            <a:pPr marL="0" indent="0">
              <a:buNone/>
            </a:pPr>
            <a:endParaRPr lang="en-US" sz="2000" dirty="0"/>
          </a:p>
          <a:p>
            <a:pPr marL="0" indent="0">
              <a:buNone/>
            </a:pPr>
            <a:endParaRPr lang="en-US" sz="2000" dirty="0"/>
          </a:p>
          <a:p>
            <a:pPr marL="0" indent="0">
              <a:buNone/>
            </a:pPr>
            <a:endParaRPr lang="en-US" sz="2000" dirty="0"/>
          </a:p>
          <a:p>
            <a:endParaRPr lang="ru-RU" sz="2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4187863" y="2571750"/>
            <a:ext cx="4956137" cy="1152128"/>
          </a:xfrm>
          <a:prstGeom prst="rect">
            <a:avLst/>
          </a:prstGeom>
        </p:spPr>
      </p:pic>
    </p:spTree>
    <p:extLst>
      <p:ext uri="{BB962C8B-B14F-4D97-AF65-F5344CB8AC3E}">
        <p14:creationId xmlns:p14="http://schemas.microsoft.com/office/powerpoint/2010/main" val="17109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82605" y="769909"/>
                <a:ext cx="7704855" cy="4320480"/>
              </a:xfrm>
            </p:spPr>
            <p:txBody>
              <a:bodyPr>
                <a:noAutofit/>
              </a:bodyPr>
              <a:lstStyle/>
              <a:p>
                <a:pPr marL="0" indent="0">
                  <a:spcBef>
                    <a:spcPts val="300"/>
                  </a:spcBef>
                  <a:buNone/>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rPr>
                  <a:t>Три соседки готовили обед на общей плите в </a:t>
                </a:r>
                <a:br>
                  <a:rPr lang="ru-RU" sz="2000" dirty="0">
                    <a:solidFill>
                      <a:srgbClr val="C00000"/>
                    </a:solidFill>
                  </a:rPr>
                </a:br>
                <a:r>
                  <a:rPr lang="ru-RU" sz="2000" dirty="0">
                    <a:solidFill>
                      <a:srgbClr val="C00000"/>
                    </a:solidFill>
                  </a:rPr>
                  <a:t>коммунальной квартире. Первая принесла 10 поленьев </a:t>
                </a:r>
                <a:br>
                  <a:rPr lang="ru-RU" sz="2000" dirty="0">
                    <a:solidFill>
                      <a:srgbClr val="C00000"/>
                    </a:solidFill>
                  </a:rPr>
                </a:br>
                <a:r>
                  <a:rPr lang="ru-RU" sz="2000" dirty="0">
                    <a:solidFill>
                      <a:srgbClr val="C00000"/>
                    </a:solidFill>
                  </a:rPr>
                  <a:t>дров, вторая </a:t>
                </a:r>
                <a14:m>
                  <m:oMath xmlns:m="http://schemas.openxmlformats.org/officeDocument/2006/math">
                    <m:r>
                      <a:rPr lang="ru-RU" sz="2000" i="1">
                        <a:solidFill>
                          <a:srgbClr val="C00000"/>
                        </a:solidFill>
                        <a:latin typeface="Cambria Math" panose="02040503050406030204" pitchFamily="18" charset="0"/>
                      </a:rPr>
                      <m:t>− </m:t>
                    </m:r>
                  </m:oMath>
                </a14:m>
                <a:r>
                  <a:rPr lang="ru-RU" sz="2000" dirty="0">
                    <a:solidFill>
                      <a:srgbClr val="C00000"/>
                    </a:solidFill>
                  </a:rPr>
                  <a:t>8 поленьев, а у третьей дров не было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она угостила своих соседок, дав им </a:t>
                </a:r>
                <a:br>
                  <a:rPr lang="ru-RU" sz="2000" dirty="0">
                    <a:solidFill>
                      <a:srgbClr val="C00000"/>
                    </a:solidFill>
                  </a:rPr>
                </a:br>
                <a:r>
                  <a:rPr lang="ru-RU" sz="2000" dirty="0">
                    <a:solidFill>
                      <a:srgbClr val="C00000"/>
                    </a:solidFill>
                  </a:rPr>
                  <a:t>9 яблок. Как соседки должны </a:t>
                </a:r>
                <a:br>
                  <a:rPr lang="ru-RU" sz="2000" dirty="0">
                    <a:solidFill>
                      <a:srgbClr val="C00000"/>
                    </a:solidFill>
                  </a:rPr>
                </a:br>
                <a:r>
                  <a:rPr lang="ru-RU" sz="2000" dirty="0">
                    <a:solidFill>
                      <a:srgbClr val="C00000"/>
                    </a:solidFill>
                  </a:rPr>
                  <a:t>поделить яблоки по  справедливости?</a:t>
                </a:r>
              </a:p>
              <a:p>
                <a:pPr marL="0" indent="0">
                  <a:spcBef>
                    <a:spcPts val="0"/>
                  </a:spcBef>
                  <a:buNone/>
                </a:pPr>
                <a:r>
                  <a:rPr lang="ru-RU" sz="2000" dirty="0">
                    <a:solidFill>
                      <a:schemeClr val="tx1"/>
                    </a:solidFill>
                  </a:rPr>
                  <a:t>   Взрослый решатель ошибся, не </a:t>
                </a:r>
                <a:br>
                  <a:rPr lang="ru-RU" sz="2000" dirty="0">
                    <a:solidFill>
                      <a:schemeClr val="tx1"/>
                    </a:solidFill>
                  </a:rPr>
                </a:br>
                <a:r>
                  <a:rPr lang="ru-RU" sz="2000" dirty="0">
                    <a:solidFill>
                      <a:schemeClr val="tx1"/>
                    </a:solidFill>
                  </a:rPr>
                  <a:t>прочитав замечание в ответе: </a:t>
                </a:r>
              </a:p>
              <a:p>
                <a:pPr marL="0" indent="0">
                  <a:spcBef>
                    <a:spcPts val="0"/>
                  </a:spcBef>
                  <a:buNone/>
                </a:pPr>
                <a:r>
                  <a:rPr lang="ru-RU" sz="2000" dirty="0">
                    <a:solidFill>
                      <a:srgbClr val="0070C0"/>
                    </a:solidFill>
                  </a:rPr>
                  <a:t>Яблоки даны только за те поленья, </a:t>
                </a:r>
                <a:br>
                  <a:rPr lang="ru-RU" sz="2000" dirty="0">
                    <a:solidFill>
                      <a:srgbClr val="0070C0"/>
                    </a:solidFill>
                  </a:rPr>
                </a:br>
                <a:r>
                  <a:rPr lang="ru-RU" sz="2000" dirty="0">
                    <a:solidFill>
                      <a:srgbClr val="0070C0"/>
                    </a:solidFill>
                  </a:rPr>
                  <a:t>которыми воспользовалась третья </a:t>
                </a:r>
                <a:br>
                  <a:rPr lang="ru-RU" sz="2000" dirty="0">
                    <a:solidFill>
                      <a:srgbClr val="0070C0"/>
                    </a:solidFill>
                  </a:rPr>
                </a:br>
                <a:r>
                  <a:rPr lang="ru-RU" sz="2000" dirty="0">
                    <a:solidFill>
                      <a:srgbClr val="0070C0"/>
                    </a:solidFill>
                  </a:rPr>
                  <a:t>соседка.</a:t>
                </a:r>
              </a:p>
              <a:p>
                <a:pPr marL="0" indent="0">
                  <a:spcBef>
                    <a:spcPts val="0"/>
                  </a:spcBef>
                  <a:buNone/>
                </a:pPr>
                <a:r>
                  <a:rPr lang="ru-RU" sz="2000" dirty="0">
                    <a:solidFill>
                      <a:schemeClr val="tx1"/>
                    </a:solidFill>
                  </a:rPr>
                  <a:t>   При сложении соседок получили </a:t>
                </a:r>
                <a:br>
                  <a:rPr lang="ru-RU" sz="2000" dirty="0">
                    <a:solidFill>
                      <a:schemeClr val="tx1"/>
                    </a:solidFill>
                  </a:rPr>
                </a:br>
                <a:r>
                  <a:rPr lang="ru-RU" sz="2000" dirty="0">
                    <a:solidFill>
                      <a:schemeClr val="tx1"/>
                    </a:solidFill>
                  </a:rPr>
                  <a:t>9 (яблок?), при вычитании 8/10 (?). </a:t>
                </a:r>
              </a:p>
              <a:p>
                <a:pPr marL="0" indent="0">
                  <a:spcBef>
                    <a:spcPts val="0"/>
                  </a:spcBef>
                  <a:buNone/>
                </a:pPr>
                <a:r>
                  <a:rPr lang="ru-RU" sz="2000" dirty="0">
                    <a:solidFill>
                      <a:srgbClr val="C00000"/>
                    </a:solidFill>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a:p>
                <a:pPr marL="0" indent="0">
                  <a:spcBef>
                    <a:spcPts val="300"/>
                  </a:spcBef>
                  <a:buNone/>
                </a:pPr>
                <a:r>
                  <a:rPr lang="ru-RU" sz="2000" dirty="0"/>
                  <a:t>   </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82605" y="769909"/>
                <a:ext cx="7704855" cy="4320480"/>
              </a:xfrm>
              <a:blipFill rotWithShape="0">
                <a:blip r:embed="rId2"/>
                <a:stretch>
                  <a:fillRect l="-791" t="-846"/>
                </a:stretch>
              </a:blipFill>
            </p:spPr>
            <p:txBody>
              <a:bodyPr/>
              <a:lstStyle/>
              <a:p>
                <a:r>
                  <a:rPr lang="ru-RU">
                    <a:noFill/>
                  </a:rPr>
                  <a:t> </a:t>
                </a:r>
              </a:p>
            </p:txBody>
          </p:sp>
        </mc:Fallback>
      </mc:AlternateContent>
      <p:sp>
        <p:nvSpPr>
          <p:cNvPr id="4" name="Прямоугольник 3"/>
          <p:cNvSpPr/>
          <p:nvPr/>
        </p:nvSpPr>
        <p:spPr>
          <a:xfrm>
            <a:off x="323528" y="1417588"/>
            <a:ext cx="6534472" cy="338554"/>
          </a:xfrm>
          <a:prstGeom prst="rect">
            <a:avLst/>
          </a:prstGeom>
        </p:spPr>
        <p:txBody>
          <a:bodyPr wrap="square">
            <a:spAutoFit/>
          </a:bodyPr>
          <a:lstStyle/>
          <a:p>
            <a:endParaRPr lang="ru-RU" sz="16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5076056" y="1756142"/>
            <a:ext cx="4109609" cy="3387357"/>
          </a:xfrm>
          <a:prstGeom prst="rect">
            <a:avLst/>
          </a:prstGeom>
        </p:spPr>
      </p:pic>
    </p:spTree>
    <p:extLst>
      <p:ext uri="{BB962C8B-B14F-4D97-AF65-F5344CB8AC3E}">
        <p14:creationId xmlns:p14="http://schemas.microsoft.com/office/powerpoint/2010/main" val="2339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Сравнение способов решения </a:t>
            </a:r>
            <a:endParaRPr lang="ru-RU" sz="1800" b="1" dirty="0">
              <a:solidFill>
                <a:srgbClr val="FF00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82605" y="769909"/>
                <a:ext cx="7704855" cy="4320480"/>
              </a:xfrm>
            </p:spPr>
            <p:txBody>
              <a:bodyPr>
                <a:noAutofit/>
              </a:bodyPr>
              <a:lstStyle/>
              <a:p>
                <a:pPr marL="0" indent="0">
                  <a:spcBef>
                    <a:spcPts val="300"/>
                  </a:spcBef>
                  <a:buNone/>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rPr>
                  <a:t>Три соседки готовили обед на общей плите в </a:t>
                </a:r>
                <a:br>
                  <a:rPr lang="ru-RU" sz="2000" dirty="0">
                    <a:solidFill>
                      <a:srgbClr val="C00000"/>
                    </a:solidFill>
                  </a:rPr>
                </a:br>
                <a:r>
                  <a:rPr lang="ru-RU" sz="2000" dirty="0">
                    <a:solidFill>
                      <a:srgbClr val="C00000"/>
                    </a:solidFill>
                  </a:rPr>
                  <a:t>коммунальной квартире. Первая принесла 10 поленьев дров, вторая </a:t>
                </a:r>
                <a14:m>
                  <m:oMath xmlns:m="http://schemas.openxmlformats.org/officeDocument/2006/math">
                    <m:r>
                      <a:rPr lang="ru-RU" sz="2000" i="1">
                        <a:solidFill>
                          <a:srgbClr val="C00000"/>
                        </a:solidFill>
                        <a:latin typeface="Cambria Math" panose="02040503050406030204" pitchFamily="18" charset="0"/>
                      </a:rPr>
                      <m:t>− </m:t>
                    </m:r>
                  </m:oMath>
                </a14:m>
                <a:r>
                  <a:rPr lang="ru-RU" sz="2000" dirty="0">
                    <a:solidFill>
                      <a:srgbClr val="C00000"/>
                    </a:solidFill>
                  </a:rPr>
                  <a:t>8 поленьев, а у третьей дров не было </a:t>
                </a:r>
                <a14:m>
                  <m:oMath xmlns:m="http://schemas.openxmlformats.org/officeDocument/2006/math">
                    <m:r>
                      <a:rPr lang="ru-RU" sz="2000" i="1">
                        <a:solidFill>
                          <a:srgbClr val="C00000"/>
                        </a:solidFill>
                        <a:latin typeface="Cambria Math" panose="02040503050406030204" pitchFamily="18" charset="0"/>
                      </a:rPr>
                      <m:t>−</m:t>
                    </m:r>
                  </m:oMath>
                </a14:m>
                <a:r>
                  <a:rPr lang="ru-RU" sz="2000" dirty="0">
                    <a:solidFill>
                      <a:srgbClr val="C00000"/>
                    </a:solidFill>
                  </a:rPr>
                  <a:t> она угостила своих соседок, дав им 9 яблок. Как соседки должны поделить яблоки по справедливости.</a:t>
                </a:r>
              </a:p>
              <a:p>
                <a:pPr marL="0" indent="0">
                  <a:spcBef>
                    <a:spcPts val="0"/>
                  </a:spcBef>
                  <a:buNone/>
                </a:pPr>
                <a:r>
                  <a:rPr lang="ru-RU" sz="2000" dirty="0">
                    <a:solidFill>
                      <a:schemeClr val="tx1"/>
                    </a:solidFill>
                  </a:rPr>
                  <a:t>   1) (10 + 8) : 3 = 6 (поленьев) </a:t>
                </a:r>
                <a:r>
                  <a:rPr lang="ru-RU" sz="2000" dirty="0"/>
                  <a:t>— потратила каждая хозяйка, </a:t>
                </a:r>
                <a:endParaRPr lang="ru-RU" sz="2000" dirty="0">
                  <a:solidFill>
                    <a:schemeClr val="tx1"/>
                  </a:solidFill>
                </a:endParaRPr>
              </a:p>
              <a:p>
                <a:pPr marL="0" indent="0">
                  <a:spcBef>
                    <a:spcPts val="0"/>
                  </a:spcBef>
                  <a:buNone/>
                </a:pPr>
                <a:r>
                  <a:rPr lang="ru-RU" sz="2000" dirty="0">
                    <a:solidFill>
                      <a:schemeClr val="tx1"/>
                    </a:solidFill>
                  </a:rPr>
                  <a:t>   2) 10 </a:t>
                </a:r>
                <a:r>
                  <a:rPr lang="ru-RU" sz="2000" dirty="0"/>
                  <a:t>—</a:t>
                </a:r>
                <a:r>
                  <a:rPr lang="ru-RU" sz="2000" dirty="0">
                    <a:solidFill>
                      <a:schemeClr val="tx1"/>
                    </a:solidFill>
                  </a:rPr>
                  <a:t> 6 = 4 (полена) </a:t>
                </a:r>
                <a:r>
                  <a:rPr lang="ru-RU" sz="2000" dirty="0"/>
                  <a:t>— </a:t>
                </a:r>
                <a:r>
                  <a:rPr lang="ru-RU" sz="2000" dirty="0">
                    <a:solidFill>
                      <a:schemeClr val="tx1"/>
                    </a:solidFill>
                  </a:rPr>
                  <a:t>дала первая хозяйка третьей</a:t>
                </a:r>
                <a:r>
                  <a:rPr lang="ru-RU" sz="2000" dirty="0"/>
                  <a:t>,</a:t>
                </a:r>
                <a:endParaRPr lang="ru-RU" sz="2000" dirty="0">
                  <a:solidFill>
                    <a:schemeClr val="tx1"/>
                  </a:solidFill>
                </a:endParaRPr>
              </a:p>
              <a:p>
                <a:pPr marL="0" indent="0">
                  <a:spcBef>
                    <a:spcPts val="0"/>
                  </a:spcBef>
                  <a:buNone/>
                </a:pPr>
                <a:r>
                  <a:rPr lang="ru-RU" sz="2000" dirty="0">
                    <a:solidFill>
                      <a:schemeClr val="tx1"/>
                    </a:solidFill>
                  </a:rPr>
                  <a:t>   3) 8 </a:t>
                </a:r>
                <a:r>
                  <a:rPr lang="ru-RU" sz="2000" dirty="0"/>
                  <a:t>—</a:t>
                </a:r>
                <a:r>
                  <a:rPr lang="ru-RU" sz="2000" dirty="0">
                    <a:solidFill>
                      <a:schemeClr val="tx1"/>
                    </a:solidFill>
                  </a:rPr>
                  <a:t> 6 = 2 (полена) </a:t>
                </a:r>
                <a:r>
                  <a:rPr lang="ru-RU" sz="2000" dirty="0"/>
                  <a:t>— </a:t>
                </a:r>
                <a:r>
                  <a:rPr lang="ru-RU" sz="2000" dirty="0">
                    <a:solidFill>
                      <a:schemeClr val="tx1"/>
                    </a:solidFill>
                  </a:rPr>
                  <a:t>дала вторая хозяйка третьей</a:t>
                </a:r>
                <a:r>
                  <a:rPr lang="ru-RU" sz="2000" dirty="0"/>
                  <a:t>,</a:t>
                </a:r>
              </a:p>
              <a:p>
                <a:pPr marL="0" indent="0">
                  <a:spcBef>
                    <a:spcPts val="0"/>
                  </a:spcBef>
                  <a:buNone/>
                </a:pPr>
                <a:r>
                  <a:rPr lang="ru-RU" sz="2000" dirty="0">
                    <a:solidFill>
                      <a:schemeClr val="tx1"/>
                    </a:solidFill>
                  </a:rPr>
                  <a:t>   4) 4 : 2 = 2 (раза) </a:t>
                </a:r>
                <a:r>
                  <a:rPr lang="ru-RU" sz="2000" dirty="0"/>
                  <a:t>— </a:t>
                </a:r>
                <a:r>
                  <a:rPr lang="ru-RU" sz="2000" dirty="0">
                    <a:solidFill>
                      <a:schemeClr val="tx1"/>
                    </a:solidFill>
                  </a:rPr>
                  <a:t>п</a:t>
                </a:r>
                <a:r>
                  <a:rPr lang="ru-RU" sz="2000" dirty="0">
                    <a:solidFill>
                      <a:schemeClr val="tx1"/>
                    </a:solidFill>
                    <a:latin typeface="Arial" panose="020B0604020202020204" pitchFamily="34" charset="0"/>
                    <a:cs typeface="Arial" panose="020B0604020202020204" pitchFamily="34" charset="0"/>
                  </a:rPr>
                  <a:t>ервая </a:t>
                </a:r>
                <a:r>
                  <a:rPr lang="ru-RU" sz="2000" dirty="0">
                    <a:solidFill>
                      <a:schemeClr val="tx1"/>
                    </a:solidFill>
                  </a:rPr>
                  <a:t>хозяйка </a:t>
                </a:r>
                <a:r>
                  <a:rPr lang="ru-RU" sz="2000" dirty="0">
                    <a:solidFill>
                      <a:schemeClr val="tx1"/>
                    </a:solidFill>
                    <a:latin typeface="Arial" panose="020B0604020202020204" pitchFamily="34" charset="0"/>
                    <a:cs typeface="Arial" panose="020B0604020202020204" pitchFamily="34" charset="0"/>
                  </a:rPr>
                  <a:t>получит яблок в 2 раза больше, чем вторая.</a:t>
                </a:r>
                <a:r>
                  <a:rPr lang="ru-RU" sz="2000" dirty="0">
                    <a:solidFill>
                      <a:srgbClr val="C00000"/>
                    </a:solidFill>
                    <a:latin typeface="Arial" panose="020B0604020202020204" pitchFamily="34" charset="0"/>
                    <a:cs typeface="Arial" panose="020B0604020202020204" pitchFamily="34" charset="0"/>
                  </a:rPr>
                  <a:t>    </a:t>
                </a:r>
                <a:endParaRPr lang="ru-RU" sz="2000" dirty="0">
                  <a:solidFill>
                    <a:schemeClr val="tx1"/>
                  </a:solidFill>
                  <a:latin typeface="Arial" panose="020B0604020202020204" pitchFamily="34" charset="0"/>
                  <a:cs typeface="Arial" panose="020B0604020202020204" pitchFamily="34" charset="0"/>
                </a:endParaRPr>
              </a:p>
              <a:p>
                <a:pPr marL="0" indent="0">
                  <a:spcBef>
                    <a:spcPts val="300"/>
                  </a:spcBef>
                  <a:buNone/>
                </a:pPr>
                <a:r>
                  <a:rPr lang="ru-RU" sz="2000" dirty="0"/>
                  <a:t>   Дальше решаем задачу «на части». </a:t>
                </a:r>
              </a:p>
              <a:p>
                <a:pPr marL="0" indent="0">
                  <a:spcBef>
                    <a:spcPts val="300"/>
                  </a:spcBef>
                  <a:buNone/>
                </a:pPr>
                <a:r>
                  <a:rPr lang="ru-RU" sz="2000" dirty="0"/>
                  <a:t>   </a:t>
                </a:r>
                <a:r>
                  <a:rPr lang="ru-RU" sz="2000" b="1" dirty="0"/>
                  <a:t>Ответ.</a:t>
                </a:r>
                <a:r>
                  <a:rPr lang="ru-RU" sz="2000" dirty="0"/>
                  <a:t> 6 и 3 яблок.</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82605" y="769909"/>
                <a:ext cx="7704855" cy="4320480"/>
              </a:xfrm>
              <a:blipFill rotWithShape="0">
                <a:blip r:embed="rId2"/>
                <a:stretch>
                  <a:fillRect l="-791" t="-846" r="-791"/>
                </a:stretch>
              </a:blipFill>
            </p:spPr>
            <p:txBody>
              <a:bodyPr/>
              <a:lstStyle/>
              <a:p>
                <a:r>
                  <a:rPr lang="ru-RU">
                    <a:noFill/>
                  </a:rPr>
                  <a:t> </a:t>
                </a:r>
              </a:p>
            </p:txBody>
          </p:sp>
        </mc:Fallback>
      </mc:AlternateContent>
      <p:sp>
        <p:nvSpPr>
          <p:cNvPr id="4" name="Прямоугольник 3"/>
          <p:cNvSpPr/>
          <p:nvPr/>
        </p:nvSpPr>
        <p:spPr>
          <a:xfrm>
            <a:off x="323528" y="1417588"/>
            <a:ext cx="6534472" cy="338554"/>
          </a:xfrm>
          <a:prstGeom prst="rect">
            <a:avLst/>
          </a:prstGeom>
        </p:spPr>
        <p:txBody>
          <a:bodyPr wrap="square">
            <a:spAutoFit/>
          </a:bodyPr>
          <a:lstStyle/>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656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Сравнение способов решения </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latin typeface="Arial" panose="020B0604020202020204" pitchFamily="34" charset="0"/>
                <a:cs typeface="Arial" panose="020B0604020202020204" pitchFamily="34" charset="0"/>
              </a:rPr>
              <a:t>Три утёнка и четыре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500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а четыре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утёнка и три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400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Сколько весит гусёнок?   </a:t>
            </a:r>
          </a:p>
          <a:p>
            <a:pPr algn="l">
              <a:spcBef>
                <a:spcPts val="0"/>
              </a:spcBef>
            </a:pPr>
            <a:r>
              <a:rPr lang="ru-RU" sz="2000" dirty="0">
                <a:solidFill>
                  <a:schemeClr val="tx1"/>
                </a:solidFill>
                <a:latin typeface="Arial" panose="020B0604020202020204" pitchFamily="34" charset="0"/>
                <a:cs typeface="Arial" panose="020B0604020202020204" pitchFamily="34" charset="0"/>
              </a:rPr>
              <a:t>   Начнём с сайта </a:t>
            </a:r>
            <a:r>
              <a:rPr lang="ru-RU" sz="2000" dirty="0" err="1">
                <a:solidFill>
                  <a:schemeClr val="tx1"/>
                </a:solidFill>
                <a:latin typeface="Arial" panose="020B0604020202020204" pitchFamily="34" charset="0"/>
                <a:cs typeface="Arial" panose="020B0604020202020204" pitchFamily="34" charset="0"/>
              </a:rPr>
              <a:t>гдз.ру</a:t>
            </a:r>
            <a:r>
              <a:rPr lang="ru-RU" sz="2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44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Сравнение способов решения </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dirty="0">
                <a:solidFill>
                  <a:schemeClr val="tx1"/>
                </a:solidFill>
                <a:latin typeface="Arial" panose="020B0604020202020204" pitchFamily="34" charset="0"/>
                <a:cs typeface="Arial" panose="020B0604020202020204" pitchFamily="34" charset="0"/>
              </a:rPr>
              <a:t>   </a:t>
            </a:r>
            <a:r>
              <a:rPr lang="ru-RU" sz="2000" dirty="0">
                <a:solidFill>
                  <a:srgbClr val="C00000"/>
                </a:solidFill>
                <a:latin typeface="Arial" panose="020B0604020202020204" pitchFamily="34" charset="0"/>
                <a:cs typeface="Arial" panose="020B0604020202020204" pitchFamily="34" charset="0"/>
              </a:rPr>
              <a:t>Три утёнка и четыре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500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а четыре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утёнка и три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400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Сколько весит гусёнок?   </a:t>
            </a:r>
          </a:p>
          <a:p>
            <a:pPr algn="l">
              <a:spcBef>
                <a:spcPts val="0"/>
              </a:spcBef>
            </a:pPr>
            <a:endParaRPr lang="ru-RU" sz="2000"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4808169" y="0"/>
            <a:ext cx="4317393" cy="5143500"/>
          </a:xfrm>
          <a:prstGeom prst="rect">
            <a:avLst/>
          </a:prstGeom>
        </p:spPr>
      </p:pic>
    </p:spTree>
    <p:extLst>
      <p:ext uri="{BB962C8B-B14F-4D97-AF65-F5344CB8AC3E}">
        <p14:creationId xmlns:p14="http://schemas.microsoft.com/office/powerpoint/2010/main" val="413940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Сравнение способов решения </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dirty="0">
                <a:solidFill>
                  <a:srgbClr val="C00000"/>
                </a:solidFill>
                <a:latin typeface="Arial" panose="020B0604020202020204" pitchFamily="34" charset="0"/>
                <a:cs typeface="Arial" panose="020B0604020202020204" pitchFamily="34" charset="0"/>
              </a:rPr>
              <a:t>   Три утёнка и четыре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500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а четыре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утёнка и три гусёнка весят 2 </a:t>
            </a:r>
            <a:r>
              <a:rPr lang="ru-RU" sz="2000" i="1" dirty="0">
                <a:solidFill>
                  <a:srgbClr val="C00000"/>
                </a:solidFill>
                <a:latin typeface="Arial" panose="020B0604020202020204" pitchFamily="34" charset="0"/>
                <a:cs typeface="Arial" panose="020B0604020202020204" pitchFamily="34" charset="0"/>
              </a:rPr>
              <a:t>кг</a:t>
            </a:r>
            <a:r>
              <a:rPr lang="ru-RU" sz="2000" dirty="0">
                <a:solidFill>
                  <a:srgbClr val="C00000"/>
                </a:solidFill>
                <a:latin typeface="Arial" panose="020B0604020202020204" pitchFamily="34" charset="0"/>
                <a:cs typeface="Arial" panose="020B0604020202020204" pitchFamily="34" charset="0"/>
              </a:rPr>
              <a:t> 400 </a:t>
            </a:r>
            <a:r>
              <a:rPr lang="ru-RU" sz="2000" i="1" dirty="0">
                <a:solidFill>
                  <a:srgbClr val="C00000"/>
                </a:solidFill>
                <a:latin typeface="Arial" panose="020B0604020202020204" pitchFamily="34" charset="0"/>
                <a:cs typeface="Arial" panose="020B0604020202020204" pitchFamily="34" charset="0"/>
              </a:rPr>
              <a:t>г</a:t>
            </a:r>
            <a:r>
              <a:rPr lang="ru-RU" sz="2000" dirty="0">
                <a:solidFill>
                  <a:srgbClr val="C00000"/>
                </a:solidFill>
                <a:latin typeface="Arial" panose="020B0604020202020204" pitchFamily="34" charset="0"/>
                <a:cs typeface="Arial" panose="020B0604020202020204" pitchFamily="34" charset="0"/>
              </a:rPr>
              <a:t>. Сколько весит гусёнок?   </a:t>
            </a:r>
          </a:p>
          <a:p>
            <a:pPr algn="l">
              <a:spcBef>
                <a:spcPts val="0"/>
              </a:spcBef>
            </a:pPr>
            <a:r>
              <a:rPr lang="ru-RU" sz="2000" dirty="0">
                <a:solidFill>
                  <a:schemeClr val="tx1"/>
                </a:solidFill>
                <a:latin typeface="Arial" panose="020B0604020202020204" pitchFamily="34" charset="0"/>
                <a:cs typeface="Arial" panose="020B0604020202020204" pitchFamily="34" charset="0"/>
              </a:rPr>
              <a:t>   Предполагается, что ученик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запишет кратко условия задачи</a:t>
            </a:r>
          </a:p>
          <a:p>
            <a:pPr algn="l">
              <a:spcBef>
                <a:spcPts val="0"/>
              </a:spcBef>
            </a:pPr>
            <a:r>
              <a:rPr lang="ru-RU" sz="2000" dirty="0">
                <a:solidFill>
                  <a:schemeClr val="tx1"/>
                </a:solidFill>
                <a:latin typeface="Arial" panose="020B0604020202020204" pitchFamily="34" charset="0"/>
                <a:cs typeface="Arial" panose="020B0604020202020204" pitchFamily="34" charset="0"/>
              </a:rPr>
              <a:t>    3 у + 4 г = 2500,</a:t>
            </a:r>
          </a:p>
          <a:p>
            <a:pPr algn="l">
              <a:spcBef>
                <a:spcPts val="0"/>
              </a:spcBef>
            </a:pPr>
            <a:r>
              <a:rPr lang="ru-RU" sz="2000" dirty="0">
                <a:solidFill>
                  <a:schemeClr val="tx1"/>
                </a:solidFill>
                <a:latin typeface="Arial" panose="020B0604020202020204" pitchFamily="34" charset="0"/>
                <a:cs typeface="Arial" panose="020B0604020202020204" pitchFamily="34" charset="0"/>
              </a:rPr>
              <a:t>    4 у + 3 г = 2400,</a:t>
            </a:r>
          </a:p>
          <a:p>
            <a:pPr algn="l">
              <a:spcBef>
                <a:spcPts val="0"/>
              </a:spcBef>
            </a:pPr>
            <a:r>
              <a:rPr lang="ru-RU" sz="2000" dirty="0">
                <a:solidFill>
                  <a:schemeClr val="tx1"/>
                </a:solidFill>
                <a:latin typeface="Arial" panose="020B0604020202020204" pitchFamily="34" charset="0"/>
                <a:cs typeface="Arial" panose="020B0604020202020204" pitchFamily="34" charset="0"/>
              </a:rPr>
              <a:t>А далее выполнит манипуляции с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верными числовыми равенствами:</a:t>
            </a:r>
          </a:p>
          <a:p>
            <a:pPr algn="l">
              <a:spcBef>
                <a:spcPts val="0"/>
              </a:spcBef>
            </a:pPr>
            <a:r>
              <a:rPr lang="ru-RU" sz="2000" dirty="0">
                <a:solidFill>
                  <a:schemeClr val="tx1"/>
                </a:solidFill>
                <a:latin typeface="Arial" panose="020B0604020202020204" pitchFamily="34" charset="0"/>
                <a:cs typeface="Arial" panose="020B0604020202020204" pitchFamily="34" charset="0"/>
              </a:rPr>
              <a:t>  1) 7 у + 7 г = 4900,        </a:t>
            </a:r>
          </a:p>
          <a:p>
            <a:pPr algn="l">
              <a:spcBef>
                <a:spcPts val="0"/>
              </a:spcBef>
            </a:pPr>
            <a:r>
              <a:rPr lang="ru-RU" sz="2000" dirty="0">
                <a:solidFill>
                  <a:schemeClr val="tx1"/>
                </a:solidFill>
                <a:latin typeface="Arial" panose="020B0604020202020204" pitchFamily="34" charset="0"/>
                <a:cs typeface="Arial" panose="020B0604020202020204" pitchFamily="34" charset="0"/>
              </a:rPr>
              <a:t>  2) у + г = 700,</a:t>
            </a:r>
          </a:p>
          <a:p>
            <a:pPr algn="l">
              <a:spcBef>
                <a:spcPts val="0"/>
              </a:spcBef>
            </a:pPr>
            <a:r>
              <a:rPr lang="ru-RU" sz="2000" dirty="0">
                <a:solidFill>
                  <a:schemeClr val="tx1"/>
                </a:solidFill>
                <a:latin typeface="Arial" panose="020B0604020202020204" pitchFamily="34" charset="0"/>
                <a:cs typeface="Arial" panose="020B0604020202020204" pitchFamily="34" charset="0"/>
              </a:rPr>
              <a:t>  3) 3 у + 3 г = 2100,     </a:t>
            </a:r>
          </a:p>
          <a:p>
            <a:pPr algn="l">
              <a:spcBef>
                <a:spcPts val="0"/>
              </a:spcBef>
            </a:pPr>
            <a:r>
              <a:rPr lang="ru-RU" sz="2000" dirty="0">
                <a:solidFill>
                  <a:schemeClr val="tx1"/>
                </a:solidFill>
                <a:latin typeface="Arial" panose="020B0604020202020204" pitchFamily="34" charset="0"/>
                <a:cs typeface="Arial" panose="020B0604020202020204" pitchFamily="34" charset="0"/>
              </a:rPr>
              <a:t>  4) 2500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2100 = 400 (</a:t>
            </a:r>
            <a:r>
              <a:rPr lang="ru-RU" sz="2000" i="1" dirty="0">
                <a:solidFill>
                  <a:schemeClr val="tx1"/>
                </a:solidFill>
                <a:latin typeface="Arial" panose="020B0604020202020204" pitchFamily="34" charset="0"/>
                <a:cs typeface="Arial" panose="020B0604020202020204" pitchFamily="34" charset="0"/>
              </a:rPr>
              <a:t>г</a:t>
            </a:r>
            <a:r>
              <a:rPr lang="ru-RU" sz="2000" dirty="0">
                <a:solidFill>
                  <a:schemeClr val="tx1"/>
                </a:solidFill>
                <a:latin typeface="Arial" panose="020B0604020202020204" pitchFamily="34"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весит гусёнок,</a:t>
            </a:r>
          </a:p>
          <a:p>
            <a:pPr algn="l">
              <a:spcBef>
                <a:spcPts val="0"/>
              </a:spcBef>
            </a:pPr>
            <a:r>
              <a:rPr lang="ru-RU" sz="2000" dirty="0">
                <a:solidFill>
                  <a:schemeClr val="tx1"/>
                </a:solidFill>
                <a:latin typeface="Arial" panose="020B0604020202020204" pitchFamily="34" charset="0"/>
                <a:cs typeface="Arial" panose="020B0604020202020204" pitchFamily="34" charset="0"/>
              </a:rPr>
              <a:t>  Похожие задачи есть в 6 классе, есть и в ЕГЭ!</a:t>
            </a:r>
          </a:p>
        </p:txBody>
      </p:sp>
      <p:pic>
        <p:nvPicPr>
          <p:cNvPr id="4" name="Рисунок 3"/>
          <p:cNvPicPr>
            <a:picLocks noChangeAspect="1"/>
          </p:cNvPicPr>
          <p:nvPr/>
        </p:nvPicPr>
        <p:blipFill>
          <a:blip r:embed="rId2"/>
          <a:stretch>
            <a:fillRect/>
          </a:stretch>
        </p:blipFill>
        <p:spPr>
          <a:xfrm>
            <a:off x="4748437" y="1478924"/>
            <a:ext cx="4395563" cy="1224136"/>
          </a:xfrm>
          <a:prstGeom prst="rect">
            <a:avLst/>
          </a:prstGeom>
        </p:spPr>
      </p:pic>
    </p:spTree>
    <p:extLst>
      <p:ext uri="{BB962C8B-B14F-4D97-AF65-F5344CB8AC3E}">
        <p14:creationId xmlns:p14="http://schemas.microsoft.com/office/powerpoint/2010/main" val="326885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Новые задачи в учебник для 5 класса</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300"/>
              </a:spcBef>
            </a:pPr>
            <a:r>
              <a:rPr lang="ru-RU" sz="2000" b="1" dirty="0">
                <a:solidFill>
                  <a:srgbClr val="C00000"/>
                </a:solidFill>
              </a:rPr>
              <a:t>   </a:t>
            </a:r>
            <a:r>
              <a:rPr lang="ru-RU" sz="2000" b="1" i="1" dirty="0">
                <a:solidFill>
                  <a:srgbClr val="C00000"/>
                </a:solidFill>
              </a:rPr>
              <a:t>   </a:t>
            </a:r>
            <a:r>
              <a:rPr lang="ru-RU" sz="2000" i="1" dirty="0">
                <a:solidFill>
                  <a:srgbClr val="C00000"/>
                </a:solidFill>
              </a:rPr>
              <a:t>Старинная задача (Новгород, </a:t>
            </a:r>
            <a:r>
              <a:rPr lang="en-US" sz="2000" i="1" dirty="0">
                <a:solidFill>
                  <a:srgbClr val="C00000"/>
                </a:solidFill>
              </a:rPr>
              <a:t>XV</a:t>
            </a:r>
            <a:r>
              <a:rPr lang="ru-RU" sz="2000" i="1" dirty="0">
                <a:solidFill>
                  <a:srgbClr val="C00000"/>
                </a:solidFill>
              </a:rPr>
              <a:t> в.).</a:t>
            </a:r>
            <a:r>
              <a:rPr lang="ru-RU" sz="2000" dirty="0">
                <a:solidFill>
                  <a:srgbClr val="C00000"/>
                </a:solidFill>
              </a:rPr>
              <a:t> </a:t>
            </a:r>
            <a:br>
              <a:rPr lang="ru-RU" sz="2000" dirty="0">
                <a:solidFill>
                  <a:srgbClr val="C00000"/>
                </a:solidFill>
              </a:rPr>
            </a:br>
            <a:r>
              <a:rPr lang="ru-RU" sz="2000" dirty="0">
                <a:solidFill>
                  <a:srgbClr val="C00000"/>
                </a:solidFill>
              </a:rPr>
              <a:t>Одна бочка и 20 вёдер кваса уравниваются с </a:t>
            </a:r>
            <a:br>
              <a:rPr lang="ru-RU" sz="2000" dirty="0">
                <a:solidFill>
                  <a:srgbClr val="C00000"/>
                </a:solidFill>
              </a:rPr>
            </a:br>
            <a:r>
              <a:rPr lang="ru-RU" sz="2000" dirty="0">
                <a:solidFill>
                  <a:srgbClr val="C00000"/>
                </a:solidFill>
              </a:rPr>
              <a:t>тремя бочками кваса, а 19 бочек, 1 насадка и </a:t>
            </a:r>
            <a:br>
              <a:rPr lang="ru-RU" sz="2000" dirty="0">
                <a:solidFill>
                  <a:srgbClr val="C00000"/>
                </a:solidFill>
              </a:rPr>
            </a:br>
            <a:r>
              <a:rPr lang="ru-RU" sz="2000" dirty="0">
                <a:solidFill>
                  <a:srgbClr val="C00000"/>
                </a:solidFill>
              </a:rPr>
              <a:t>15 с половиной вёдер</a:t>
            </a:r>
            <a:r>
              <a:rPr lang="ru-RU" sz="2000" i="1" dirty="0">
                <a:solidFill>
                  <a:srgbClr val="C00000"/>
                </a:solidFill>
              </a:rPr>
              <a:t> </a:t>
            </a:r>
            <a:r>
              <a:rPr lang="ru-RU" sz="2000" dirty="0">
                <a:solidFill>
                  <a:srgbClr val="C00000"/>
                </a:solidFill>
              </a:rPr>
              <a:t>уравниваются с 20-ю </a:t>
            </a:r>
            <a:br>
              <a:rPr lang="ru-RU" sz="2000" dirty="0">
                <a:solidFill>
                  <a:srgbClr val="C00000"/>
                </a:solidFill>
              </a:rPr>
            </a:br>
            <a:r>
              <a:rPr lang="ru-RU" sz="2000" dirty="0">
                <a:solidFill>
                  <a:srgbClr val="C00000"/>
                </a:solidFill>
              </a:rPr>
              <a:t>бочками и 8-ю вёдрами. Сколько насадок содержится в бочке? </a:t>
            </a:r>
            <a:br>
              <a:rPr lang="ru-RU" sz="2000" dirty="0">
                <a:solidFill>
                  <a:srgbClr val="C00000"/>
                </a:solidFill>
              </a:rPr>
            </a:br>
            <a:r>
              <a:rPr lang="ru-RU" sz="2000" dirty="0">
                <a:solidFill>
                  <a:srgbClr val="C00000"/>
                </a:solidFill>
              </a:rPr>
              <a:t>(Бочка, насадка, ведро — меры объёма жидкостей.)</a:t>
            </a:r>
          </a:p>
          <a:p>
            <a:pPr algn="l">
              <a:spcBef>
                <a:spcPts val="300"/>
              </a:spcBef>
            </a:pPr>
            <a:r>
              <a:rPr lang="ru-RU" sz="2000" dirty="0">
                <a:solidFill>
                  <a:schemeClr val="tx1"/>
                </a:solidFill>
                <a:latin typeface="Arial" panose="020B0604020202020204" pitchFamily="34" charset="0"/>
                <a:cs typeface="Arial" panose="020B0604020202020204" pitchFamily="34" charset="0"/>
              </a:rPr>
              <a:t>Запишем коротко условия задачи</a:t>
            </a:r>
          </a:p>
          <a:p>
            <a:pPr algn="l">
              <a:spcBef>
                <a:spcPts val="0"/>
              </a:spcBef>
            </a:pPr>
            <a:r>
              <a:rPr lang="ru-RU" sz="2000" dirty="0">
                <a:solidFill>
                  <a:schemeClr val="tx1"/>
                </a:solidFill>
                <a:latin typeface="Arial" panose="020B0604020202020204" pitchFamily="34" charset="0"/>
                <a:cs typeface="Arial" panose="020B0604020202020204" pitchFamily="34" charset="0"/>
              </a:rPr>
              <a:t>    1 б + 20 в = 3 б,</a:t>
            </a:r>
          </a:p>
          <a:p>
            <a:pPr algn="l">
              <a:spcBef>
                <a:spcPts val="0"/>
              </a:spcBef>
            </a:pPr>
            <a:r>
              <a:rPr lang="ru-RU" sz="2000" dirty="0">
                <a:solidFill>
                  <a:schemeClr val="tx1"/>
                </a:solidFill>
                <a:latin typeface="Arial" panose="020B0604020202020204" pitchFamily="34" charset="0"/>
                <a:cs typeface="Arial" panose="020B0604020202020204" pitchFamily="34" charset="0"/>
              </a:rPr>
              <a:t>    19 б + 1 н + 15,5 в = 20 б + 8 в.</a:t>
            </a:r>
          </a:p>
          <a:p>
            <a:pPr algn="l">
              <a:spcBef>
                <a:spcPts val="0"/>
              </a:spcBef>
            </a:pPr>
            <a:r>
              <a:rPr lang="ru-RU" sz="2000" dirty="0">
                <a:solidFill>
                  <a:schemeClr val="tx1"/>
                </a:solidFill>
                <a:latin typeface="Arial" panose="020B0604020202020204" pitchFamily="34" charset="0"/>
                <a:cs typeface="Arial" panose="020B0604020202020204" pitchFamily="34" charset="0"/>
              </a:rPr>
              <a:t>    Из первого равенства получим, что </a:t>
            </a:r>
            <a:r>
              <a:rPr lang="ru-RU" sz="2000" b="1" dirty="0">
                <a:solidFill>
                  <a:schemeClr val="accent2"/>
                </a:solidFill>
                <a:latin typeface="Arial" panose="020B0604020202020204" pitchFamily="34" charset="0"/>
                <a:cs typeface="Arial" panose="020B0604020202020204" pitchFamily="34" charset="0"/>
              </a:rPr>
              <a:t>1 б = 10 в. </a:t>
            </a:r>
            <a:r>
              <a:rPr lang="ru-RU" sz="2000" dirty="0">
                <a:solidFill>
                  <a:schemeClr val="tx1"/>
                </a:solidFill>
                <a:latin typeface="Arial" panose="020B0604020202020204" pitchFamily="34" charset="0"/>
                <a:cs typeface="Arial" panose="020B0604020202020204" pitchFamily="34" charset="0"/>
              </a:rPr>
              <a:t>Из второго:</a:t>
            </a:r>
          </a:p>
          <a:p>
            <a:pPr algn="l">
              <a:spcBef>
                <a:spcPts val="0"/>
              </a:spcBef>
            </a:pPr>
            <a:r>
              <a:rPr lang="ru-RU" sz="2000" dirty="0">
                <a:solidFill>
                  <a:schemeClr val="tx1"/>
                </a:solidFill>
                <a:latin typeface="Arial" panose="020B0604020202020204" pitchFamily="34" charset="0"/>
                <a:cs typeface="Arial" panose="020B0604020202020204" pitchFamily="34" charset="0"/>
              </a:rPr>
              <a:t>    1 н + 7,5 в = 1 б,       1 н = 2,5 в,       </a:t>
            </a:r>
            <a:r>
              <a:rPr lang="ru-RU" sz="2000" b="1" dirty="0">
                <a:solidFill>
                  <a:schemeClr val="tx1"/>
                </a:solidFill>
                <a:latin typeface="Arial" panose="020B0604020202020204" pitchFamily="34" charset="0"/>
                <a:cs typeface="Arial" panose="020B0604020202020204" pitchFamily="34" charset="0"/>
              </a:rPr>
              <a:t> </a:t>
            </a:r>
            <a:r>
              <a:rPr lang="ru-RU" sz="2000" b="1" dirty="0">
                <a:solidFill>
                  <a:schemeClr val="accent2"/>
                </a:solidFill>
                <a:latin typeface="Arial" panose="020B0604020202020204" pitchFamily="34" charset="0"/>
                <a:cs typeface="Arial" panose="020B0604020202020204" pitchFamily="34" charset="0"/>
              </a:rPr>
              <a:t>4 н = 10 в.</a:t>
            </a:r>
          </a:p>
          <a:p>
            <a:pPr algn="l">
              <a:spcBef>
                <a:spcPts val="0"/>
              </a:spcBef>
            </a:pPr>
            <a:r>
              <a:rPr lang="ru-RU" sz="2000" dirty="0">
                <a:solidFill>
                  <a:schemeClr val="tx1"/>
                </a:solidFill>
                <a:latin typeface="Arial" panose="020B0604020202020204" pitchFamily="34" charset="0"/>
                <a:cs typeface="Arial" panose="020B0604020202020204" pitchFamily="34" charset="0"/>
              </a:rPr>
              <a:t> Наконец, получаем: 1 б = 4 н.</a:t>
            </a:r>
          </a:p>
        </p:txBody>
      </p:sp>
      <p:pic>
        <p:nvPicPr>
          <p:cNvPr id="4" name="Рисунок 3"/>
          <p:cNvPicPr>
            <a:picLocks noChangeAspect="1"/>
          </p:cNvPicPr>
          <p:nvPr/>
        </p:nvPicPr>
        <p:blipFill>
          <a:blip r:embed="rId2"/>
          <a:stretch>
            <a:fillRect/>
          </a:stretch>
        </p:blipFill>
        <p:spPr>
          <a:xfrm>
            <a:off x="6210667" y="0"/>
            <a:ext cx="2933333" cy="1904762"/>
          </a:xfrm>
          <a:prstGeom prst="rect">
            <a:avLst/>
          </a:prstGeom>
        </p:spPr>
      </p:pic>
    </p:spTree>
    <p:extLst>
      <p:ext uri="{BB962C8B-B14F-4D97-AF65-F5344CB8AC3E}">
        <p14:creationId xmlns:p14="http://schemas.microsoft.com/office/powerpoint/2010/main" val="8461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Новые задачи в учебник для 5 класса</a:t>
            </a:r>
            <a:endParaRPr lang="ru-RU" sz="1800" dirty="0"/>
          </a:p>
        </p:txBody>
      </p:sp>
      <p:sp>
        <p:nvSpPr>
          <p:cNvPr id="3" name="Подзаголовок 2"/>
          <p:cNvSpPr>
            <a:spLocks noGrp="1"/>
          </p:cNvSpPr>
          <p:nvPr>
            <p:ph type="subTitle" idx="1"/>
          </p:nvPr>
        </p:nvSpPr>
        <p:spPr>
          <a:xfrm>
            <a:off x="395536" y="650832"/>
            <a:ext cx="7920880" cy="4104456"/>
          </a:xfrm>
        </p:spPr>
        <p:txBody>
          <a:bodyPr>
            <a:noAutofit/>
          </a:bodyPr>
          <a:lstStyle/>
          <a:p>
            <a:pPr algn="l">
              <a:spcBef>
                <a:spcPts val="0"/>
              </a:spcBef>
            </a:pPr>
            <a:r>
              <a:rPr lang="ru-RU" sz="2000" b="1" dirty="0">
                <a:solidFill>
                  <a:srgbClr val="C00000"/>
                </a:solidFill>
              </a:rPr>
              <a:t>    </a:t>
            </a:r>
            <a:r>
              <a:rPr lang="ru-RU" sz="2000" dirty="0">
                <a:solidFill>
                  <a:srgbClr val="C00000"/>
                </a:solidFill>
              </a:rPr>
              <a:t>Мальчик Пат и собачонка            А с коврижкой поросенок</a:t>
            </a:r>
          </a:p>
          <a:p>
            <a:pPr algn="l">
              <a:spcBef>
                <a:spcPts val="0"/>
              </a:spcBef>
            </a:pPr>
            <a:r>
              <a:rPr lang="ru-RU" sz="2000" dirty="0">
                <a:solidFill>
                  <a:srgbClr val="C00000"/>
                </a:solidFill>
              </a:rPr>
              <a:t>    Весят два пустых бочонка. 	      Весит — видите — бочонок.</a:t>
            </a:r>
          </a:p>
          <a:p>
            <a:pPr algn="l">
              <a:spcBef>
                <a:spcPts val="0"/>
              </a:spcBef>
            </a:pPr>
            <a:r>
              <a:rPr lang="ru-RU" sz="2000" dirty="0">
                <a:solidFill>
                  <a:srgbClr val="C00000"/>
                </a:solidFill>
              </a:rPr>
              <a:t>    Собачонка без мальчишки           Сколько весит мальчик Пат</a:t>
            </a:r>
          </a:p>
          <a:p>
            <a:pPr algn="l">
              <a:spcBef>
                <a:spcPts val="0"/>
              </a:spcBef>
            </a:pPr>
            <a:r>
              <a:rPr lang="ru-RU" sz="2000" dirty="0">
                <a:solidFill>
                  <a:srgbClr val="C00000"/>
                </a:solidFill>
              </a:rPr>
              <a:t>    Весит две больших коврижки. 	  Чёрно-пегих поросят?</a:t>
            </a:r>
          </a:p>
          <a:p>
            <a:pPr algn="l">
              <a:spcBef>
                <a:spcPts val="300"/>
              </a:spcBef>
            </a:pPr>
            <a:r>
              <a:rPr lang="ru-RU" sz="2000" b="1" dirty="0">
                <a:solidFill>
                  <a:schemeClr val="tx1"/>
                </a:solidFill>
              </a:rPr>
              <a:t>    Решение. </a:t>
            </a:r>
            <a:r>
              <a:rPr lang="ru-RU" sz="2000" dirty="0">
                <a:solidFill>
                  <a:schemeClr val="tx1"/>
                </a:solidFill>
              </a:rPr>
              <a:t>Пусть мальчик Пат, собачонка, коврижка, поросёнок и бочонок весят м, с, к, п и б соответственно (в кг). Тогда верны равенства </a:t>
            </a:r>
          </a:p>
          <a:p>
            <a:pPr algn="l">
              <a:spcBef>
                <a:spcPts val="300"/>
              </a:spcBef>
            </a:pPr>
            <a:r>
              <a:rPr lang="ru-RU" sz="2000" dirty="0">
                <a:solidFill>
                  <a:schemeClr val="tx1"/>
                </a:solidFill>
              </a:rPr>
              <a:t>                        м + с = 2б, с = 2к, п + к = б. </a:t>
            </a:r>
          </a:p>
          <a:p>
            <a:pPr algn="l">
              <a:spcBef>
                <a:spcPts val="300"/>
              </a:spcBef>
            </a:pPr>
            <a:r>
              <a:rPr lang="ru-RU" sz="2000" dirty="0">
                <a:solidFill>
                  <a:schemeClr val="tx1"/>
                </a:solidFill>
              </a:rPr>
              <a:t>   С помощью второго и третьего равенств перепишем первое равенство в виде м + 2к = 2п + 2к, </a:t>
            </a:r>
          </a:p>
          <a:p>
            <a:pPr algn="l">
              <a:spcBef>
                <a:spcPts val="0"/>
              </a:spcBef>
            </a:pPr>
            <a:r>
              <a:rPr lang="ru-RU" sz="2000" dirty="0">
                <a:solidFill>
                  <a:schemeClr val="tx1"/>
                </a:solidFill>
              </a:rPr>
              <a:t>откуда следует, что м = 2п, т. е. мальчик Пат весит столько же, сколько весят 2 поросёнка. </a:t>
            </a:r>
          </a:p>
        </p:txBody>
      </p:sp>
    </p:spTree>
    <p:extLst>
      <p:ext uri="{BB962C8B-B14F-4D97-AF65-F5344CB8AC3E}">
        <p14:creationId xmlns:p14="http://schemas.microsoft.com/office/powerpoint/2010/main" val="11875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323713"/>
          </a:xfrm>
          <a:prstGeom prst="rect">
            <a:avLst/>
          </a:prstGeom>
        </p:spPr>
        <p:txBody>
          <a:bodyPr wrap="square">
            <a:spAutoFit/>
          </a:bodyPr>
          <a:lstStyle/>
          <a:p>
            <a:r>
              <a:rPr lang="ru-RU" sz="2000" dirty="0">
                <a:solidFill>
                  <a:srgbClr val="C00000"/>
                </a:solidFill>
              </a:rPr>
              <a:t>   </a:t>
            </a:r>
            <a:r>
              <a:rPr lang="ru-RU" sz="2000" i="1" dirty="0">
                <a:solidFill>
                  <a:srgbClr val="C00000"/>
                </a:solidFill>
              </a:rPr>
              <a:t>Задача-шутка.</a:t>
            </a:r>
            <a:r>
              <a:rPr lang="ru-RU" sz="2000" dirty="0">
                <a:solidFill>
                  <a:srgbClr val="C00000"/>
                </a:solidFill>
              </a:rPr>
              <a:t> От пола комнаты одновременно </a:t>
            </a:r>
            <a:br>
              <a:rPr lang="ru-RU" sz="2000" dirty="0">
                <a:solidFill>
                  <a:srgbClr val="C00000"/>
                </a:solidFill>
              </a:rPr>
            </a:br>
            <a:r>
              <a:rPr lang="ru-RU" sz="2000" dirty="0">
                <a:solidFill>
                  <a:srgbClr val="C00000"/>
                </a:solidFill>
              </a:rPr>
              <a:t>вертикально вверх по стене поползли две мухи. Поднявшись </a:t>
            </a:r>
            <a:br>
              <a:rPr lang="ru-RU" sz="2000" dirty="0">
                <a:solidFill>
                  <a:srgbClr val="C00000"/>
                </a:solidFill>
              </a:rPr>
            </a:br>
            <a:r>
              <a:rPr lang="ru-RU" sz="2000" dirty="0">
                <a:solidFill>
                  <a:srgbClr val="C00000"/>
                </a:solidFill>
              </a:rPr>
              <a:t>до потолка, они поползли обратно. Первая муха ползла </a:t>
            </a:r>
            <a:br>
              <a:rPr lang="ru-RU" sz="2000" dirty="0">
                <a:solidFill>
                  <a:srgbClr val="C00000"/>
                </a:solidFill>
              </a:rPr>
            </a:br>
            <a:r>
              <a:rPr lang="ru-RU" sz="2000" dirty="0">
                <a:solidFill>
                  <a:srgbClr val="C00000"/>
                </a:solidFill>
              </a:rPr>
              <a:t>в оба конца с одной и той же скоростью, а вторая хотя и поднималась вдвое быстрее первой, но зато спускалась вдвое медленнее. Какая из мух раньше приползёт обратно? </a:t>
            </a:r>
          </a:p>
          <a:p>
            <a:pPr>
              <a:spcBef>
                <a:spcPts val="600"/>
              </a:spcBef>
            </a:pPr>
            <a:r>
              <a:rPr lang="ru-RU" sz="2000" b="1" dirty="0"/>
              <a:t>    </a:t>
            </a:r>
            <a:r>
              <a:rPr lang="ru-RU" sz="2000" dirty="0"/>
              <a:t>  </a:t>
            </a:r>
          </a:p>
        </p:txBody>
      </p:sp>
      <p:pic>
        <p:nvPicPr>
          <p:cNvPr id="5" name="Рисунок 4"/>
          <p:cNvPicPr>
            <a:picLocks noChangeAspect="1"/>
          </p:cNvPicPr>
          <p:nvPr/>
        </p:nvPicPr>
        <p:blipFill>
          <a:blip r:embed="rId2"/>
          <a:stretch>
            <a:fillRect/>
          </a:stretch>
        </p:blipFill>
        <p:spPr>
          <a:xfrm>
            <a:off x="8501062" y="0"/>
            <a:ext cx="642938" cy="5143500"/>
          </a:xfrm>
          <a:prstGeom prst="rect">
            <a:avLst/>
          </a:prstGeom>
        </p:spPr>
      </p:pic>
    </p:spTree>
    <p:extLst>
      <p:ext uri="{BB962C8B-B14F-4D97-AF65-F5344CB8AC3E}">
        <p14:creationId xmlns:p14="http://schemas.microsoft.com/office/powerpoint/2010/main" val="18285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784830"/>
          </a:xfrm>
          <a:prstGeom prst="rect">
            <a:avLst/>
          </a:prstGeom>
        </p:spPr>
        <p:txBody>
          <a:bodyPr wrap="square">
            <a:spAutoFit/>
          </a:bodyPr>
          <a:lstStyle/>
          <a:p>
            <a:r>
              <a:rPr lang="ru-RU" sz="2000" dirty="0">
                <a:solidFill>
                  <a:srgbClr val="C00000"/>
                </a:solidFill>
              </a:rPr>
              <a:t> </a:t>
            </a:r>
          </a:p>
          <a:p>
            <a:pPr>
              <a:spcBef>
                <a:spcPts val="600"/>
              </a:spcBef>
            </a:pPr>
            <a:r>
              <a:rPr lang="ru-RU" sz="2000" b="1" dirty="0"/>
              <a:t>    </a:t>
            </a:r>
            <a:r>
              <a:rPr lang="ru-RU" sz="2000" dirty="0"/>
              <a:t>  </a:t>
            </a:r>
          </a:p>
        </p:txBody>
      </p:sp>
      <p:pic>
        <p:nvPicPr>
          <p:cNvPr id="5" name="Рисунок 4"/>
          <p:cNvPicPr>
            <a:picLocks noChangeAspect="1"/>
          </p:cNvPicPr>
          <p:nvPr/>
        </p:nvPicPr>
        <p:blipFill>
          <a:blip r:embed="rId2"/>
          <a:stretch>
            <a:fillRect/>
          </a:stretch>
        </p:blipFill>
        <p:spPr>
          <a:xfrm>
            <a:off x="8501062" y="0"/>
            <a:ext cx="642938" cy="5143500"/>
          </a:xfrm>
          <a:prstGeom prst="rect">
            <a:avLst/>
          </a:prstGeom>
        </p:spPr>
      </p:pic>
      <p:pic>
        <p:nvPicPr>
          <p:cNvPr id="4" name="Рисунок 3"/>
          <p:cNvPicPr>
            <a:picLocks noChangeAspect="1"/>
          </p:cNvPicPr>
          <p:nvPr/>
        </p:nvPicPr>
        <p:blipFill>
          <a:blip r:embed="rId3"/>
          <a:stretch>
            <a:fillRect/>
          </a:stretch>
        </p:blipFill>
        <p:spPr>
          <a:xfrm>
            <a:off x="539552" y="572894"/>
            <a:ext cx="6319359" cy="4570606"/>
          </a:xfrm>
          <a:prstGeom prst="rect">
            <a:avLst/>
          </a:prstGeom>
        </p:spPr>
      </p:pic>
    </p:spTree>
    <p:extLst>
      <p:ext uri="{BB962C8B-B14F-4D97-AF65-F5344CB8AC3E}">
        <p14:creationId xmlns:p14="http://schemas.microsoft.com/office/powerpoint/2010/main" val="390285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200800" cy="4104456"/>
          </a:xfrm>
        </p:spPr>
        <p:txBody>
          <a:bodyPr>
            <a:noAutofit/>
          </a:bodyPr>
          <a:lstStyle/>
          <a:p>
            <a:pPr algn="l">
              <a:spcBef>
                <a:spcPts val="600"/>
              </a:spcBef>
            </a:pPr>
            <a:r>
              <a:rPr lang="ru-RU" sz="2000" dirty="0">
                <a:solidFill>
                  <a:schemeClr val="tx1"/>
                </a:solidFill>
              </a:rPr>
              <a:t>   Мышление младших школьников, учащихся 5-6 классов предметно. Ученики лучше развивают мышление и речь в работе с конкретными предметами или их образами — тетрадями, книгами, карандашами и пр., чем с абстрактными иксами — особенно слабые учащиеся.</a:t>
            </a:r>
          </a:p>
          <a:p>
            <a:pPr algn="l">
              <a:spcBef>
                <a:spcPts val="0"/>
              </a:spcBef>
            </a:pPr>
            <a:r>
              <a:rPr lang="ru-RU" sz="2000" dirty="0">
                <a:solidFill>
                  <a:schemeClr val="tx1"/>
                </a:solidFill>
                <a:latin typeface="Arial Narrow" panose="020B0606020202030204" pitchFamily="34" charset="0"/>
              </a:rPr>
              <a:t>   </a:t>
            </a:r>
            <a:r>
              <a:rPr lang="ru-RU" sz="2000" dirty="0">
                <a:solidFill>
                  <a:schemeClr val="tx1"/>
                </a:solidFill>
              </a:rPr>
              <a:t>До реформы, которую я упомянул, в России (СССР) была развитая и уникальная для мировой практики обучения математике типология задач. Это задачи на все действия, «на части», на нахождение двух чисел по их сумме и разности, на движение, на работу, на дроби, на совместную работу, на пропорции, на проценты и т. п. </a:t>
            </a:r>
          </a:p>
          <a:p>
            <a:pPr algn="l">
              <a:spcBef>
                <a:spcPts val="0"/>
              </a:spcBef>
            </a:pPr>
            <a:r>
              <a:rPr lang="ru-RU" sz="2000" dirty="0">
                <a:solidFill>
                  <a:schemeClr val="tx1"/>
                </a:solidFill>
              </a:rPr>
              <a:t>   Были ещё раньше задачи «на фальшивое правило», то есть на предположение, на </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девичье правило</a:t>
            </a:r>
            <a:r>
              <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a:t>
            </a:r>
          </a:p>
          <a:p>
            <a:pPr algn="just"/>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a:t>
            </a:fld>
            <a:endParaRPr lang="ru-RU" dirty="0">
              <a:solidFill>
                <a:schemeClr val="accent1"/>
              </a:solidFill>
            </a:endParaRPr>
          </a:p>
        </p:txBody>
      </p:sp>
    </p:spTree>
    <p:extLst>
      <p:ext uri="{BB962C8B-B14F-4D97-AF65-F5344CB8AC3E}">
        <p14:creationId xmlns:p14="http://schemas.microsoft.com/office/powerpoint/2010/main" val="27813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Сравнение способов решения </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4247317"/>
          </a:xfrm>
          <a:prstGeom prst="rect">
            <a:avLst/>
          </a:prstGeom>
        </p:spPr>
        <p:txBody>
          <a:bodyPr wrap="square">
            <a:spAutoFit/>
          </a:bodyPr>
          <a:lstStyle/>
          <a:p>
            <a:r>
              <a:rPr lang="ru-RU" sz="2000" dirty="0">
                <a:solidFill>
                  <a:srgbClr val="C00000"/>
                </a:solidFill>
              </a:rPr>
              <a:t>   </a:t>
            </a:r>
            <a:r>
              <a:rPr lang="ru-RU" sz="2000" i="1" dirty="0">
                <a:solidFill>
                  <a:srgbClr val="C00000"/>
                </a:solidFill>
              </a:rPr>
              <a:t>Задача-шутка.</a:t>
            </a:r>
            <a:r>
              <a:rPr lang="ru-RU" sz="2000" dirty="0">
                <a:solidFill>
                  <a:srgbClr val="C00000"/>
                </a:solidFill>
              </a:rPr>
              <a:t> От пола комнаты одновременно </a:t>
            </a:r>
            <a:br>
              <a:rPr lang="ru-RU" sz="2000" dirty="0">
                <a:solidFill>
                  <a:srgbClr val="C00000"/>
                </a:solidFill>
              </a:rPr>
            </a:br>
            <a:r>
              <a:rPr lang="ru-RU" sz="2000" dirty="0">
                <a:solidFill>
                  <a:srgbClr val="C00000"/>
                </a:solidFill>
              </a:rPr>
              <a:t>вертикально вверх по стене поползли две мухи. Поднявшись </a:t>
            </a:r>
            <a:br>
              <a:rPr lang="ru-RU" sz="2000" dirty="0">
                <a:solidFill>
                  <a:srgbClr val="C00000"/>
                </a:solidFill>
              </a:rPr>
            </a:br>
            <a:r>
              <a:rPr lang="ru-RU" sz="2000" dirty="0">
                <a:solidFill>
                  <a:srgbClr val="C00000"/>
                </a:solidFill>
              </a:rPr>
              <a:t>до потолка, они поползли обратно. Первая муха ползла </a:t>
            </a:r>
            <a:br>
              <a:rPr lang="ru-RU" sz="2000" dirty="0">
                <a:solidFill>
                  <a:srgbClr val="C00000"/>
                </a:solidFill>
              </a:rPr>
            </a:br>
            <a:r>
              <a:rPr lang="ru-RU" sz="2000" dirty="0">
                <a:solidFill>
                  <a:srgbClr val="C00000"/>
                </a:solidFill>
              </a:rPr>
              <a:t>в оба конца с одной и той же скоростью, а вторая хотя и поднималась вдвое быстрее первой, но зато спускалась вдвое медленнее. Какая из мух раньше приползёт обратно? </a:t>
            </a:r>
          </a:p>
          <a:p>
            <a:pPr>
              <a:spcBef>
                <a:spcPts val="600"/>
              </a:spcBef>
            </a:pPr>
            <a:r>
              <a:rPr lang="ru-RU" sz="2000" b="1" dirty="0"/>
              <a:t>    Решение. </a:t>
            </a:r>
            <a:r>
              <a:rPr lang="ru-RU" sz="2000" dirty="0"/>
              <a:t>Переформулируем условия задачи так, чтобы </a:t>
            </a:r>
            <a:br>
              <a:rPr lang="ru-RU" sz="2000" dirty="0"/>
            </a:br>
            <a:r>
              <a:rPr lang="ru-RU" sz="2000" dirty="0"/>
              <a:t>ответ не изменился. Пусть вторая муха поднималась вдвое медленнее первой мухи, а спускалась вдвое быстрее. </a:t>
            </a:r>
          </a:p>
          <a:p>
            <a:pPr>
              <a:spcBef>
                <a:spcPts val="600"/>
              </a:spcBef>
            </a:pPr>
            <a:r>
              <a:rPr lang="ru-RU" sz="2000" dirty="0"/>
              <a:t>   Тогда пока вторая муха медленно поднимется до потолка, первая муха проделает путь туда и обратно, то есть </a:t>
            </a:r>
            <a:br>
              <a:rPr lang="ru-RU" sz="2000" dirty="0"/>
            </a:br>
            <a:r>
              <a:rPr lang="ru-RU" sz="2000" dirty="0"/>
              <a:t>финиширует первой.</a:t>
            </a:r>
          </a:p>
          <a:p>
            <a:r>
              <a:rPr lang="ru-RU" sz="2000" dirty="0"/>
              <a:t>  </a:t>
            </a:r>
          </a:p>
        </p:txBody>
      </p:sp>
      <p:pic>
        <p:nvPicPr>
          <p:cNvPr id="5" name="Рисунок 4"/>
          <p:cNvPicPr>
            <a:picLocks noChangeAspect="1"/>
          </p:cNvPicPr>
          <p:nvPr/>
        </p:nvPicPr>
        <p:blipFill>
          <a:blip r:embed="rId2"/>
          <a:stretch>
            <a:fillRect/>
          </a:stretch>
        </p:blipFill>
        <p:spPr>
          <a:xfrm>
            <a:off x="8501062" y="0"/>
            <a:ext cx="642938" cy="5143500"/>
          </a:xfrm>
          <a:prstGeom prst="rect">
            <a:avLst/>
          </a:prstGeom>
        </p:spPr>
      </p:pic>
    </p:spTree>
    <p:extLst>
      <p:ext uri="{BB962C8B-B14F-4D97-AF65-F5344CB8AC3E}">
        <p14:creationId xmlns:p14="http://schemas.microsoft.com/office/powerpoint/2010/main" val="28660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Задача из 7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4758226"/>
          </a:xfrm>
          <a:prstGeom prst="rect">
            <a:avLst/>
          </a:prstGeom>
        </p:spPr>
        <p:txBody>
          <a:bodyPr wrap="square">
            <a:spAutoFit/>
          </a:bodyPr>
          <a:lstStyle/>
          <a:p>
            <a:pPr>
              <a:lnSpc>
                <a:spcPct val="90000"/>
              </a:lnSpc>
            </a:pP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1. </a:t>
            </a:r>
            <a:r>
              <a:rPr lang="ru-RU" sz="2400" dirty="0">
                <a:solidFill>
                  <a:srgbClr val="C00000"/>
                </a:solidFill>
                <a:latin typeface="Times New Roman" panose="02020603050405020304" pitchFamily="18" charset="0"/>
                <a:cs typeface="Times New Roman" panose="02020603050405020304" pitchFamily="18" charset="0"/>
              </a:rPr>
              <a:t>К приезду начальника на станцию обычно  присы</a:t>
            </a:r>
            <a:r>
              <a:rPr lang="ru-RU" sz="2400" dirty="0">
                <a:latin typeface="Times New Roman" panose="02020603050405020304" pitchFamily="18" charset="0"/>
                <a:cs typeface="Times New Roman" panose="02020603050405020304" pitchFamily="18" charset="0"/>
              </a:rPr>
              <a:t>лают</a:t>
            </a:r>
            <a:r>
              <a:rPr lang="ru-RU" sz="2400" dirty="0">
                <a:solidFill>
                  <a:srgbClr val="C00000"/>
                </a:solidFill>
                <a:latin typeface="Times New Roman" panose="02020603050405020304" pitchFamily="18" charset="0"/>
                <a:cs typeface="Times New Roman" panose="02020603050405020304" pitchFamily="18" charset="0"/>
              </a:rPr>
              <a:t> маши­ну. Приехал он однажды на час раньше, пошёл пе</a:t>
            </a:r>
            <a:r>
              <a:rPr lang="ru-RU" sz="2400" dirty="0">
                <a:latin typeface="Times New Roman" panose="02020603050405020304" pitchFamily="18" charset="0"/>
                <a:cs typeface="Times New Roman" panose="02020603050405020304" pitchFamily="18" charset="0"/>
              </a:rPr>
              <a:t>шком</a:t>
            </a:r>
            <a:r>
              <a:rPr lang="ru-RU" sz="2400" dirty="0">
                <a:solidFill>
                  <a:srgbClr val="C00000"/>
                </a:solidFill>
                <a:latin typeface="Times New Roman" panose="02020603050405020304" pitchFamily="18" charset="0"/>
                <a:cs typeface="Times New Roman" panose="02020603050405020304" pitchFamily="18" charset="0"/>
              </a:rPr>
              <a:t> и, встретив посланную за ним машину, прибыл с ней на место на 10 мин раньше обычного срока. Во сколько раз скорость машины больше скорости начальника?</a:t>
            </a:r>
          </a:p>
          <a:p>
            <a:pPr>
              <a:lnSpc>
                <a:spcPct val="90000"/>
              </a:lnSpc>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Если бы машина доехала до станции и вернулась на место встречи, то она потратила бы лишние 10 мин. Значит, от места встречи до станции машина едет 5 мин, а начальник тот же путь прошёл за 60 – 5 = 55 мин. На один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тот же путь начальник потратил в 55 : 5 = 11 раз больше времени, чем машина, значит, скорость машины больше скорости начальника в 11 раз.</a:t>
            </a:r>
          </a:p>
          <a:p>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В 11 раз.</a:t>
            </a:r>
          </a:p>
          <a:p>
            <a:r>
              <a:rPr lang="ru-RU" sz="2000" dirty="0"/>
              <a:t>  </a:t>
            </a:r>
          </a:p>
        </p:txBody>
      </p:sp>
    </p:spTree>
    <p:extLst>
      <p:ext uri="{BB962C8B-B14F-4D97-AF65-F5344CB8AC3E}">
        <p14:creationId xmlns:p14="http://schemas.microsoft.com/office/powerpoint/2010/main" val="4983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Всероссийская олимпиада 2019. Школьный тур. 9 класс</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3724096"/>
          </a:xfrm>
          <a:prstGeom prst="rect">
            <a:avLst/>
          </a:prstGeom>
        </p:spPr>
        <p:txBody>
          <a:bodyPr wrap="square">
            <a:spAutoFit/>
          </a:bodyPr>
          <a:lstStyle/>
          <a:p>
            <a:pPr>
              <a:lnSpc>
                <a:spcPct val="90000"/>
              </a:lnSpc>
            </a:pP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2. </a:t>
            </a:r>
            <a:r>
              <a:rPr lang="ru-RU" sz="2400" dirty="0">
                <a:solidFill>
                  <a:srgbClr val="C00000"/>
                </a:solidFill>
                <a:latin typeface="Times New Roman" panose="02020603050405020304" pitchFamily="18" charset="0"/>
                <a:cs typeface="Times New Roman" panose="02020603050405020304" pitchFamily="18" charset="0"/>
              </a:rPr>
              <a:t>У Маши в школе уроки заканчиваются в 13:00,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мама встречает её на машине, и они едут домой.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Однажды уроки закончились в 12:00, и Маша пошла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домой пешком. По пути она встретила маму, которая, как обычно, поехала забирать дочь к 13:00 в школу. И дальше Маша с мамой поехали домой на машине, причём приехали на 12 минут раньше обычного. Во сколько Маша встретила маму на дороге? (Скорости Маши и мамы постоянны,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время на посадку в машину не тратится.)</a:t>
            </a:r>
          </a:p>
          <a:p>
            <a:pPr>
              <a:lnSpc>
                <a:spcPct val="90000"/>
              </a:lnSpc>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a:t>
            </a:r>
            <a:r>
              <a:rPr lang="ru-RU" sz="2400">
                <a:latin typeface="Times New Roman" panose="02020603050405020304" pitchFamily="18" charset="0"/>
                <a:cs typeface="Times New Roman" panose="02020603050405020304" pitchFamily="18" charset="0"/>
              </a:rPr>
              <a:t>В 12 ч 54 </a:t>
            </a:r>
            <a:r>
              <a:rPr lang="ru-RU" sz="2400" dirty="0">
                <a:latin typeface="Times New Roman" panose="02020603050405020304" pitchFamily="18" charset="0"/>
                <a:cs typeface="Times New Roman" panose="02020603050405020304" pitchFamily="18" charset="0"/>
              </a:rPr>
              <a:t>мин.</a:t>
            </a:r>
          </a:p>
          <a:p>
            <a:r>
              <a:rPr lang="ru-RU" sz="2000" dirty="0"/>
              <a:t>  </a:t>
            </a:r>
          </a:p>
        </p:txBody>
      </p:sp>
    </p:spTree>
    <p:extLst>
      <p:ext uri="{BB962C8B-B14F-4D97-AF65-F5344CB8AC3E}">
        <p14:creationId xmlns:p14="http://schemas.microsoft.com/office/powerpoint/2010/main" val="40037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82605" y="769909"/>
            <a:ext cx="7704855" cy="4320480"/>
          </a:xfrm>
        </p:spPr>
        <p:txBody>
          <a:bodyPr>
            <a:noAutofit/>
          </a:bodyPr>
          <a:lstStyle/>
          <a:p>
            <a:pPr marL="0" indent="0">
              <a:spcBef>
                <a:spcPts val="300"/>
              </a:spcBef>
              <a:buNone/>
            </a:pPr>
            <a:r>
              <a:rPr lang="ru-RU" sz="2000" dirty="0"/>
              <a:t>   </a:t>
            </a:r>
            <a:r>
              <a:rPr lang="ru-RU" sz="2000" dirty="0">
                <a:solidFill>
                  <a:schemeClr val="tx1"/>
                </a:solidFill>
              </a:rPr>
              <a:t>Наши казахстанские коллеги тоже проводят итоговый экзамен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solidFill>
                  <a:schemeClr val="tx1"/>
                </a:solidFill>
              </a:rPr>
              <a:t> Единое национальное тестирование (ЕНТ), там есть аналог нашего базового уровня. Он называется «Математическая грамотность». Вот две задачи из этого тестирования (скриншоты из </a:t>
            </a:r>
            <a:r>
              <a:rPr lang="ru-RU" sz="2000" dirty="0" err="1">
                <a:solidFill>
                  <a:schemeClr val="tx1"/>
                </a:solidFill>
              </a:rPr>
              <a:t>Ютуба</a:t>
            </a:r>
            <a:r>
              <a:rPr lang="ru-RU" sz="2000" dirty="0">
                <a:solidFill>
                  <a:schemeClr val="tx1"/>
                </a:solidFill>
              </a:rPr>
              <a:t>).</a:t>
            </a:r>
            <a:endParaRPr lang="ru-RU" sz="2000" dirty="0">
              <a:solidFill>
                <a:schemeClr val="tx1"/>
              </a:solidFill>
              <a:latin typeface="Arial" panose="020B0604020202020204" pitchFamily="34" charset="0"/>
              <a:cs typeface="Arial" panose="020B0604020202020204" pitchFamily="34" charset="0"/>
            </a:endParaRPr>
          </a:p>
          <a:p>
            <a:pPr marL="0" indent="0">
              <a:spcBef>
                <a:spcPts val="300"/>
              </a:spcBef>
              <a:buNone/>
            </a:pPr>
            <a:endParaRPr lang="ru-RU" sz="2000" dirty="0"/>
          </a:p>
        </p:txBody>
      </p:sp>
      <p:sp>
        <p:nvSpPr>
          <p:cNvPr id="4" name="Прямоугольник 3"/>
          <p:cNvSpPr/>
          <p:nvPr/>
        </p:nvSpPr>
        <p:spPr>
          <a:xfrm>
            <a:off x="323528" y="1417588"/>
            <a:ext cx="6534472" cy="338554"/>
          </a:xfrm>
          <a:prstGeom prst="rect">
            <a:avLst/>
          </a:prstGeom>
        </p:spPr>
        <p:txBody>
          <a:bodyPr wrap="square">
            <a:spAutoFit/>
          </a:bodyPr>
          <a:lstStyle/>
          <a:p>
            <a:endParaRPr lang="ru-RU" sz="16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312515" y="2405297"/>
            <a:ext cx="8495649" cy="2182677"/>
          </a:xfrm>
          <a:prstGeom prst="rect">
            <a:avLst/>
          </a:prstGeom>
        </p:spPr>
      </p:pic>
      <p:pic>
        <p:nvPicPr>
          <p:cNvPr id="7" name="Рисунок 6"/>
          <p:cNvPicPr>
            <a:picLocks noChangeAspect="1"/>
          </p:cNvPicPr>
          <p:nvPr/>
        </p:nvPicPr>
        <p:blipFill>
          <a:blip r:embed="rId3"/>
          <a:stretch>
            <a:fillRect/>
          </a:stretch>
        </p:blipFill>
        <p:spPr>
          <a:xfrm>
            <a:off x="2771800" y="3362455"/>
            <a:ext cx="3923809" cy="1495238"/>
          </a:xfrm>
          <a:prstGeom prst="rect">
            <a:avLst/>
          </a:prstGeom>
        </p:spPr>
      </p:pic>
    </p:spTree>
    <p:extLst>
      <p:ext uri="{BB962C8B-B14F-4D97-AF65-F5344CB8AC3E}">
        <p14:creationId xmlns:p14="http://schemas.microsoft.com/office/powerpoint/2010/main" val="29170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016327" cy="386358"/>
          </a:xfrm>
        </p:spPr>
        <p:txBody>
          <a:bodyPr>
            <a:noAutofit/>
          </a:bodyPr>
          <a:lstStyle/>
          <a:p>
            <a:r>
              <a:rPr lang="ru-RU" sz="1800" b="1" dirty="0"/>
              <a:t>Экзамен «Математическая грамотность» (</a:t>
            </a:r>
            <a:r>
              <a:rPr lang="ru-RU" sz="1800" i="1" dirty="0"/>
              <a:t>ЕНТ, Казахстан</a:t>
            </a:r>
            <a:r>
              <a:rPr lang="ru-RU" sz="1800" b="1" dirty="0"/>
              <a:t>)</a:t>
            </a:r>
            <a:endParaRPr lang="ru-RU" sz="1800" dirty="0"/>
          </a:p>
        </p:txBody>
      </p:sp>
      <p:sp>
        <p:nvSpPr>
          <p:cNvPr id="3" name="Объект 2"/>
          <p:cNvSpPr>
            <a:spLocks noGrp="1"/>
          </p:cNvSpPr>
          <p:nvPr>
            <p:ph idx="1"/>
          </p:nvPr>
        </p:nvSpPr>
        <p:spPr>
          <a:xfrm>
            <a:off x="235744" y="843558"/>
            <a:ext cx="7720632" cy="4176464"/>
          </a:xfrm>
        </p:spPr>
        <p:txBody>
          <a:bodyPr>
            <a:noAutofit/>
          </a:bodyPr>
          <a:lstStyle/>
          <a:p>
            <a:pPr marL="0" indent="0">
              <a:spcBef>
                <a:spcPts val="600"/>
              </a:spcBef>
              <a:buNone/>
            </a:pPr>
            <a:r>
              <a:rPr lang="ru-RU" sz="2000" dirty="0"/>
              <a:t>«Взрослое» решение с применением уравнения мы видели, </a:t>
            </a:r>
            <a:br>
              <a:rPr lang="ru-RU" sz="2000" dirty="0"/>
            </a:br>
            <a:r>
              <a:rPr lang="ru-RU" sz="2000" dirty="0"/>
              <a:t>а задача проще решается арифметически. Рассмотрим «детское» решение.</a:t>
            </a:r>
          </a:p>
          <a:p>
            <a:pPr marL="0" indent="0">
              <a:spcBef>
                <a:spcPts val="0"/>
              </a:spcBef>
              <a:buNone/>
            </a:pPr>
            <a:r>
              <a:rPr lang="ru-RU" sz="2000" dirty="0"/>
              <a:t>    Определим, сколько монет стало в первом кармане после их перекладывания, для этого решим «задачу на части» — как мы учим в учебнике для 5 класса. Пусть новое число </a:t>
            </a:r>
            <a:br>
              <a:rPr lang="ru-RU" sz="2000" dirty="0"/>
            </a:br>
            <a:r>
              <a:rPr lang="ru-RU" sz="2000" dirty="0"/>
              <a:t>монет в первом кармане составляет 1 часть, тогда во </a:t>
            </a:r>
            <a:br>
              <a:rPr lang="ru-RU" sz="2000" dirty="0"/>
            </a:br>
            <a:r>
              <a:rPr lang="ru-RU" sz="2000" dirty="0"/>
              <a:t>втором кармане — 2 части.</a:t>
            </a:r>
          </a:p>
          <a:p>
            <a:pPr marL="0" indent="0">
              <a:spcBef>
                <a:spcPts val="0"/>
              </a:spcBef>
              <a:buNone/>
            </a:pPr>
            <a:r>
              <a:rPr lang="ru-RU" sz="2000" dirty="0"/>
              <a:t>     1) 1 + 2 = 3 (части) — приходится на 150 монет;</a:t>
            </a:r>
          </a:p>
          <a:p>
            <a:pPr marL="0" indent="0">
              <a:spcBef>
                <a:spcPts val="0"/>
              </a:spcBef>
              <a:buNone/>
            </a:pPr>
            <a:r>
              <a:rPr lang="ru-RU" sz="2000" dirty="0"/>
              <a:t>     2) 150 : 3 = 50 (монет) — стало в первом кармане;</a:t>
            </a:r>
          </a:p>
          <a:p>
            <a:pPr marL="0" indent="0">
              <a:spcBef>
                <a:spcPts val="0"/>
              </a:spcBef>
              <a:buNone/>
            </a:pPr>
            <a:r>
              <a:rPr lang="ru-RU" sz="2000" dirty="0"/>
              <a:t>     3) 50 + 17 = 67 (монет) —  было в первом кармане первоначально.</a:t>
            </a:r>
          </a:p>
          <a:p>
            <a:pPr marL="0" indent="0">
              <a:spcBef>
                <a:spcPts val="0"/>
              </a:spcBef>
              <a:buNone/>
            </a:pPr>
            <a:r>
              <a:rPr lang="ru-RU" sz="2000" b="1" dirty="0"/>
              <a:t>     Ответ.</a:t>
            </a:r>
            <a:r>
              <a:rPr lang="ru-RU" sz="2000" dirty="0"/>
              <a:t> 67 монет. </a:t>
            </a:r>
            <a:r>
              <a:rPr lang="ru-RU" sz="2000" dirty="0">
                <a:solidFill>
                  <a:srgbClr val="FF0000"/>
                </a:solidFill>
              </a:rPr>
              <a:t>(Во втором случае ответ 33.)</a:t>
            </a:r>
          </a:p>
          <a:p>
            <a:pPr marL="0" indent="0">
              <a:spcBef>
                <a:spcPts val="600"/>
              </a:spcBef>
              <a:buNone/>
            </a:pPr>
            <a:r>
              <a:rPr lang="ru-RU" sz="1800" dirty="0"/>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643758"/>
            <a:ext cx="1779217" cy="2256047"/>
          </a:xfrm>
          <a:prstGeom prst="rect">
            <a:avLst/>
          </a:prstGeom>
        </p:spPr>
      </p:pic>
    </p:spTree>
    <p:extLst>
      <p:ext uri="{BB962C8B-B14F-4D97-AF65-F5344CB8AC3E}">
        <p14:creationId xmlns:p14="http://schemas.microsoft.com/office/powerpoint/2010/main" val="41347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322028" y="3019480"/>
            <a:ext cx="7475075" cy="1977464"/>
          </a:xfrm>
          <a:prstGeom prst="rect">
            <a:avLst/>
          </a:prstGeom>
        </p:spPr>
        <p:txBody>
          <a:bodyPr wrap="square">
            <a:spAutoFit/>
          </a:bodyPr>
          <a:lstStyle/>
          <a:p>
            <a:pPr lvl="0">
              <a:spcBef>
                <a:spcPts val="300"/>
              </a:spcBef>
              <a:spcAft>
                <a:spcPts val="0"/>
              </a:spcAft>
            </a:pPr>
            <a:r>
              <a:rPr lang="ru-RU" sz="2000" b="1" dirty="0">
                <a:latin typeface="Arial" panose="020B0604020202020204" pitchFamily="34" charset="0"/>
                <a:cs typeface="Arial" panose="020B0604020202020204" pitchFamily="34" charset="0"/>
              </a:rPr>
              <a:t>     «Детское» решение. </a:t>
            </a:r>
            <a:r>
              <a:rPr lang="ru-RU" sz="2000" dirty="0">
                <a:latin typeface="Arial" panose="020B0604020202020204" pitchFamily="34" charset="0"/>
                <a:cs typeface="Arial" panose="020B0604020202020204" pitchFamily="34" charset="0"/>
              </a:rPr>
              <a:t>Папа старше сына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на 31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latin typeface="Arial" panose="020B0604020202020204" pitchFamily="34" charset="0"/>
                <a:cs typeface="Arial" panose="020B0604020202020204" pitchFamily="34" charset="0"/>
              </a:rPr>
              <a:t> 8 = 23 года. Сейчас отец в 2 раза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старше сына, пусть возраст сына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cs typeface="Arial" panose="020B0604020202020204" pitchFamily="34" charset="0"/>
              </a:rPr>
              <a:t>1 часть,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тогда возраст отца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cs typeface="Arial" panose="020B0604020202020204" pitchFamily="34" charset="0"/>
              </a:rPr>
              <a:t>2 части. </a:t>
            </a:r>
          </a:p>
          <a:p>
            <a:pPr lvl="0">
              <a:spcBef>
                <a:spcPts val="300"/>
              </a:spcBef>
              <a:spcAft>
                <a:spcPts val="0"/>
              </a:spcAft>
            </a:pPr>
            <a:r>
              <a:rPr lang="ru-RU" sz="2000" dirty="0">
                <a:latin typeface="Arial" panose="020B0604020202020204" pitchFamily="34" charset="0"/>
                <a:cs typeface="Arial" panose="020B0604020202020204" pitchFamily="34" charset="0"/>
              </a:rPr>
              <a:t>1) 2 </a:t>
            </a:r>
            <a:r>
              <a:rPr lang="ru-RU" sz="2000" dirty="0">
                <a:latin typeface="Arial" panose="020B0604020202020204" pitchFamily="34" charset="0"/>
                <a:ea typeface="Times New Roman" panose="02020603050405020304" pitchFamily="18" charset="0"/>
                <a:cs typeface="Arial" panose="020B0604020202020204" pitchFamily="34" charset="0"/>
              </a:rPr>
              <a:t>– 1 = 1 (часть) приходится на 23 года, это и есть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возраст сына сейчас.</a:t>
            </a:r>
          </a:p>
        </p:txBody>
      </p:sp>
      <p:pic>
        <p:nvPicPr>
          <p:cNvPr id="8" name="Рисунок 7"/>
          <p:cNvPicPr>
            <a:picLocks noChangeAspect="1"/>
          </p:cNvPicPr>
          <p:nvPr/>
        </p:nvPicPr>
        <p:blipFill>
          <a:blip r:embed="rId2"/>
          <a:stretch>
            <a:fillRect/>
          </a:stretch>
        </p:blipFill>
        <p:spPr>
          <a:xfrm>
            <a:off x="5872465" y="3049487"/>
            <a:ext cx="3253199" cy="1245511"/>
          </a:xfrm>
          <a:prstGeom prst="rect">
            <a:avLst/>
          </a:prstGeom>
        </p:spPr>
      </p:pic>
      <p:pic>
        <p:nvPicPr>
          <p:cNvPr id="7" name="Рисунок 6"/>
          <p:cNvPicPr>
            <a:picLocks noChangeAspect="1"/>
          </p:cNvPicPr>
          <p:nvPr/>
        </p:nvPicPr>
        <p:blipFill>
          <a:blip r:embed="rId3"/>
          <a:stretch>
            <a:fillRect/>
          </a:stretch>
        </p:blipFill>
        <p:spPr>
          <a:xfrm>
            <a:off x="268344" y="699542"/>
            <a:ext cx="7931824" cy="2296860"/>
          </a:xfrm>
          <a:prstGeom prst="rect">
            <a:avLst/>
          </a:prstGeom>
        </p:spPr>
      </p:pic>
      <p:pic>
        <p:nvPicPr>
          <p:cNvPr id="9" name="Рисунок 8"/>
          <p:cNvPicPr>
            <a:picLocks noChangeAspect="1"/>
          </p:cNvPicPr>
          <p:nvPr/>
        </p:nvPicPr>
        <p:blipFill>
          <a:blip r:embed="rId4"/>
          <a:stretch>
            <a:fillRect/>
          </a:stretch>
        </p:blipFill>
        <p:spPr>
          <a:xfrm>
            <a:off x="1933649" y="1378417"/>
            <a:ext cx="5733333" cy="1485714"/>
          </a:xfrm>
          <a:prstGeom prst="rect">
            <a:avLst/>
          </a:prstGeom>
        </p:spPr>
      </p:pic>
    </p:spTree>
    <p:extLst>
      <p:ext uri="{BB962C8B-B14F-4D97-AF65-F5344CB8AC3E}">
        <p14:creationId xmlns:p14="http://schemas.microsoft.com/office/powerpoint/2010/main" val="28859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3" y="771550"/>
            <a:ext cx="7757245" cy="2323713"/>
          </a:xfrm>
          <a:prstGeom prst="rect">
            <a:avLst/>
          </a:prstGeom>
        </p:spPr>
        <p:txBody>
          <a:bodyPr wrap="square">
            <a:spAutoFit/>
          </a:bodyPr>
          <a:lstStyle/>
          <a:p>
            <a:r>
              <a:rPr lang="ru-RU" sz="2000" dirty="0">
                <a:solidFill>
                  <a:srgbClr val="C00000"/>
                </a:solidFill>
              </a:rPr>
              <a:t>   Три яблока и одна груша весят столько же, сколько 10 персиков, а 6 персиков и 1 яблоко весят столько, сколько </a:t>
            </a:r>
            <a:br>
              <a:rPr lang="ru-RU" sz="2000" dirty="0">
                <a:solidFill>
                  <a:srgbClr val="C00000"/>
                </a:solidFill>
              </a:rPr>
            </a:br>
            <a:r>
              <a:rPr lang="ru-RU" sz="2000" dirty="0">
                <a:solidFill>
                  <a:srgbClr val="C00000"/>
                </a:solidFill>
              </a:rPr>
              <a:t>1 груша. Сколько же персиков надо взять, чтобы уравновесить 1 грушу?</a:t>
            </a:r>
          </a:p>
          <a:p>
            <a:pPr>
              <a:spcBef>
                <a:spcPts val="600"/>
              </a:spcBef>
            </a:pPr>
            <a:r>
              <a:rPr lang="ru-RU" sz="2000" dirty="0"/>
              <a:t>   Обучавший в интернете выпускников казахстанской средней школы, нарисовал весы, на чашах которых изобразил фрукты в точном соответствии с условиями задачи.    </a:t>
            </a:r>
          </a:p>
        </p:txBody>
      </p:sp>
      <p:pic>
        <p:nvPicPr>
          <p:cNvPr id="8" name="Рисунок 7"/>
          <p:cNvPicPr>
            <a:picLocks noChangeAspect="1"/>
          </p:cNvPicPr>
          <p:nvPr/>
        </p:nvPicPr>
        <p:blipFill>
          <a:blip r:embed="rId2"/>
          <a:stretch>
            <a:fillRect/>
          </a:stretch>
        </p:blipFill>
        <p:spPr>
          <a:xfrm>
            <a:off x="1670714" y="3167271"/>
            <a:ext cx="4853887" cy="2016229"/>
          </a:xfrm>
          <a:prstGeom prst="rect">
            <a:avLst/>
          </a:prstGeom>
        </p:spPr>
      </p:pic>
    </p:spTree>
    <p:extLst>
      <p:ext uri="{BB962C8B-B14F-4D97-AF65-F5344CB8AC3E}">
        <p14:creationId xmlns:p14="http://schemas.microsoft.com/office/powerpoint/2010/main" val="13913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3" y="771550"/>
            <a:ext cx="7757245" cy="3939540"/>
          </a:xfrm>
          <a:prstGeom prst="rect">
            <a:avLst/>
          </a:prstGeom>
        </p:spPr>
        <p:txBody>
          <a:bodyPr wrap="square">
            <a:spAutoFit/>
          </a:bodyPr>
          <a:lstStyle/>
          <a:p>
            <a:r>
              <a:rPr lang="ru-RU" sz="2000" dirty="0">
                <a:solidFill>
                  <a:srgbClr val="C00000"/>
                </a:solidFill>
              </a:rPr>
              <a:t>   Три яблока и одна груша весят столько же, сколько 10 персиков, а 6 персиков и 1 яблоко весят столько, сколько </a:t>
            </a:r>
            <a:br>
              <a:rPr lang="ru-RU" sz="2000" dirty="0">
                <a:solidFill>
                  <a:srgbClr val="C00000"/>
                </a:solidFill>
              </a:rPr>
            </a:br>
            <a:r>
              <a:rPr lang="ru-RU" sz="2000" dirty="0">
                <a:solidFill>
                  <a:srgbClr val="C00000"/>
                </a:solidFill>
              </a:rPr>
              <a:t>1 груша. Сколько же персиков надо взять, чтобы уравновесить 1 грушу?</a:t>
            </a:r>
          </a:p>
          <a:p>
            <a:pPr>
              <a:spcBef>
                <a:spcPts val="600"/>
              </a:spcBef>
            </a:pPr>
            <a:r>
              <a:rPr lang="ru-RU" sz="2000" dirty="0"/>
              <a:t>     А достаточно было написать два равенства</a:t>
            </a:r>
          </a:p>
          <a:p>
            <a:r>
              <a:rPr lang="ru-RU" sz="2000" dirty="0"/>
              <a:t>                    3 я + 1 г = 10 п,				(1)</a:t>
            </a:r>
          </a:p>
          <a:p>
            <a:r>
              <a:rPr lang="ru-RU" sz="2000" dirty="0"/>
              <a:t>		1 г = 6 п + 1 я,				(2)</a:t>
            </a:r>
          </a:p>
          <a:p>
            <a:r>
              <a:rPr lang="ru-RU" sz="2000" dirty="0"/>
              <a:t>умножить равенство (2) на 3 и сложить его с равенством (1), чтобы получить после упрощения: 4 г = 28 п, 1 г = 7 п.</a:t>
            </a:r>
          </a:p>
          <a:p>
            <a:pPr>
              <a:spcBef>
                <a:spcPts val="600"/>
              </a:spcBef>
            </a:pPr>
            <a:r>
              <a:rPr lang="ru-RU" sz="2000" dirty="0"/>
              <a:t>   В равенствах (1) и (2) количества яблок записаны и слева, и справа, чтобы исключить их из сравнения.</a:t>
            </a:r>
          </a:p>
          <a:p>
            <a:r>
              <a:rPr lang="ru-RU" sz="2000" dirty="0"/>
              <a:t>   </a:t>
            </a:r>
          </a:p>
        </p:txBody>
      </p:sp>
    </p:spTree>
    <p:extLst>
      <p:ext uri="{BB962C8B-B14F-4D97-AF65-F5344CB8AC3E}">
        <p14:creationId xmlns:p14="http://schemas.microsoft.com/office/powerpoint/2010/main" val="41600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707886"/>
          </a:xfrm>
          <a:prstGeom prst="rect">
            <a:avLst/>
          </a:prstGeom>
        </p:spPr>
        <p:txBody>
          <a:bodyPr wrap="square">
            <a:spAutoFit/>
          </a:bodyPr>
          <a:lstStyle/>
          <a:p>
            <a:pPr lvl="0">
              <a:spcBef>
                <a:spcPts val="600"/>
              </a:spcBef>
              <a:spcAft>
                <a:spcPts val="0"/>
              </a:spcAft>
            </a:pPr>
            <a:r>
              <a:rPr lang="ru-RU" sz="2000" dirty="0"/>
              <a:t>   Рассмотрим задачи из ЕНТ-2017 «Математическая грамотность» (Казахстан) и ОГЭ-ЕГЭ (Россия).</a:t>
            </a:r>
          </a:p>
        </p:txBody>
      </p:sp>
      <p:pic>
        <p:nvPicPr>
          <p:cNvPr id="6" name="Рисунок 5"/>
          <p:cNvPicPr>
            <a:picLocks noChangeAspect="1"/>
          </p:cNvPicPr>
          <p:nvPr/>
        </p:nvPicPr>
        <p:blipFill>
          <a:blip r:embed="rId2"/>
          <a:stretch>
            <a:fillRect/>
          </a:stretch>
        </p:blipFill>
        <p:spPr>
          <a:xfrm>
            <a:off x="19753" y="1528040"/>
            <a:ext cx="9144000" cy="2663483"/>
          </a:xfrm>
          <a:prstGeom prst="rect">
            <a:avLst/>
          </a:prstGeom>
        </p:spPr>
      </p:pic>
      <p:pic>
        <p:nvPicPr>
          <p:cNvPr id="7" name="Рисунок 6"/>
          <p:cNvPicPr>
            <a:picLocks noChangeAspect="1"/>
          </p:cNvPicPr>
          <p:nvPr/>
        </p:nvPicPr>
        <p:blipFill>
          <a:blip r:embed="rId3"/>
          <a:stretch>
            <a:fillRect/>
          </a:stretch>
        </p:blipFill>
        <p:spPr>
          <a:xfrm>
            <a:off x="3275856" y="2211711"/>
            <a:ext cx="5216008" cy="1995330"/>
          </a:xfrm>
          <a:prstGeom prst="rect">
            <a:avLst/>
          </a:prstGeom>
        </p:spPr>
      </p:pic>
    </p:spTree>
    <p:extLst>
      <p:ext uri="{BB962C8B-B14F-4D97-AF65-F5344CB8AC3E}">
        <p14:creationId xmlns:p14="http://schemas.microsoft.com/office/powerpoint/2010/main" val="22755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Экзамен «Математическая грамотность» (</a:t>
            </a:r>
            <a:r>
              <a:rPr lang="ru-RU" sz="1800" i="1" dirty="0"/>
              <a:t>ЕНТ, Казахстан</a:t>
            </a:r>
            <a:r>
              <a:rPr lang="ru-RU" sz="1800" b="1" dirty="0"/>
              <a:t>)</a:t>
            </a: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3962623"/>
          </a:xfrm>
          <a:prstGeom prst="rect">
            <a:avLst/>
          </a:prstGeom>
        </p:spPr>
        <p:txBody>
          <a:bodyPr wrap="square">
            <a:spAutoFit/>
          </a:bodyPr>
          <a:lstStyle/>
          <a:p>
            <a:pPr lvl="0">
              <a:spcBef>
                <a:spcPts val="600"/>
              </a:spcBef>
              <a:spcAft>
                <a:spcPts val="0"/>
              </a:spcAft>
            </a:pPr>
            <a:r>
              <a:rPr lang="ru-RU" sz="2000" dirty="0">
                <a:latin typeface="Arial" panose="020B0604020202020204" pitchFamily="34" charset="0"/>
                <a:cs typeface="Arial" panose="020B0604020202020204" pitchFamily="34" charset="0"/>
              </a:rPr>
              <a:t>   Рассмотрим «детское» решение задачи</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Р.М. </a:t>
            </a:r>
            <a:r>
              <a:rPr lang="ru-RU" sz="2000" dirty="0" err="1">
                <a:latin typeface="Arial" panose="020B0604020202020204" pitchFamily="34" charset="0"/>
                <a:cs typeface="Arial" panose="020B0604020202020204" pitchFamily="34" charset="0"/>
              </a:rPr>
              <a:t>Смаллиана</a:t>
            </a:r>
            <a:r>
              <a:rPr lang="ru-RU" sz="2000" dirty="0">
                <a:latin typeface="Arial" panose="020B0604020202020204" pitchFamily="34" charset="0"/>
                <a:cs typeface="Arial" panose="020B0604020202020204" pitchFamily="34" charset="0"/>
              </a:rPr>
              <a:t>, в которой речь шла про леди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 зоомагазине.</a:t>
            </a:r>
          </a:p>
          <a:p>
            <a:pPr lvl="0">
              <a:spcBef>
                <a:spcPts val="300"/>
              </a:spcBef>
              <a:spcAft>
                <a:spcPts val="0"/>
              </a:spcAft>
            </a:pPr>
            <a:r>
              <a:rPr lang="ru-RU" sz="2000" dirty="0">
                <a:latin typeface="Arial" panose="020B0604020202020204" pitchFamily="34" charset="0"/>
                <a:cs typeface="Arial" panose="020B0604020202020204" pitchFamily="34" charset="0"/>
              </a:rPr>
              <a:t>   Так как большая птица стоит в два раза больше,</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чем маленькая, то первый раз заплачено столько,</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сколько стоят 5</a:t>
            </a:r>
            <a:r>
              <a:rPr lang="en-US" sz="2000" dirty="0">
                <a:sym typeface="Symbol" panose="05050102010706020507" pitchFamily="18" charset="2"/>
              </a:rPr>
              <a:t> </a:t>
            </a:r>
            <a:r>
              <a:rPr lang="en-US" sz="2200" dirty="0">
                <a:sym typeface="Symbol" panose="05050102010706020507" pitchFamily="18" charset="2"/>
              </a:rPr>
              <a:t></a:t>
            </a:r>
            <a:r>
              <a:rPr lang="en-US" sz="2000" dirty="0">
                <a:sym typeface="Symbol" panose="05050102010706020507" pitchFamily="18" charset="2"/>
              </a:rPr>
              <a:t> </a:t>
            </a:r>
            <a:r>
              <a:rPr lang="ru-RU" sz="2000" dirty="0">
                <a:latin typeface="Arial" panose="020B0604020202020204" pitchFamily="34" charset="0"/>
                <a:cs typeface="Arial" panose="020B0604020202020204" pitchFamily="34" charset="0"/>
              </a:rPr>
              <a:t>2 + 3 = 13 маленьких птиц, а во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второй раз столько, сколько стоят 3 </a:t>
            </a:r>
            <a:r>
              <a:rPr lang="en-US" sz="2200" dirty="0">
                <a:sym typeface="Symbol" panose="05050102010706020507" pitchFamily="18" charset="2"/>
              </a:rPr>
              <a:t></a:t>
            </a:r>
            <a:r>
              <a:rPr lang="en-US" sz="2000" dirty="0">
                <a:sym typeface="Symbol" panose="05050102010706020507" pitchFamily="18" charset="2"/>
              </a:rPr>
              <a:t> </a:t>
            </a:r>
            <a:r>
              <a:rPr lang="ru-RU" sz="2000" dirty="0">
                <a:latin typeface="Arial" panose="020B0604020202020204" pitchFamily="34" charset="0"/>
                <a:cs typeface="Arial" panose="020B0604020202020204" pitchFamily="34" charset="0"/>
              </a:rPr>
              <a:t>2 + 5 = 11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маленьких птиц, т. е. 13 – 11 = 2 маленькие птицы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стоят 20 долларов, столько же, сколько стоит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1 большая птица.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     Маленькая птица стоит 20 : 2 = 10 долларов.</a:t>
            </a:r>
          </a:p>
          <a:p>
            <a:pPr lvl="0">
              <a:spcBef>
                <a:spcPts val="600"/>
              </a:spcBef>
              <a:spcAft>
                <a:spcPts val="0"/>
              </a:spcAft>
            </a:pPr>
            <a:r>
              <a:rPr lang="ru-RU" sz="2000" b="1" dirty="0">
                <a:latin typeface="Arial" panose="020B0604020202020204" pitchFamily="34" charset="0"/>
                <a:cs typeface="Arial" panose="020B0604020202020204" pitchFamily="34" charset="0"/>
              </a:rPr>
              <a:t>     Ответ. </a:t>
            </a:r>
            <a:r>
              <a:rPr lang="ru-RU" sz="2000" dirty="0">
                <a:latin typeface="Arial" panose="020B0604020202020204" pitchFamily="34" charset="0"/>
                <a:cs typeface="Arial" panose="020B0604020202020204" pitchFamily="34" charset="0"/>
              </a:rPr>
              <a:t>10 и 20 долларов.</a:t>
            </a:r>
            <a:endParaRPr lang="ru-RU" sz="2000" dirty="0"/>
          </a:p>
        </p:txBody>
      </p:sp>
      <p:pic>
        <p:nvPicPr>
          <p:cNvPr id="6" name="Рисунок 5"/>
          <p:cNvPicPr>
            <a:picLocks noChangeAspect="1"/>
          </p:cNvPicPr>
          <p:nvPr/>
        </p:nvPicPr>
        <p:blipFill>
          <a:blip r:embed="rId2"/>
          <a:stretch>
            <a:fillRect/>
          </a:stretch>
        </p:blipFill>
        <p:spPr>
          <a:xfrm>
            <a:off x="6578130" y="846933"/>
            <a:ext cx="2565870" cy="2673017"/>
          </a:xfrm>
          <a:prstGeom prst="rect">
            <a:avLst/>
          </a:prstGeom>
        </p:spPr>
      </p:pic>
    </p:spTree>
    <p:extLst>
      <p:ext uri="{BB962C8B-B14F-4D97-AF65-F5344CB8AC3E}">
        <p14:creationId xmlns:p14="http://schemas.microsoft.com/office/powerpoint/2010/main" val="20885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416824" cy="4104456"/>
          </a:xfrm>
        </p:spPr>
        <p:txBody>
          <a:bodyPr>
            <a:noAutofit/>
          </a:bodyPr>
          <a:lstStyle/>
          <a:p>
            <a:pPr algn="l">
              <a:spcBef>
                <a:spcPts val="600"/>
              </a:spcBef>
            </a:pPr>
            <a:r>
              <a:rPr lang="ru-RU" sz="2000" dirty="0">
                <a:solidFill>
                  <a:schemeClr val="tx1"/>
                </a:solidFill>
              </a:rPr>
              <a:t>   Учащихся учили ориентироваться в различных арифметических ситуациях, по тем или иным признакам понимать, с какой задачей они имеют дело, а потом применять известный им способ решения задач такого типа.</a:t>
            </a:r>
          </a:p>
          <a:p>
            <a:pPr algn="l">
              <a:spcBef>
                <a:spcPts val="300"/>
              </a:spcBef>
            </a:pPr>
            <a:r>
              <a:rPr lang="ru-RU" sz="2000" dirty="0">
                <a:solidFill>
                  <a:schemeClr val="tx1"/>
                </a:solidFill>
              </a:rPr>
              <a:t>   Речь идёт, конечно о простых типах задач. Для решения более сложной задачи иногда нужно решить не одну задачу простого типа. Здесь развивалось умение комбинировать разные способы решения задач. </a:t>
            </a:r>
          </a:p>
          <a:p>
            <a:pPr algn="l">
              <a:spcBef>
                <a:spcPts val="300"/>
              </a:spcBef>
            </a:pPr>
            <a:r>
              <a:rPr lang="ru-RU" sz="2000" dirty="0">
                <a:solidFill>
                  <a:schemeClr val="tx1"/>
                </a:solidFill>
              </a:rPr>
              <a:t>   Нигде в мире такой методически грамотной работы с задачами не было. Сошлюсь на мнение А.Л. Тоома (ВЗМШ, Квант, МГУ, ФМШ № 18 при МГУ). Он имеет опыт работы в зарубежных университетах, в его статьях, размещённых на моём сайте, вы найдёте много интересных наблюдений.  </a:t>
            </a:r>
          </a:p>
          <a:p>
            <a:pPr algn="just"/>
            <a:endParaRPr lang="ru-RU" sz="1600" dirty="0">
              <a:solidFill>
                <a:schemeClr val="tx1"/>
              </a:solidFill>
              <a:latin typeface="+mj-lt"/>
            </a:endParaRPr>
          </a:p>
        </p:txBody>
      </p:sp>
    </p:spTree>
    <p:extLst>
      <p:ext uri="{BB962C8B-B14F-4D97-AF65-F5344CB8AC3E}">
        <p14:creationId xmlns:p14="http://schemas.microsoft.com/office/powerpoint/2010/main" val="32503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Демоверсия ЕГЭ-2017 базового уровня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8077474" cy="4093428"/>
          </a:xfrm>
          <a:prstGeom prst="rect">
            <a:avLst/>
          </a:prstGeom>
        </p:spPr>
        <p:txBody>
          <a:bodyPr wrap="square">
            <a:spAutoFit/>
          </a:bodyPr>
          <a:lstStyle/>
          <a:p>
            <a:r>
              <a:rPr lang="ru-RU" sz="2000" dirty="0">
                <a:solidFill>
                  <a:srgbClr val="C00000"/>
                </a:solidFill>
              </a:rPr>
              <a:t>   В обменном пункте можно совершить одну из двух операций: </a:t>
            </a:r>
          </a:p>
          <a:p>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ru-RU" sz="2000" dirty="0">
                <a:solidFill>
                  <a:srgbClr val="C00000"/>
                </a:solidFill>
              </a:rPr>
              <a:t> за 2 золотых монеты получить 3 серебряных и 1 медную; </a:t>
            </a:r>
          </a:p>
          <a:p>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ru-RU" sz="2000" dirty="0">
                <a:solidFill>
                  <a:srgbClr val="C00000"/>
                </a:solidFill>
              </a:rPr>
              <a:t>за 5 серебряных монет получить 3 золотых и 1 медную. </a:t>
            </a:r>
          </a:p>
          <a:p>
            <a:r>
              <a:rPr lang="ru-RU" sz="2000" dirty="0">
                <a:solidFill>
                  <a:srgbClr val="C00000"/>
                </a:solidFill>
              </a:rPr>
              <a:t>     У Николая были только серебряные монеты. После нескольких посещений обменного пункта серебряных монет у него стало меньше, золотых не появилось, зато появилось 50 медных. На сколько уменьшилось количество серебряных монет у Николая?</a:t>
            </a:r>
          </a:p>
          <a:p>
            <a:r>
              <a:rPr lang="ru-RU" sz="2000" dirty="0"/>
              <a:t>   Запишем кратко условия задачи:</a:t>
            </a:r>
          </a:p>
          <a:p>
            <a:r>
              <a:rPr lang="ru-RU" sz="2000" dirty="0"/>
              <a:t>		2 з = 3 с + 1 м,				(1)</a:t>
            </a:r>
          </a:p>
          <a:p>
            <a:r>
              <a:rPr lang="ru-RU" sz="2000" dirty="0"/>
              <a:t>		5 с = 3 з + 1 м.				(2)</a:t>
            </a:r>
          </a:p>
          <a:p>
            <a:r>
              <a:rPr lang="ru-RU" sz="2000" dirty="0"/>
              <a:t> Уравняем количество золотых монет, умножив равенство (1) </a:t>
            </a:r>
            <a:br>
              <a:rPr lang="ru-RU" sz="2000" dirty="0"/>
            </a:br>
            <a:r>
              <a:rPr lang="ru-RU" sz="2000" dirty="0"/>
              <a:t>  на 3, а равенство (2) на 2:</a:t>
            </a:r>
          </a:p>
          <a:p>
            <a:endParaRPr lang="ru-RU" sz="2000" dirty="0"/>
          </a:p>
        </p:txBody>
      </p:sp>
    </p:spTree>
    <p:extLst>
      <p:ext uri="{BB962C8B-B14F-4D97-AF65-F5344CB8AC3E}">
        <p14:creationId xmlns:p14="http://schemas.microsoft.com/office/powerpoint/2010/main" val="41385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Демоверсия ЕГЭ-2017 базового уровня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7933458" cy="4093428"/>
          </a:xfrm>
          <a:prstGeom prst="rect">
            <a:avLst/>
          </a:prstGeom>
        </p:spPr>
        <p:txBody>
          <a:bodyPr wrap="square">
            <a:spAutoFit/>
          </a:bodyPr>
          <a:lstStyle/>
          <a:p>
            <a:r>
              <a:rPr lang="ru-RU" sz="2000" dirty="0"/>
              <a:t>	             6 з = 9 с + 3 м,				(3)</a:t>
            </a:r>
          </a:p>
          <a:p>
            <a:r>
              <a:rPr lang="ru-RU" sz="2000" dirty="0"/>
              <a:t>	           10 с = 6 з + 2 м.				(4)</a:t>
            </a:r>
          </a:p>
          <a:p>
            <a:r>
              <a:rPr lang="ru-RU" sz="2000" dirty="0"/>
              <a:t>Сложив равенства (3) и (4), получим:</a:t>
            </a:r>
          </a:p>
          <a:p>
            <a:r>
              <a:rPr lang="ru-RU" sz="2000" dirty="0"/>
              <a:t>		6 з + 10 с  = 6 з + 9 с + 5 м,</a:t>
            </a:r>
          </a:p>
          <a:p>
            <a:r>
              <a:rPr lang="ru-RU" sz="2000" dirty="0"/>
              <a:t>откуда, вычитая поровну из обеих частей, получим:</a:t>
            </a:r>
          </a:p>
          <a:p>
            <a:r>
              <a:rPr lang="ru-RU" sz="2000" dirty="0"/>
              <a:t>	  	   1 с = 5 м,</a:t>
            </a:r>
          </a:p>
          <a:p>
            <a:r>
              <a:rPr lang="ru-RU" sz="2000" dirty="0"/>
              <a:t>	           10 с = 50 м.</a:t>
            </a:r>
          </a:p>
          <a:p>
            <a:r>
              <a:rPr lang="ru-RU" sz="2000" dirty="0"/>
              <a:t>   То есть 10 серебряных монет стоят столько же, сколько стоят 50 медных. У Николая появилось 50 медных монет, значит, число серебряных монет уменьшилось на 10.</a:t>
            </a:r>
          </a:p>
          <a:p>
            <a:r>
              <a:rPr lang="ru-RU" sz="2000" dirty="0"/>
              <a:t>   Это была задача 20 из демоверсии. Можно ли по таким задачам судить о получении молодыми людьми среднего математического образования? </a:t>
            </a:r>
            <a:r>
              <a:rPr lang="ru-RU" sz="2000" dirty="0">
                <a:latin typeface="Arial" panose="020B0604020202020204" pitchFamily="34" charset="0"/>
                <a:ea typeface="Times New Roman" panose="02020603050405020304" pitchFamily="18" charset="0"/>
                <a:cs typeface="Arial" panose="020B0604020202020204" pitchFamily="34" charset="0"/>
              </a:rPr>
              <a:t>– Судите сами.</a:t>
            </a:r>
            <a:endParaRPr lang="ru-RU" sz="2000" dirty="0"/>
          </a:p>
        </p:txBody>
      </p:sp>
    </p:spTree>
    <p:extLst>
      <p:ext uri="{BB962C8B-B14F-4D97-AF65-F5344CB8AC3E}">
        <p14:creationId xmlns:p14="http://schemas.microsoft.com/office/powerpoint/2010/main" val="5282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Задача для первоклассников из Китая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7573418" cy="5237331"/>
          </a:xfrm>
          <a:prstGeom prst="rect">
            <a:avLst/>
          </a:prstGeom>
        </p:spPr>
        <p:txBody>
          <a:bodyPr wrap="square">
            <a:spAutoFit/>
          </a:bodyPr>
          <a:lstStyle/>
          <a:p>
            <a:r>
              <a:rPr lang="ru-RU" sz="3200" baseline="-25000" dirty="0">
                <a:solidFill>
                  <a:srgbClr val="C00000"/>
                </a:solidFill>
                <a:latin typeface="+mj-lt"/>
                <a:cs typeface="Arial" panose="020B0604020202020204" pitchFamily="34" charset="0"/>
              </a:rPr>
              <a:t>   </a:t>
            </a:r>
            <a:r>
              <a:rPr lang="ru-RU" sz="3200" baseline="-25000" dirty="0">
                <a:solidFill>
                  <a:srgbClr val="C00000"/>
                </a:solidFill>
                <a:cs typeface="Arial" panose="020B0604020202020204" pitchFamily="34" charset="0"/>
              </a:rPr>
              <a:t>Расстояние от головы черепахи, сидящей под столом, до макушки кота на столе составляет 170 см. Расстояние от головы сидящего под столом кота до черепахи на столе — 130 см. Определите высоту стола.</a:t>
            </a:r>
          </a:p>
          <a:p>
            <a:pPr>
              <a:spcBef>
                <a:spcPts val="600"/>
              </a:spcBef>
            </a:pPr>
            <a:r>
              <a:rPr lang="ru-RU" sz="2400" dirty="0">
                <a:cs typeface="Arial" panose="020B0604020202020204" pitchFamily="34" charset="0"/>
              </a:rPr>
              <a:t>   </a:t>
            </a:r>
            <a:r>
              <a:rPr lang="ru-RU" sz="2000" dirty="0">
                <a:cs typeface="Arial" panose="020B0604020202020204" pitchFamily="34" charset="0"/>
              </a:rPr>
              <a:t>Пусть </a:t>
            </a:r>
            <a:r>
              <a:rPr lang="en-US" sz="2000" dirty="0">
                <a:cs typeface="Arial" panose="020B0604020202020204" pitchFamily="34" charset="0"/>
              </a:rPr>
              <a:t>c, </a:t>
            </a:r>
            <a:r>
              <a:rPr lang="ru-RU" sz="2000" dirty="0">
                <a:cs typeface="Arial" panose="020B0604020202020204" pitchFamily="34" charset="0"/>
              </a:rPr>
              <a:t>к, ч высота </a:t>
            </a:r>
            <a:br>
              <a:rPr lang="ru-RU" sz="2000" dirty="0">
                <a:cs typeface="Arial" panose="020B0604020202020204" pitchFamily="34" charset="0"/>
              </a:rPr>
            </a:br>
            <a:r>
              <a:rPr lang="ru-RU" sz="2000" dirty="0">
                <a:cs typeface="Arial" panose="020B0604020202020204" pitchFamily="34" charset="0"/>
              </a:rPr>
              <a:t>стола, кота и </a:t>
            </a:r>
            <a:r>
              <a:rPr lang="ru-RU" sz="2000" dirty="0"/>
              <a:t>черепахи</a:t>
            </a:r>
            <a:r>
              <a:rPr lang="ru-RU" sz="2000" dirty="0">
                <a:cs typeface="Arial" panose="020B0604020202020204" pitchFamily="34" charset="0"/>
              </a:rPr>
              <a:t> </a:t>
            </a:r>
            <a:br>
              <a:rPr lang="ru-RU" sz="2000" dirty="0">
                <a:cs typeface="Arial" panose="020B0604020202020204" pitchFamily="34" charset="0"/>
              </a:rPr>
            </a:br>
            <a:r>
              <a:rPr lang="ru-RU" sz="2000" dirty="0">
                <a:cs typeface="Arial" panose="020B0604020202020204" pitchFamily="34" charset="0"/>
              </a:rPr>
              <a:t>соответственно. </a:t>
            </a:r>
            <a:br>
              <a:rPr lang="ru-RU" sz="2000" dirty="0">
                <a:cs typeface="Arial" panose="020B0604020202020204" pitchFamily="34" charset="0"/>
              </a:rPr>
            </a:br>
            <a:r>
              <a:rPr lang="ru-RU" sz="2000" dirty="0">
                <a:cs typeface="Arial" panose="020B0604020202020204" pitchFamily="34" charset="0"/>
              </a:rPr>
              <a:t>   Составим равенства:</a:t>
            </a:r>
          </a:p>
          <a:p>
            <a:r>
              <a:rPr lang="ru-RU" sz="2400" dirty="0">
                <a:cs typeface="Arial" panose="020B0604020202020204" pitchFamily="34" charset="0"/>
              </a:rPr>
              <a:t>   </a:t>
            </a:r>
            <a:r>
              <a:rPr lang="ru-RU" sz="2200" dirty="0">
                <a:cs typeface="Arial" panose="020B0604020202020204" pitchFamily="34" charset="0"/>
              </a:rPr>
              <a:t>с + к </a:t>
            </a:r>
            <a:r>
              <a:rPr lang="ru-RU" sz="2200" dirty="0"/>
              <a:t>—</a:t>
            </a:r>
            <a:r>
              <a:rPr lang="ru-RU" sz="2200" dirty="0">
                <a:cs typeface="Arial" panose="020B0604020202020204" pitchFamily="34" charset="0"/>
              </a:rPr>
              <a:t> ч = 170,</a:t>
            </a:r>
          </a:p>
          <a:p>
            <a:r>
              <a:rPr lang="ru-RU" sz="2200" dirty="0">
                <a:cs typeface="Arial" panose="020B0604020202020204" pitchFamily="34" charset="0"/>
              </a:rPr>
              <a:t>    с + ч </a:t>
            </a:r>
            <a:r>
              <a:rPr lang="ru-RU" sz="2200" dirty="0"/>
              <a:t>—</a:t>
            </a:r>
            <a:r>
              <a:rPr lang="ru-RU" sz="2200" dirty="0">
                <a:cs typeface="Arial" panose="020B0604020202020204" pitchFamily="34" charset="0"/>
              </a:rPr>
              <a:t> к = 130.</a:t>
            </a:r>
          </a:p>
          <a:p>
            <a:r>
              <a:rPr lang="ru-RU" sz="2200" dirty="0">
                <a:cs typeface="Arial" panose="020B0604020202020204" pitchFamily="34" charset="0"/>
              </a:rPr>
              <a:t>     2с = 300,              </a:t>
            </a:r>
          </a:p>
          <a:p>
            <a:r>
              <a:rPr lang="ru-RU" sz="2200" dirty="0">
                <a:cs typeface="Arial" panose="020B0604020202020204" pitchFamily="34" charset="0"/>
              </a:rPr>
              <a:t>       с = 150.               </a:t>
            </a:r>
          </a:p>
          <a:p>
            <a:endParaRPr lang="ru-RU" sz="3200" dirty="0">
              <a:cs typeface="Arial" panose="020B0604020202020204" pitchFamily="34" charset="0"/>
            </a:endParaRPr>
          </a:p>
          <a:p>
            <a:endParaRPr lang="ru-RU" sz="3200" dirty="0">
              <a:latin typeface="+mj-lt"/>
              <a:cs typeface="Arial" panose="020B0604020202020204" pitchFamily="34" charset="0"/>
            </a:endParaRPr>
          </a:p>
        </p:txBody>
      </p:sp>
      <p:pic>
        <p:nvPicPr>
          <p:cNvPr id="7" name="Рисунок 6"/>
          <p:cNvPicPr>
            <a:picLocks noChangeAspect="1"/>
          </p:cNvPicPr>
          <p:nvPr/>
        </p:nvPicPr>
        <p:blipFill>
          <a:blip r:embed="rId2"/>
          <a:stretch>
            <a:fillRect/>
          </a:stretch>
        </p:blipFill>
        <p:spPr>
          <a:xfrm>
            <a:off x="3837075" y="2355726"/>
            <a:ext cx="5306925" cy="1872392"/>
          </a:xfrm>
          <a:prstGeom prst="rect">
            <a:avLst/>
          </a:prstGeom>
        </p:spPr>
      </p:pic>
    </p:spTree>
    <p:extLst>
      <p:ext uri="{BB962C8B-B14F-4D97-AF65-F5344CB8AC3E}">
        <p14:creationId xmlns:p14="http://schemas.microsoft.com/office/powerpoint/2010/main" val="38190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Задача для первоклассников из Китая</a:t>
            </a:r>
            <a:endParaRPr lang="ru-RU" sz="1800" b="1" dirty="0">
              <a:solidFill>
                <a:srgbClr val="FF0000"/>
              </a:solidFill>
            </a:endParaRPr>
          </a:p>
        </p:txBody>
      </p:sp>
      <p:sp>
        <p:nvSpPr>
          <p:cNvPr id="3" name="Объект 2"/>
          <p:cNvSpPr>
            <a:spLocks noGrp="1"/>
          </p:cNvSpPr>
          <p:nvPr>
            <p:ph idx="1"/>
          </p:nvPr>
        </p:nvSpPr>
        <p:spPr>
          <a:xfrm>
            <a:off x="205315" y="771550"/>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3" y="771550"/>
            <a:ext cx="7560841" cy="2708434"/>
          </a:xfrm>
          <a:prstGeom prst="rect">
            <a:avLst/>
          </a:prstGeom>
        </p:spPr>
        <p:txBody>
          <a:bodyPr wrap="square">
            <a:spAutoFit/>
          </a:bodyPr>
          <a:lstStyle/>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a:p>
            <a:pPr lvl="0">
              <a:spcBef>
                <a:spcPts val="600"/>
              </a:spcBef>
              <a:spcAft>
                <a:spcPts val="0"/>
              </a:spcAft>
            </a:pPr>
            <a:endParaRPr lang="ru-RU" sz="2000" dirty="0"/>
          </a:p>
        </p:txBody>
      </p:sp>
      <p:sp>
        <p:nvSpPr>
          <p:cNvPr id="6" name="Прямоугольник 5"/>
          <p:cNvSpPr/>
          <p:nvPr/>
        </p:nvSpPr>
        <p:spPr>
          <a:xfrm>
            <a:off x="166934" y="771550"/>
            <a:ext cx="7573418" cy="5606663"/>
          </a:xfrm>
          <a:prstGeom prst="rect">
            <a:avLst/>
          </a:prstGeom>
        </p:spPr>
        <p:txBody>
          <a:bodyPr wrap="square">
            <a:spAutoFit/>
          </a:bodyPr>
          <a:lstStyle/>
          <a:p>
            <a:r>
              <a:rPr lang="ru-RU" sz="3200" baseline="-25000" dirty="0">
                <a:solidFill>
                  <a:srgbClr val="C00000"/>
                </a:solidFill>
                <a:latin typeface="+mj-lt"/>
                <a:cs typeface="Arial" panose="020B0604020202020204" pitchFamily="34" charset="0"/>
              </a:rPr>
              <a:t>   </a:t>
            </a:r>
            <a:r>
              <a:rPr lang="ru-RU" sz="3200" baseline="-25000" dirty="0">
                <a:solidFill>
                  <a:srgbClr val="C00000"/>
                </a:solidFill>
                <a:cs typeface="Arial" panose="020B0604020202020204" pitchFamily="34" charset="0"/>
              </a:rPr>
              <a:t>Расстояние от головы черепахи, сидящей под столом, до макушки кота на столе составляет 170 см. Расстояние от головы сидящего под столом кота до черепахи на столе — 130 см. Определите высоту стола.</a:t>
            </a:r>
          </a:p>
          <a:p>
            <a:pPr>
              <a:spcBef>
                <a:spcPts val="600"/>
              </a:spcBef>
            </a:pPr>
            <a:r>
              <a:rPr lang="ru-RU" sz="2400" dirty="0">
                <a:cs typeface="Arial" panose="020B0604020202020204" pitchFamily="34" charset="0"/>
              </a:rPr>
              <a:t>  </a:t>
            </a:r>
            <a:r>
              <a:rPr lang="ru-RU" sz="2000" dirty="0">
                <a:cs typeface="Arial" panose="020B0604020202020204" pitchFamily="34" charset="0"/>
              </a:rPr>
              <a:t>Скорее всего, предполагали, что </a:t>
            </a:r>
            <a:br>
              <a:rPr lang="ru-RU" sz="2000" dirty="0">
                <a:cs typeface="Arial" panose="020B0604020202020204" pitchFamily="34" charset="0"/>
              </a:rPr>
            </a:br>
            <a:r>
              <a:rPr lang="ru-RU" sz="2000" dirty="0">
                <a:cs typeface="Arial" panose="020B0604020202020204" pitchFamily="34" charset="0"/>
              </a:rPr>
              <a:t>первоклассники поступят иначе. Они мысленно </a:t>
            </a:r>
            <a:br>
              <a:rPr lang="ru-RU" sz="2000" dirty="0">
                <a:cs typeface="Arial" panose="020B0604020202020204" pitchFamily="34" charset="0"/>
              </a:rPr>
            </a:br>
            <a:r>
              <a:rPr lang="ru-RU" sz="2000" dirty="0">
                <a:cs typeface="Arial" panose="020B0604020202020204" pitchFamily="34" charset="0"/>
              </a:rPr>
              <a:t>поставят один стол на второй. </a:t>
            </a:r>
          </a:p>
          <a:p>
            <a:r>
              <a:rPr lang="ru-RU" sz="2000" dirty="0">
                <a:cs typeface="Arial" panose="020B0604020202020204" pitchFamily="34" charset="0"/>
              </a:rPr>
              <a:t>   Тогда окажется, что </a:t>
            </a:r>
          </a:p>
          <a:p>
            <a:r>
              <a:rPr lang="ru-RU" sz="2000" dirty="0">
                <a:cs typeface="Arial" panose="020B0604020202020204" pitchFamily="34" charset="0"/>
              </a:rPr>
              <a:t>      1) 130 + 170 = 300 (см) </a:t>
            </a:r>
            <a:r>
              <a:rPr lang="ru-RU" sz="2000" dirty="0"/>
              <a:t>— это удвоенная высота </a:t>
            </a:r>
            <a:br>
              <a:rPr lang="ru-RU" sz="2000" dirty="0"/>
            </a:br>
            <a:r>
              <a:rPr lang="ru-RU" sz="2000" dirty="0"/>
              <a:t>стола; </a:t>
            </a:r>
          </a:p>
          <a:p>
            <a:r>
              <a:rPr lang="ru-RU" sz="2000" dirty="0">
                <a:cs typeface="Arial" panose="020B0604020202020204" pitchFamily="34" charset="0"/>
              </a:rPr>
              <a:t>      2) 300 : 2 = 150 (см) </a:t>
            </a:r>
            <a:r>
              <a:rPr lang="ru-RU" sz="2000" dirty="0"/>
              <a:t>— </a:t>
            </a:r>
            <a:r>
              <a:rPr lang="ru-RU" sz="2000" dirty="0">
                <a:cs typeface="Arial" panose="020B0604020202020204" pitchFamily="34" charset="0"/>
              </a:rPr>
              <a:t>высота стола.</a:t>
            </a:r>
          </a:p>
          <a:p>
            <a:r>
              <a:rPr lang="ru-RU" sz="2000" b="1" dirty="0">
                <a:cs typeface="Arial" panose="020B0604020202020204" pitchFamily="34" charset="0"/>
              </a:rPr>
              <a:t>     Ответ.</a:t>
            </a:r>
            <a:r>
              <a:rPr lang="ru-RU" sz="2000" dirty="0">
                <a:cs typeface="Arial" panose="020B0604020202020204" pitchFamily="34" charset="0"/>
              </a:rPr>
              <a:t> 150 см.</a:t>
            </a:r>
          </a:p>
          <a:p>
            <a:r>
              <a:rPr lang="ru-RU" sz="2000" dirty="0">
                <a:cs typeface="Arial" panose="020B0604020202020204" pitchFamily="34" charset="0"/>
              </a:rPr>
              <a:t>   Столы можно поставить в другом порядке.</a:t>
            </a:r>
          </a:p>
          <a:p>
            <a:endParaRPr lang="ru-RU" sz="2000" dirty="0">
              <a:cs typeface="Arial" panose="020B0604020202020204" pitchFamily="34" charset="0"/>
            </a:endParaRPr>
          </a:p>
          <a:p>
            <a:endParaRPr lang="ru-RU" sz="3200" dirty="0">
              <a:cs typeface="Arial" panose="020B0604020202020204" pitchFamily="34" charset="0"/>
            </a:endParaRPr>
          </a:p>
          <a:p>
            <a:endParaRPr lang="ru-RU" sz="3200" dirty="0">
              <a:latin typeface="+mj-lt"/>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6444208" y="2269347"/>
            <a:ext cx="2664296" cy="2822683"/>
          </a:xfrm>
          <a:prstGeom prst="rect">
            <a:avLst/>
          </a:prstGeom>
        </p:spPr>
      </p:pic>
    </p:spTree>
    <p:extLst>
      <p:ext uri="{BB962C8B-B14F-4D97-AF65-F5344CB8AC3E}">
        <p14:creationId xmlns:p14="http://schemas.microsoft.com/office/powerpoint/2010/main" val="24413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Задачи на совместную работу</a:t>
            </a:r>
            <a:endParaRPr lang="ru-RU" sz="1800" dirty="0"/>
          </a:p>
        </p:txBody>
      </p:sp>
      <p:sp>
        <p:nvSpPr>
          <p:cNvPr id="3" name="Подзаголовок 2"/>
          <p:cNvSpPr>
            <a:spLocks noGrp="1"/>
          </p:cNvSpPr>
          <p:nvPr>
            <p:ph type="subTitle" idx="1"/>
          </p:nvPr>
        </p:nvSpPr>
        <p:spPr>
          <a:xfrm>
            <a:off x="395536" y="771550"/>
            <a:ext cx="7920880" cy="4104456"/>
          </a:xfrm>
        </p:spPr>
        <p:txBody>
          <a:bodyPr>
            <a:noAutofit/>
          </a:bodyPr>
          <a:lstStyle/>
          <a:p>
            <a:pPr algn="l">
              <a:spcBef>
                <a:spcPts val="300"/>
              </a:spcBef>
            </a:pPr>
            <a:r>
              <a:rPr lang="ru-RU" sz="2000" dirty="0">
                <a:solidFill>
                  <a:schemeClr val="tx1"/>
                </a:solidFill>
                <a:latin typeface="Arial" panose="020B0604020202020204" pitchFamily="34" charset="0"/>
                <a:cs typeface="Arial" panose="020B0604020202020204" pitchFamily="34" charset="0"/>
              </a:rPr>
              <a:t>   После задач на дроби в учебнике для 5 класса идут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задачи на совместную работу. Они почти на 50 лет были выброшены из учебников для 5-6 классов, превратившись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в конкурсные задачи в «бухгалтерские» вузы. На них стоит остановиться подробнее. Вот одна из самых древних задач такого типа.</a:t>
            </a:r>
          </a:p>
          <a:p>
            <a:pPr algn="l">
              <a:spcBef>
                <a:spcPts val="0"/>
              </a:spcBef>
            </a:pPr>
            <a:r>
              <a:rPr lang="ru-RU" sz="2000" dirty="0"/>
              <a:t>   </a:t>
            </a:r>
            <a:r>
              <a:rPr lang="ru-RU" sz="2000" i="1" dirty="0">
                <a:solidFill>
                  <a:schemeClr val="accent1">
                    <a:lumMod val="75000"/>
                  </a:schemeClr>
                </a:solidFill>
              </a:rPr>
              <a:t>Китай, </a:t>
            </a:r>
            <a:r>
              <a:rPr lang="en-US" sz="2000" i="1" dirty="0">
                <a:solidFill>
                  <a:schemeClr val="accent1">
                    <a:lumMod val="75000"/>
                  </a:schemeClr>
                </a:solidFill>
              </a:rPr>
              <a:t>II</a:t>
            </a:r>
            <a:r>
              <a:rPr lang="ru-RU" sz="2000" i="1" dirty="0">
                <a:solidFill>
                  <a:schemeClr val="accent1">
                    <a:lumMod val="75000"/>
                  </a:schemeClr>
                </a:solidFill>
              </a:rPr>
              <a:t> в. </a:t>
            </a:r>
            <a:r>
              <a:rPr lang="ru-RU" sz="2000" dirty="0">
                <a:solidFill>
                  <a:schemeClr val="accent1">
                    <a:lumMod val="75000"/>
                  </a:schemeClr>
                </a:solidFill>
              </a:rPr>
              <a:t>Дикая утка от южного моря до северного моря летит 7 дней. Дикий гусь от северного моря до южного моря летит 9 дней. Теперь дикая утка и дикий гусь вылетают одновременно. Через сколько дней они встретятся?</a:t>
            </a:r>
            <a:endParaRPr lang="ru-RU" sz="2000" dirty="0">
              <a:solidFill>
                <a:schemeClr val="tx1"/>
              </a:solidFill>
              <a:latin typeface="Arial" panose="020B0604020202020204" pitchFamily="34" charset="0"/>
              <a:cs typeface="Arial" panose="020B0604020202020204" pitchFamily="34" charset="0"/>
            </a:endParaRPr>
          </a:p>
          <a:p>
            <a:pPr algn="l">
              <a:spcBef>
                <a:spcPts val="300"/>
              </a:spcBef>
            </a:pPr>
            <a:r>
              <a:rPr lang="ru-RU" sz="2000" dirty="0">
                <a:solidFill>
                  <a:schemeClr val="tx1"/>
                </a:solidFill>
                <a:latin typeface="Arial" panose="020B0604020202020204" pitchFamily="34" charset="0"/>
                <a:cs typeface="Arial" panose="020B0604020202020204" pitchFamily="34" charset="0"/>
              </a:rPr>
              <a:t>   Очевидно, что китайцев интересовало не практическое приложение ответа в задаче, а практическое приложение мышления обучаемых, развитого при решении этой задачи.</a:t>
            </a:r>
          </a:p>
          <a:p>
            <a:pPr algn="l">
              <a:spcBef>
                <a:spcPts val="300"/>
              </a:spcBef>
            </a:pPr>
            <a:endParaRPr lang="ru-RU"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9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Задачи на совместную работу</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495123" cy="4170372"/>
          </a:xfrm>
          <a:prstGeom prst="rect">
            <a:avLst/>
          </a:prstGeom>
        </p:spPr>
        <p:txBody>
          <a:bodyPr wrap="square">
            <a:spAutoFit/>
          </a:bodyPr>
          <a:lstStyle/>
          <a:p>
            <a:pPr>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А вот задача </a:t>
            </a:r>
            <a:r>
              <a:rPr lang="ru-RU"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на совместную работу</a:t>
            </a:r>
            <a:r>
              <a:rPr lang="ru-RU" sz="2000" dirty="0">
                <a:latin typeface="Arial" panose="020B0604020202020204" pitchFamily="34" charset="0"/>
                <a:ea typeface="Times New Roman" panose="02020603050405020304" pitchFamily="18" charset="0"/>
                <a:cs typeface="Arial" panose="020B0604020202020204" pitchFamily="34" charset="0"/>
              </a:rPr>
              <a:t> для 5 класса.</a:t>
            </a:r>
          </a:p>
          <a:p>
            <a:pPr lvl="0">
              <a:spcAft>
                <a:spcPts val="0"/>
              </a:spcAft>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Один ученик уберёт класс за 20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второй за 30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За сколько минут они уберут класс при совместной работе?</a:t>
            </a:r>
          </a:p>
          <a:p>
            <a:pPr lvl="0">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Её решение готовится с самого начала введения дробей большим числом вопросов типа:</a:t>
            </a:r>
          </a:p>
          <a:p>
            <a:pPr>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Ученик уберёт класс за 20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Какую часть класса он убирает в минуту? </a:t>
            </a:r>
          </a:p>
          <a:p>
            <a:pPr>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Ученик убирает за минуту 1/12 класса. За сколько минут он уберёт класс?</a:t>
            </a:r>
          </a:p>
          <a:p>
            <a:pPr>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Решение задачи приводит к сложению дробей, но есть и другой способ решения, который рассмотрим на примере задачи, решаемой вычитанием дробей.</a:t>
            </a:r>
          </a:p>
          <a:p>
            <a:pPr>
              <a:spcBef>
                <a:spcPts val="600"/>
              </a:spcBef>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64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Старинный способ решения задачи на совместную работу</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i="1" dirty="0">
                <a:solidFill>
                  <a:srgbClr val="C00000"/>
                </a:solidFill>
                <a:latin typeface="Arial" panose="020B0604020202020204" pitchFamily="34" charset="0"/>
                <a:cs typeface="Arial" panose="020B0604020202020204" pitchFamily="34" charset="0"/>
              </a:rPr>
              <a:t>   Из </a:t>
            </a:r>
            <a:r>
              <a:rPr lang="ru-RU" sz="2000" b="1" i="1" dirty="0">
                <a:solidFill>
                  <a:srgbClr val="C00000"/>
                </a:solidFill>
                <a:latin typeface="Arial" panose="020B0604020202020204" pitchFamily="34" charset="0"/>
                <a:cs typeface="Arial" panose="020B0604020202020204" pitchFamily="34" charset="0"/>
              </a:rPr>
              <a:t>«</a:t>
            </a:r>
            <a:r>
              <a:rPr lang="ru-RU" sz="2000" i="1" dirty="0">
                <a:solidFill>
                  <a:srgbClr val="C00000"/>
                </a:solidFill>
                <a:latin typeface="Arial" panose="020B0604020202020204" pitchFamily="34" charset="0"/>
                <a:cs typeface="Arial" panose="020B0604020202020204" pitchFamily="34" charset="0"/>
              </a:rPr>
              <a:t>Арифметики</a:t>
            </a:r>
            <a:r>
              <a:rPr lang="ru-RU" sz="2000" b="1" i="1" dirty="0">
                <a:solidFill>
                  <a:srgbClr val="C00000"/>
                </a:solidFill>
                <a:latin typeface="Arial" panose="020B0604020202020204" pitchFamily="34" charset="0"/>
                <a:cs typeface="Arial" panose="020B0604020202020204" pitchFamily="34" charset="0"/>
              </a:rPr>
              <a:t>»</a:t>
            </a:r>
            <a:r>
              <a:rPr lang="ru-RU" sz="2000" i="1" dirty="0">
                <a:solidFill>
                  <a:srgbClr val="C00000"/>
                </a:solidFill>
                <a:latin typeface="Arial" panose="020B0604020202020204" pitchFamily="34" charset="0"/>
                <a:cs typeface="Arial" panose="020B0604020202020204" pitchFamily="34" charset="0"/>
              </a:rPr>
              <a:t> Л.Ф. Магницкого</a:t>
            </a:r>
            <a:r>
              <a:rPr lang="ru-RU" sz="2000" dirty="0">
                <a:solidFill>
                  <a:srgbClr val="C00000"/>
                </a:solidFill>
                <a:latin typeface="Arial" panose="020B0604020202020204" pitchFamily="34" charset="0"/>
                <a:cs typeface="Arial" panose="020B0604020202020204" pitchFamily="34" charset="0"/>
              </a:rPr>
              <a:t>. Один человек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выпьет кадь пития в 14 дней, а с женою выпьет ту же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кадь в 10 дней. Спрашивается, в сколько дней жена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его отдельно выпьет ту же кадь. </a:t>
            </a:r>
          </a:p>
          <a:p>
            <a:pPr marL="0" indent="0">
              <a:spcBef>
                <a:spcPts val="300"/>
              </a:spcBef>
              <a:buNone/>
            </a:pPr>
            <a:r>
              <a:rPr lang="ru-RU" sz="200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В учебнике мы приводим старинное решение задачи. </a:t>
            </a:r>
          </a:p>
          <a:p>
            <a:pPr marL="0" indent="0">
              <a:spcBef>
                <a:spcPts val="300"/>
              </a:spcBef>
              <a:buNone/>
            </a:pPr>
            <a:r>
              <a:rPr lang="ru-RU" sz="2000" dirty="0">
                <a:latin typeface="Arial" panose="020B0604020202020204" pitchFamily="34" charset="0"/>
                <a:cs typeface="Arial" panose="020B0604020202020204" pitchFamily="34" charset="0"/>
              </a:rPr>
              <a:t>    </a:t>
            </a:r>
            <a:r>
              <a:rPr lang="ru-RU" sz="2000" dirty="0">
                <a:solidFill>
                  <a:srgbClr val="0070C0"/>
                </a:solidFill>
                <a:latin typeface="Arial" panose="020B0604020202020204" pitchFamily="34" charset="0"/>
                <a:cs typeface="Arial" panose="020B0604020202020204" pitchFamily="34" charset="0"/>
              </a:rPr>
              <a:t>За 140 дней человек выпьет 10 бочонков, а вместе</a:t>
            </a:r>
            <a:br>
              <a:rPr lang="ru-RU" sz="2000" dirty="0">
                <a:solidFill>
                  <a:srgbClr val="0070C0"/>
                </a:solidFill>
                <a:latin typeface="Arial" panose="020B0604020202020204" pitchFamily="34" charset="0"/>
                <a:cs typeface="Arial" panose="020B0604020202020204" pitchFamily="34" charset="0"/>
              </a:rPr>
            </a:br>
            <a:r>
              <a:rPr lang="ru-RU" sz="2000" dirty="0">
                <a:solidFill>
                  <a:srgbClr val="0070C0"/>
                </a:solidFill>
                <a:latin typeface="Arial" panose="020B0604020202020204" pitchFamily="34" charset="0"/>
                <a:cs typeface="Arial" panose="020B0604020202020204" pitchFamily="34" charset="0"/>
              </a:rPr>
              <a:t> с женой за 140 дней они выпьют 14 бочонков. Значит, </a:t>
            </a:r>
            <a:br>
              <a:rPr lang="ru-RU" sz="2000" dirty="0">
                <a:solidFill>
                  <a:srgbClr val="0070C0"/>
                </a:solidFill>
                <a:latin typeface="Arial" panose="020B0604020202020204" pitchFamily="34" charset="0"/>
                <a:cs typeface="Arial" panose="020B0604020202020204" pitchFamily="34" charset="0"/>
              </a:rPr>
            </a:br>
            <a:r>
              <a:rPr lang="ru-RU" sz="2000" dirty="0">
                <a:solidFill>
                  <a:srgbClr val="0070C0"/>
                </a:solidFill>
                <a:latin typeface="Arial" panose="020B0604020202020204" pitchFamily="34" charset="0"/>
                <a:cs typeface="Arial" panose="020B0604020202020204" pitchFamily="34" charset="0"/>
              </a:rPr>
              <a:t>за 140 дней жена выпьет 14 – 10 = 4 бочонка. Один </a:t>
            </a:r>
            <a:br>
              <a:rPr lang="ru-RU" sz="2000" dirty="0">
                <a:solidFill>
                  <a:srgbClr val="0070C0"/>
                </a:solidFill>
                <a:latin typeface="Arial" panose="020B0604020202020204" pitchFamily="34" charset="0"/>
                <a:cs typeface="Arial" panose="020B0604020202020204" pitchFamily="34" charset="0"/>
              </a:rPr>
            </a:br>
            <a:r>
              <a:rPr lang="ru-RU" sz="2000" dirty="0">
                <a:solidFill>
                  <a:srgbClr val="0070C0"/>
                </a:solidFill>
                <a:latin typeface="Arial" panose="020B0604020202020204" pitchFamily="34" charset="0"/>
                <a:cs typeface="Arial" panose="020B0604020202020204" pitchFamily="34" charset="0"/>
              </a:rPr>
              <a:t>бочонок она выпьет за 140 : 4 = 35 дней.</a:t>
            </a:r>
          </a:p>
          <a:p>
            <a:pPr marL="0" indent="0">
              <a:spcBef>
                <a:spcPts val="300"/>
              </a:spcBef>
              <a:buNone/>
            </a:pPr>
            <a:r>
              <a:rPr lang="ru-RU" sz="2000" dirty="0">
                <a:latin typeface="Arial" panose="020B0604020202020204" pitchFamily="34" charset="0"/>
                <a:cs typeface="Arial" panose="020B0604020202020204" pitchFamily="34" charset="0"/>
              </a:rPr>
              <a:t>    Для решения задачи делается предположение, что муж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жена пили квас 140 дней, т. е. проводится мысленный эксперимент. Применим тот же приём для решения задачи из ЕГЭ.</a:t>
            </a:r>
          </a:p>
          <a:p>
            <a:pPr marL="0" indent="0">
              <a:spcBef>
                <a:spcPts val="300"/>
              </a:spcBef>
              <a:buNone/>
            </a:pPr>
            <a:endParaRPr lang="ru-RU" sz="2000" dirty="0">
              <a:latin typeface="Arial" panose="020B0604020202020204" pitchFamily="34" charset="0"/>
              <a:cs typeface="Arial" panose="020B0604020202020204" pitchFamily="34" charset="0"/>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27534"/>
            <a:ext cx="1871791" cy="283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0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Старинный способ решения задачи из ЕГЭ</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771550"/>
            <a:ext cx="7711147" cy="4401205"/>
          </a:xfrm>
          <a:prstGeom prst="rect">
            <a:avLst/>
          </a:prstGeom>
        </p:spPr>
        <p:txBody>
          <a:bodyPr wrap="square">
            <a:spAutoFit/>
          </a:bodyPr>
          <a:lstStyle/>
          <a:p>
            <a:pPr lvl="0">
              <a:spcBef>
                <a:spcPts val="600"/>
              </a:spcBef>
              <a:spcAft>
                <a:spcPts val="0"/>
              </a:spcAft>
              <a:buClr>
                <a:schemeClr val="accent1">
                  <a:lumMod val="75000"/>
                </a:schemeClr>
              </a:buClr>
            </a:pP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   ЕГЭ, 2009.</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Маша и Настя могут вымыть окно за 20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Настя и Лена могут вымыть это же окно за 15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Маша и Лена — за 12 </a:t>
            </a:r>
            <a:r>
              <a:rPr lang="ru-RU"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мин</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какое время девочки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вымоют окно, работая втроём?</a:t>
            </a:r>
            <a:r>
              <a:rPr lang="ru-RU" sz="2000" dirty="0">
                <a:latin typeface="Arial" panose="020B0604020202020204" pitchFamily="34" charset="0"/>
                <a:ea typeface="Times New Roman" panose="02020603050405020304" pitchFamily="18" charset="0"/>
                <a:cs typeface="Arial" panose="020B0604020202020204" pitchFamily="34" charset="0"/>
              </a:rPr>
              <a:t> </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Пусть у нас было две Маши, две Насти и две Лены,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причём девочки с одинаковыми именами работали с одинаковой произво­дительностью. </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Тогда за 60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 Маша и Настя вымоют 3 окна, Настя и Лена вымоют 4 окна, а Маша и Лена вымоют 5 окон. За 60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 6 девочек при совместной работе вымоют 3 + 4 + 5 = 12 (окон).    </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Следовательно, Маша, Настя и Лена за 60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 вымоют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6 окон, а одно окно они вымоют за 60 : 6 = 10 (</a:t>
            </a:r>
            <a:r>
              <a:rPr lang="ru-RU" sz="2000" i="1" dirty="0">
                <a:latin typeface="Arial" panose="020B0604020202020204" pitchFamily="34" charset="0"/>
                <a:ea typeface="Times New Roman" panose="02020603050405020304" pitchFamily="18" charset="0"/>
                <a:cs typeface="Arial" panose="020B0604020202020204" pitchFamily="34" charset="0"/>
              </a:rPr>
              <a:t>мин</a:t>
            </a:r>
            <a:r>
              <a:rPr lang="ru-RU" sz="2000" dirty="0">
                <a:latin typeface="Arial" panose="020B0604020202020204" pitchFamily="34" charset="0"/>
                <a:ea typeface="Times New Roman" panose="02020603050405020304" pitchFamily="18" charset="0"/>
                <a:cs typeface="Arial" panose="020B0604020202020204" pitchFamily="34" charset="0"/>
              </a:rPr>
              <a:t>).</a:t>
            </a:r>
          </a:p>
          <a:p>
            <a:pPr indent="180340">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Забавная история приключилась с изменённой в первой строке задачей С. Сатина (учебник для 5 класса до 2017 г.).</a:t>
            </a:r>
          </a:p>
        </p:txBody>
      </p:sp>
      <p:pic>
        <p:nvPicPr>
          <p:cNvPr id="4" name="Рисунок 3"/>
          <p:cNvPicPr>
            <a:picLocks noChangeAspect="1"/>
          </p:cNvPicPr>
          <p:nvPr/>
        </p:nvPicPr>
        <p:blipFill>
          <a:blip r:embed="rId2"/>
          <a:stretch>
            <a:fillRect/>
          </a:stretch>
        </p:blipFill>
        <p:spPr>
          <a:xfrm>
            <a:off x="7438786" y="1072020"/>
            <a:ext cx="1678565" cy="1656184"/>
          </a:xfrm>
          <a:prstGeom prst="rect">
            <a:avLst/>
          </a:prstGeom>
        </p:spPr>
      </p:pic>
    </p:spTree>
    <p:extLst>
      <p:ext uri="{BB962C8B-B14F-4D97-AF65-F5344CB8AC3E}">
        <p14:creationId xmlns:p14="http://schemas.microsoft.com/office/powerpoint/2010/main" val="37053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Задачи на совместную работу в стихах</a:t>
            </a:r>
            <a:endParaRPr lang="ru-RU" sz="1800" b="1" dirty="0">
              <a:solidFill>
                <a:srgbClr val="FF0000"/>
              </a:solidFill>
            </a:endParaRPr>
          </a:p>
        </p:txBody>
      </p:sp>
      <p:sp>
        <p:nvSpPr>
          <p:cNvPr id="3" name="Объект 2"/>
          <p:cNvSpPr>
            <a:spLocks noGrp="1"/>
          </p:cNvSpPr>
          <p:nvPr>
            <p:ph idx="1"/>
          </p:nvPr>
        </p:nvSpPr>
        <p:spPr>
          <a:xfrm>
            <a:off x="271137" y="699542"/>
            <a:ext cx="689315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855163" cy="4401205"/>
          </a:xfrm>
          <a:prstGeom prst="rect">
            <a:avLst/>
          </a:prstGeom>
        </p:spPr>
        <p:txBody>
          <a:bodyPr wrap="square">
            <a:spAutoFit/>
          </a:bodyPr>
          <a:lstStyle/>
          <a:p>
            <a:pPr lvl="0">
              <a:lnSpc>
                <a:spcPts val="2100"/>
              </a:lnSpc>
              <a:spcBef>
                <a:spcPts val="600"/>
              </a:spcBef>
              <a:spcAft>
                <a:spcPts val="0"/>
              </a:spcAft>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пять недель пират Ерёма</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Способен выпить бочку рома.</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у пирата у Емели</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Ушло б на это две недели.</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сколько дней прикончат ром, </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Пираты действуя вдвоём?</a:t>
            </a:r>
          </a:p>
          <a:p>
            <a:pPr lvl="0">
              <a:spcBef>
                <a:spcPts val="600"/>
              </a:spcBef>
              <a:spcAft>
                <a:spcPts val="600"/>
              </a:spcAft>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Мама ученицы написала письмо в </a:t>
            </a:r>
            <a:r>
              <a:rPr lang="ru-RU" sz="2000" dirty="0" err="1">
                <a:latin typeface="Arial" panose="020B0604020202020204" pitchFamily="34" charset="0"/>
                <a:ea typeface="Times New Roman" panose="02020603050405020304" pitchFamily="18" charset="0"/>
                <a:cs typeface="Arial" panose="020B0604020202020204" pitchFamily="34" charset="0"/>
              </a:rPr>
              <a:t>минобрнауки</a:t>
            </a:r>
            <a:r>
              <a:rPr lang="ru-RU" sz="2000" dirty="0">
                <a:latin typeface="Arial" panose="020B0604020202020204" pitchFamily="34" charset="0"/>
                <a:ea typeface="Times New Roman" panose="02020603050405020304" pitchFamily="18" charset="0"/>
                <a:cs typeface="Arial" panose="020B0604020202020204" pitchFamily="34" charset="0"/>
              </a:rPr>
              <a:t>, обвинила авторов учебника «в пропаганде алкоголя». Пришлось сочинять плохую копию задачи.</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пять недель маляр Истомин</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Покрасит стены в целом доме.</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А лучший мастер Глеб Куделин</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Покрасит стены в две недели.</a:t>
            </a: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За сколько дней, нам интересно,</a:t>
            </a:r>
            <a:b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Они всё сделают совместно?</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Рисунок 7"/>
          <p:cNvPicPr>
            <a:picLocks noChangeAspect="1"/>
          </p:cNvPicPr>
          <p:nvPr/>
        </p:nvPicPr>
        <p:blipFill>
          <a:blip r:embed="rId3"/>
          <a:stretch>
            <a:fillRect/>
          </a:stretch>
        </p:blipFill>
        <p:spPr>
          <a:xfrm>
            <a:off x="5940152" y="195486"/>
            <a:ext cx="2102888" cy="2160240"/>
          </a:xfrm>
          <a:prstGeom prst="rect">
            <a:avLst/>
          </a:prstGeom>
        </p:spPr>
      </p:pic>
      <p:pic>
        <p:nvPicPr>
          <p:cNvPr id="4" name="Рисунок 3"/>
          <p:cNvPicPr>
            <a:picLocks noChangeAspect="1"/>
          </p:cNvPicPr>
          <p:nvPr/>
        </p:nvPicPr>
        <p:blipFill>
          <a:blip r:embed="rId4"/>
          <a:stretch>
            <a:fillRect/>
          </a:stretch>
        </p:blipFill>
        <p:spPr>
          <a:xfrm>
            <a:off x="5148064" y="3219822"/>
            <a:ext cx="1167386" cy="1584963"/>
          </a:xfrm>
          <a:prstGeom prst="rect">
            <a:avLst/>
          </a:prstGeom>
        </p:spPr>
      </p:pic>
      <p:pic>
        <p:nvPicPr>
          <p:cNvPr id="7" name="Рисунок 6"/>
          <p:cNvPicPr>
            <a:picLocks noChangeAspect="1"/>
          </p:cNvPicPr>
          <p:nvPr/>
        </p:nvPicPr>
        <p:blipFill>
          <a:blip r:embed="rId5"/>
          <a:stretch>
            <a:fillRect/>
          </a:stretch>
        </p:blipFill>
        <p:spPr>
          <a:xfrm>
            <a:off x="6702036" y="3208372"/>
            <a:ext cx="1668014" cy="1678279"/>
          </a:xfrm>
          <a:prstGeom prst="rect">
            <a:avLst/>
          </a:prstGeom>
        </p:spPr>
      </p:pic>
    </p:spTree>
    <p:extLst>
      <p:ext uri="{BB962C8B-B14F-4D97-AF65-F5344CB8AC3E}">
        <p14:creationId xmlns:p14="http://schemas.microsoft.com/office/powerpoint/2010/main" val="9339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271137" y="699542"/>
            <a:ext cx="689315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855163" cy="2631490"/>
          </a:xfrm>
          <a:prstGeom prst="rect">
            <a:avLst/>
          </a:prstGeom>
        </p:spPr>
        <p:txBody>
          <a:bodyPr wrap="square">
            <a:spAutoFit/>
          </a:bodyPr>
          <a:lstStyle/>
          <a:p>
            <a:pPr lvl="0">
              <a:spcBef>
                <a:spcPts val="600"/>
              </a:spcBef>
              <a:spcAft>
                <a:spcPts val="0"/>
              </a:spcAft>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Мы рассмотрели ещё не все типы текстовых задач,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которыми занимаются учащиеся при обучении по учебнику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для 5 класса. Там есть ещё задачи на движение по реке,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задачи на движение, использование вспомогательного неизвестного (лишних букв), решение задач в общем виде…</a:t>
            </a:r>
          </a:p>
          <a:p>
            <a:pPr lvl="0">
              <a:spcBef>
                <a:spcPts val="600"/>
              </a:spcBef>
              <a:spcAft>
                <a:spcPts val="0"/>
              </a:spcAft>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Рассмотрим примеры задач.</a:t>
            </a:r>
          </a:p>
          <a:p>
            <a:pPr lvl="0">
              <a:lnSpc>
                <a:spcPts val="2100"/>
              </a:lnSpc>
              <a:spcBef>
                <a:spcPts val="600"/>
              </a:spcBef>
              <a:spcAft>
                <a:spcPts val="0"/>
              </a:spcAft>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a:lnSpc>
                <a:spcPts val="2100"/>
              </a:lnSpc>
              <a:buClr>
                <a:schemeClr val="accent1">
                  <a:lumMod val="75000"/>
                </a:schemeClr>
              </a:buClr>
            </a:pP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00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Борьба с типовыми задачами продолжалась и дальше. </a:t>
            </a:r>
          </a:p>
          <a:p>
            <a:pPr algn="l">
              <a:spcBef>
                <a:spcPts val="600"/>
              </a:spcBef>
            </a:pPr>
            <a:r>
              <a:rPr lang="ru-RU" sz="2000" dirty="0">
                <a:solidFill>
                  <a:schemeClr val="tx1"/>
                </a:solidFill>
              </a:rPr>
              <a:t>   Так, через 20 лет после начала реформы, через 10 лет </a:t>
            </a:r>
            <a:br>
              <a:rPr lang="ru-RU" sz="2000" dirty="0">
                <a:solidFill>
                  <a:schemeClr val="tx1"/>
                </a:solidFill>
              </a:rPr>
            </a:br>
            <a:r>
              <a:rPr lang="ru-RU" sz="2000" dirty="0">
                <a:solidFill>
                  <a:schemeClr val="tx1"/>
                </a:solidFill>
              </a:rPr>
              <a:t>после первого выпуска учащихся, обученных по новой программе и новым учебникам, Н.Я. </a:t>
            </a:r>
            <a:r>
              <a:rPr lang="ru-RU" sz="2000" dirty="0" err="1">
                <a:solidFill>
                  <a:schemeClr val="tx1"/>
                </a:solidFill>
              </a:rPr>
              <a:t>Виленкин</a:t>
            </a:r>
            <a:r>
              <a:rPr lang="ru-RU" sz="2000" dirty="0">
                <a:solidFill>
                  <a:schemeClr val="tx1"/>
                </a:solidFill>
              </a:rPr>
              <a:t> писал:</a:t>
            </a:r>
          </a:p>
          <a:p>
            <a:pPr algn="l">
              <a:spcBef>
                <a:spcPts val="600"/>
              </a:spcBef>
            </a:pPr>
            <a:r>
              <a:rPr lang="ru-RU" sz="2000" dirty="0">
                <a:solidFill>
                  <a:srgbClr val="0070C0"/>
                </a:solidFill>
              </a:rPr>
              <a:t>… придётся ломать сопротивление тех методистов, которые </a:t>
            </a:r>
            <a:br>
              <a:rPr lang="ru-RU" sz="2000" dirty="0">
                <a:solidFill>
                  <a:srgbClr val="0070C0"/>
                </a:solidFill>
              </a:rPr>
            </a:br>
            <a:r>
              <a:rPr lang="ru-RU" sz="2000" dirty="0">
                <a:solidFill>
                  <a:srgbClr val="0070C0"/>
                </a:solidFill>
              </a:rPr>
              <a:t>и по сей день восхваляют решение задач арифметическим способом</a:t>
            </a:r>
            <a:r>
              <a:rPr lang="ru-RU" sz="2000" dirty="0">
                <a:solidFill>
                  <a:schemeClr val="tx1"/>
                </a:solidFill>
              </a:rPr>
              <a:t>. </a:t>
            </a:r>
          </a:p>
          <a:p>
            <a:pPr>
              <a:spcBef>
                <a:spcPts val="600"/>
              </a:spcBef>
            </a:pPr>
            <a:r>
              <a:rPr lang="ru-RU" sz="2000" dirty="0">
                <a:solidFill>
                  <a:schemeClr val="tx1"/>
                </a:solidFill>
              </a:rPr>
              <a:t>Математика в школе, 4/1988. </a:t>
            </a:r>
          </a:p>
        </p:txBody>
      </p:sp>
    </p:spTree>
    <p:extLst>
      <p:ext uri="{BB962C8B-B14F-4D97-AF65-F5344CB8AC3E}">
        <p14:creationId xmlns:p14="http://schemas.microsoft.com/office/powerpoint/2010/main" val="19504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048352"/>
              </a:xfrm>
              <a:prstGeom prst="rect">
                <a:avLst/>
              </a:prstGeom>
            </p:spPr>
            <p:txBody>
              <a:bodyPr wrap="square">
                <a:spAutoFit/>
              </a:bodyPr>
              <a:lstStyle/>
              <a:p>
                <a:pPr>
                  <a:spcBef>
                    <a:spcPts val="600"/>
                  </a:spcBef>
                </a:pPr>
                <a:r>
                  <a:rPr lang="ru-RU" sz="2000" dirty="0">
                    <a:solidFill>
                      <a:srgbClr val="C00000"/>
                    </a:solidFill>
                  </a:rPr>
                  <a:t>   Теплоход от пристани </a:t>
                </a:r>
                <a:r>
                  <a:rPr lang="en-US" sz="2000" i="1" dirty="0">
                    <a:solidFill>
                      <a:srgbClr val="C00000"/>
                    </a:solidFill>
                  </a:rPr>
                  <a:t>A</a:t>
                </a:r>
                <a:r>
                  <a:rPr lang="ru-RU" sz="2000" dirty="0">
                    <a:solidFill>
                      <a:srgbClr val="C00000"/>
                    </a:solidFill>
                  </a:rPr>
                  <a:t> до пристани </a:t>
                </a:r>
                <a:r>
                  <a:rPr lang="en-US" sz="2000" i="1" dirty="0">
                    <a:solidFill>
                      <a:srgbClr val="C00000"/>
                    </a:solidFill>
                  </a:rPr>
                  <a:t>B</a:t>
                </a:r>
                <a:r>
                  <a:rPr lang="ru-RU" sz="2000" dirty="0">
                    <a:solidFill>
                      <a:srgbClr val="C00000"/>
                    </a:solidFill>
                  </a:rPr>
                  <a:t> плывёт 12 </a:t>
                </a:r>
                <a:r>
                  <a:rPr lang="ru-RU" sz="2000" i="1" dirty="0">
                    <a:solidFill>
                      <a:srgbClr val="C00000"/>
                    </a:solidFill>
                  </a:rPr>
                  <a:t>ч</a:t>
                </a:r>
                <a:r>
                  <a:rPr lang="ru-RU" sz="2000" dirty="0">
                    <a:solidFill>
                      <a:srgbClr val="C00000"/>
                    </a:solidFill>
                  </a:rPr>
                  <a:t>, а </a:t>
                </a:r>
                <a:br>
                  <a:rPr lang="ru-RU" sz="2000" dirty="0">
                    <a:solidFill>
                      <a:srgbClr val="C00000"/>
                    </a:solidFill>
                  </a:rPr>
                </a:br>
                <a:r>
                  <a:rPr lang="ru-RU" sz="2000" dirty="0">
                    <a:solidFill>
                      <a:srgbClr val="C00000"/>
                    </a:solidFill>
                  </a:rPr>
                  <a:t>обратно — 9 </a:t>
                </a:r>
                <a:r>
                  <a:rPr lang="ru-RU" sz="2000" i="1" dirty="0">
                    <a:solidFill>
                      <a:srgbClr val="C00000"/>
                    </a:solidFill>
                  </a:rPr>
                  <a:t>ч</a:t>
                </a:r>
                <a:r>
                  <a:rPr lang="ru-RU" sz="2000" dirty="0">
                    <a:solidFill>
                      <a:srgbClr val="C00000"/>
                    </a:solidFill>
                  </a:rPr>
                  <a:t> (время на остановки, не учитывается). </a:t>
                </a:r>
                <a:br>
                  <a:rPr lang="ru-RU" sz="2000" dirty="0">
                    <a:solidFill>
                      <a:srgbClr val="C00000"/>
                    </a:solidFill>
                  </a:rPr>
                </a:br>
                <a:r>
                  <a:rPr lang="ru-RU" sz="2000" dirty="0">
                    <a:solidFill>
                      <a:srgbClr val="C00000"/>
                    </a:solidFill>
                  </a:rPr>
                  <a:t>За сколько часов от </a:t>
                </a:r>
                <a:r>
                  <a:rPr lang="en-US" sz="2000" i="1" dirty="0">
                    <a:solidFill>
                      <a:srgbClr val="C00000"/>
                    </a:solidFill>
                  </a:rPr>
                  <a:t>B</a:t>
                </a:r>
                <a:r>
                  <a:rPr lang="ru-RU" sz="2000" dirty="0">
                    <a:solidFill>
                      <a:srgbClr val="C00000"/>
                    </a:solidFill>
                  </a:rPr>
                  <a:t> до </a:t>
                </a:r>
                <a:r>
                  <a:rPr lang="en-US" sz="2000" i="1" dirty="0">
                    <a:solidFill>
                      <a:srgbClr val="C00000"/>
                    </a:solidFill>
                  </a:rPr>
                  <a:t>A</a:t>
                </a:r>
                <a:r>
                  <a:rPr lang="ru-RU" sz="2000" dirty="0">
                    <a:solidFill>
                      <a:srgbClr val="C00000"/>
                    </a:solidFill>
                  </a:rPr>
                  <a:t> доплывут плоты? </a:t>
                </a:r>
              </a:p>
              <a:p>
                <a:pPr>
                  <a:spcBef>
                    <a:spcPts val="600"/>
                  </a:spcBef>
                </a:pPr>
                <a:r>
                  <a:rPr lang="ru-RU" sz="2000" b="1" dirty="0"/>
                  <a:t>   Решение.</a:t>
                </a:r>
                <a:r>
                  <a:rPr lang="ru-RU" sz="2000" dirty="0"/>
                  <a:t> Пусть расстояние </a:t>
                </a:r>
                <a:r>
                  <a:rPr lang="en-US" sz="2000" i="1" dirty="0"/>
                  <a:t>AB</a:t>
                </a:r>
                <a:r>
                  <a:rPr lang="ru-RU" sz="2000" dirty="0"/>
                  <a:t> равно </a:t>
                </a:r>
                <a:r>
                  <a:rPr lang="en-US" sz="2000" i="1" dirty="0"/>
                  <a:t>x</a:t>
                </a:r>
                <a:r>
                  <a:rPr lang="ru-RU" sz="2000" dirty="0"/>
                  <a:t> км. Тогда скорость теплохода по течению равна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9</m:t>
                        </m:r>
                      </m:den>
                    </m:f>
                  </m:oMath>
                </a14:m>
                <a:r>
                  <a:rPr lang="ru-RU" sz="2000" dirty="0"/>
                  <a:t> </a:t>
                </a:r>
                <a:r>
                  <a:rPr lang="ru-RU" sz="2000" i="1" dirty="0"/>
                  <a:t>км</a:t>
                </a:r>
                <a:r>
                  <a:rPr lang="ru-RU" sz="2000" dirty="0"/>
                  <a:t>/</a:t>
                </a:r>
                <a:r>
                  <a:rPr lang="ru-RU" sz="2000" i="1" dirty="0"/>
                  <a:t>ч</a:t>
                </a:r>
                <a:r>
                  <a:rPr lang="ru-RU" sz="2000" dirty="0"/>
                  <a:t>, а против течения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12</m:t>
                        </m:r>
                      </m:den>
                    </m:f>
                  </m:oMath>
                </a14:m>
                <a:r>
                  <a:rPr lang="ru-RU" sz="2000" dirty="0"/>
                  <a:t> </a:t>
                </a:r>
                <a:r>
                  <a:rPr lang="ru-RU" sz="2000" i="1" dirty="0"/>
                  <a:t>км</a:t>
                </a:r>
                <a:r>
                  <a:rPr lang="ru-RU" sz="2000" dirty="0"/>
                  <a:t>/</a:t>
                </a:r>
                <a:r>
                  <a:rPr lang="ru-RU" sz="2000" i="1" dirty="0"/>
                  <a:t>ч</a:t>
                </a:r>
                <a:r>
                  <a:rPr lang="ru-RU" sz="2000" dirty="0"/>
                  <a:t>. </a:t>
                </a:r>
              </a:p>
              <a:p>
                <a:r>
                  <a:rPr lang="ru-RU" sz="2000" dirty="0"/>
                  <a:t>1)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9</m:t>
                        </m:r>
                      </m:den>
                    </m:f>
                    <m:r>
                      <a:rPr lang="ru-RU" sz="2800" i="1">
                        <a:latin typeface="Cambria Math" panose="02040503050406030204" pitchFamily="18" charset="0"/>
                      </a:rPr>
                      <m:t>−</m:t>
                    </m:r>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12</m:t>
                        </m:r>
                      </m:den>
                    </m:f>
                  </m:oMath>
                </a14:m>
                <a:r>
                  <a:rPr lang="ru-RU" sz="2000" dirty="0"/>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4</m:t>
                        </m:r>
                        <m:r>
                          <a:rPr lang="ru-RU" sz="2800" i="1">
                            <a:latin typeface="Cambria Math" panose="02040503050406030204" pitchFamily="18" charset="0"/>
                          </a:rPr>
                          <m:t>𝑥</m:t>
                        </m:r>
                      </m:num>
                      <m:den>
                        <m:r>
                          <a:rPr lang="ru-RU" sz="2800" i="1">
                            <a:latin typeface="Cambria Math" panose="02040503050406030204" pitchFamily="18" charset="0"/>
                          </a:rPr>
                          <m:t>36</m:t>
                        </m:r>
                      </m:den>
                    </m:f>
                    <m:r>
                      <a:rPr lang="ru-RU" sz="2800" i="1">
                        <a:latin typeface="Cambria Math" panose="02040503050406030204" pitchFamily="18" charset="0"/>
                      </a:rPr>
                      <m:t>− </m:t>
                    </m:r>
                    <m:f>
                      <m:fPr>
                        <m:ctrlPr>
                          <a:rPr lang="ru-RU" sz="2800" i="1">
                            <a:latin typeface="Cambria Math" panose="02040503050406030204" pitchFamily="18" charset="0"/>
                          </a:rPr>
                        </m:ctrlPr>
                      </m:fPr>
                      <m:num>
                        <m:r>
                          <a:rPr lang="ru-RU" sz="2800" i="1">
                            <a:latin typeface="Cambria Math" panose="02040503050406030204" pitchFamily="18" charset="0"/>
                          </a:rPr>
                          <m:t>3</m:t>
                        </m:r>
                        <m:r>
                          <a:rPr lang="ru-RU" sz="2800" i="1">
                            <a:latin typeface="Cambria Math" panose="02040503050406030204" pitchFamily="18" charset="0"/>
                          </a:rPr>
                          <m:t>𝑥</m:t>
                        </m:r>
                      </m:num>
                      <m:den>
                        <m:r>
                          <a:rPr lang="ru-RU" sz="2800" i="1">
                            <a:latin typeface="Cambria Math" panose="02040503050406030204" pitchFamily="18" charset="0"/>
                          </a:rPr>
                          <m:t>36</m:t>
                        </m:r>
                      </m:den>
                    </m:f>
                  </m:oMath>
                </a14:m>
                <a:r>
                  <a:rPr lang="ru-RU" sz="2000" dirty="0"/>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36</m:t>
                        </m:r>
                      </m:den>
                    </m:f>
                  </m:oMath>
                </a14:m>
                <a:r>
                  <a:rPr lang="ru-RU" sz="2000" dirty="0"/>
                  <a:t> (</a:t>
                </a:r>
                <a:r>
                  <a:rPr lang="ru-RU" sz="2000" i="1" dirty="0"/>
                  <a:t>км</a:t>
                </a:r>
                <a:r>
                  <a:rPr lang="ru-RU" sz="2000" dirty="0"/>
                  <a:t>/</a:t>
                </a:r>
                <a:r>
                  <a:rPr lang="ru-RU" sz="2000" i="1" dirty="0"/>
                  <a:t>ч</a:t>
                </a:r>
                <a:r>
                  <a:rPr lang="ru-RU" sz="2000" dirty="0"/>
                  <a:t>) — удвоенная скор. течения реки;</a:t>
                </a:r>
              </a:p>
              <a:p>
                <a:r>
                  <a:rPr lang="ru-RU" sz="2000" dirty="0"/>
                  <a:t>2)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36</m:t>
                        </m:r>
                      </m:den>
                    </m:f>
                  </m:oMath>
                </a14:m>
                <a:r>
                  <a:rPr lang="ru-RU" sz="2000" dirty="0"/>
                  <a:t> : 2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72</m:t>
                        </m:r>
                      </m:den>
                    </m:f>
                  </m:oMath>
                </a14:m>
                <a:r>
                  <a:rPr lang="ru-RU" sz="2000" dirty="0"/>
                  <a:t> (</a:t>
                </a:r>
                <a:r>
                  <a:rPr lang="ru-RU" sz="2000" i="1" dirty="0"/>
                  <a:t>км</a:t>
                </a:r>
                <a:r>
                  <a:rPr lang="ru-RU" sz="2000" dirty="0"/>
                  <a:t>/</a:t>
                </a:r>
                <a:r>
                  <a:rPr lang="ru-RU" sz="2000" i="1" dirty="0"/>
                  <a:t>ч</a:t>
                </a:r>
                <a:r>
                  <a:rPr lang="ru-RU" sz="2000" dirty="0"/>
                  <a:t>) — скорость течения реки;</a:t>
                </a:r>
              </a:p>
              <a:p>
                <a:r>
                  <a:rPr lang="ru-RU" sz="2000" dirty="0"/>
                  <a:t>3) </a:t>
                </a:r>
                <a:r>
                  <a:rPr lang="en-US" sz="2000" i="1" dirty="0"/>
                  <a:t>x</a:t>
                </a:r>
                <a:r>
                  <a:rPr lang="ru-RU" sz="2000" dirty="0"/>
                  <a:t> : </a:t>
                </a: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𝑥</m:t>
                        </m:r>
                      </m:num>
                      <m:den>
                        <m:r>
                          <a:rPr lang="ru-RU" sz="2800" i="1">
                            <a:latin typeface="Cambria Math" panose="02040503050406030204" pitchFamily="18" charset="0"/>
                          </a:rPr>
                          <m:t>72</m:t>
                        </m:r>
                      </m:den>
                    </m:f>
                    <m:r>
                      <a:rPr lang="ru-RU" sz="2800" i="1">
                        <a:latin typeface="Cambria Math" panose="02040503050406030204" pitchFamily="18" charset="0"/>
                      </a:rPr>
                      <m:t> </m:t>
                    </m:r>
                  </m:oMath>
                </a14:m>
                <a:r>
                  <a:rPr lang="ru-RU" sz="2000" dirty="0"/>
                  <a:t>= 72 (</a:t>
                </a:r>
                <a:r>
                  <a:rPr lang="ru-RU" sz="2000" i="1" dirty="0"/>
                  <a:t>ч</a:t>
                </a:r>
                <a:r>
                  <a:rPr lang="ru-RU" sz="2000" dirty="0"/>
                  <a:t>) — время движения плотов от </a:t>
                </a:r>
                <a:r>
                  <a:rPr lang="en-US" sz="2000" i="1" dirty="0"/>
                  <a:t>B</a:t>
                </a:r>
                <a:r>
                  <a:rPr lang="ru-RU" sz="2000" dirty="0"/>
                  <a:t> до </a:t>
                </a:r>
                <a:r>
                  <a:rPr lang="en-US" sz="2000" i="1" dirty="0"/>
                  <a:t>A</a:t>
                </a:r>
                <a:r>
                  <a:rPr lang="ru-RU" sz="2000" dirty="0"/>
                  <a:t>.</a:t>
                </a:r>
              </a:p>
              <a:p>
                <a:r>
                  <a:rPr lang="ru-RU" sz="2000" b="1" dirty="0"/>
                  <a:t>Ответ: </a:t>
                </a:r>
                <a:r>
                  <a:rPr lang="ru-RU" sz="2000" dirty="0"/>
                  <a:t>72 </a:t>
                </a:r>
                <a:r>
                  <a:rPr lang="ru-RU" sz="2000" i="1" dirty="0"/>
                  <a:t>ч</a:t>
                </a:r>
                <a:r>
                  <a:rPr lang="ru-RU" sz="2000" dirty="0"/>
                  <a:t>.</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048352"/>
              </a:xfrm>
              <a:prstGeom prst="rect">
                <a:avLst/>
              </a:prstGeom>
              <a:blipFill rotWithShape="0">
                <a:blip r:embed="rId2"/>
                <a:stretch>
                  <a:fillRect l="-737" t="-904" r="-590" b="-1657"/>
                </a:stretch>
              </a:blipFill>
            </p:spPr>
            <p:txBody>
              <a:bodyPr/>
              <a:lstStyle/>
              <a:p>
                <a:r>
                  <a:rPr lang="ru-RU">
                    <a:noFill/>
                  </a:rPr>
                  <a:t> </a:t>
                </a:r>
              </a:p>
            </p:txBody>
          </p:sp>
        </mc:Fallback>
      </mc:AlternateContent>
    </p:spTree>
    <p:extLst>
      <p:ext uri="{BB962C8B-B14F-4D97-AF65-F5344CB8AC3E}">
        <p14:creationId xmlns:p14="http://schemas.microsoft.com/office/powerpoint/2010/main" val="25585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5857"/>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249497"/>
              </a:xfrm>
              <a:prstGeom prst="rect">
                <a:avLst/>
              </a:prstGeom>
            </p:spPr>
            <p:txBody>
              <a:bodyPr wrap="square">
                <a:spAutoFit/>
              </a:bodyPr>
              <a:lstStyle/>
              <a:p>
                <a:r>
                  <a:rPr lang="ru-RU" sz="2000" dirty="0">
                    <a:solidFill>
                      <a:srgbClr val="C00000"/>
                    </a:solidFill>
                  </a:rPr>
                  <a:t>   Грузовик ехал несколько часов со скоростью 90 </a:t>
                </a:r>
                <a:r>
                  <a:rPr lang="ru-RU" sz="2000" i="1" dirty="0">
                    <a:solidFill>
                      <a:srgbClr val="C00000"/>
                    </a:solidFill>
                  </a:rPr>
                  <a:t>км/ч</a:t>
                </a:r>
                <a:r>
                  <a:rPr lang="ru-RU" sz="2000" dirty="0">
                    <a:solidFill>
                      <a:srgbClr val="C00000"/>
                    </a:solidFill>
                  </a:rPr>
                  <a:t>, </a:t>
                </a:r>
                <a:br>
                  <a:rPr lang="ru-RU" sz="2000" dirty="0">
                    <a:solidFill>
                      <a:srgbClr val="C00000"/>
                    </a:solidFill>
                  </a:rPr>
                </a:br>
                <a:r>
                  <a:rPr lang="ru-RU" sz="2000" dirty="0">
                    <a:solidFill>
                      <a:srgbClr val="C00000"/>
                    </a:solidFill>
                  </a:rPr>
                  <a:t>потом столько же часов — со скоростью 60 </a:t>
                </a:r>
                <a:r>
                  <a:rPr lang="ru-RU" sz="2000" i="1" dirty="0">
                    <a:solidFill>
                      <a:srgbClr val="C00000"/>
                    </a:solidFill>
                  </a:rPr>
                  <a:t>км/ч. </a:t>
                </a:r>
                <a:r>
                  <a:rPr lang="ru-RU" sz="2000" dirty="0">
                    <a:solidFill>
                      <a:srgbClr val="C00000"/>
                    </a:solidFill>
                  </a:rPr>
                  <a:t>С какой постоянной скоростью он проехал бы тот же путь за то же </a:t>
                </a:r>
                <a:br>
                  <a:rPr lang="ru-RU" sz="2000" dirty="0">
                    <a:solidFill>
                      <a:srgbClr val="C00000"/>
                    </a:solidFill>
                  </a:rPr>
                </a:br>
                <a:r>
                  <a:rPr lang="ru-RU" sz="2000" dirty="0">
                    <a:solidFill>
                      <a:srgbClr val="C00000"/>
                    </a:solidFill>
                  </a:rPr>
                  <a:t>время? (Эту скорость называют </a:t>
                </a:r>
                <a:r>
                  <a:rPr lang="ru-RU" sz="2000" b="1" dirty="0">
                    <a:solidFill>
                      <a:srgbClr val="C00000"/>
                    </a:solidFill>
                  </a:rPr>
                  <a:t>средней скоростью</a:t>
                </a:r>
                <a:r>
                  <a:rPr lang="ru-RU" sz="2000" dirty="0">
                    <a:solidFill>
                      <a:srgbClr val="C00000"/>
                    </a:solidFill>
                  </a:rPr>
                  <a:t>.) </a:t>
                </a:r>
              </a:p>
              <a:p>
                <a:pPr>
                  <a:spcBef>
                    <a:spcPts val="600"/>
                  </a:spcBef>
                </a:pPr>
                <a:r>
                  <a:rPr lang="ru-RU" sz="2000" b="1" dirty="0"/>
                  <a:t>     Решение.</a:t>
                </a:r>
                <a:r>
                  <a:rPr lang="ru-RU" sz="2000" dirty="0"/>
                  <a:t> Пусть грузовик ехал </a:t>
                </a:r>
                <a:r>
                  <a:rPr lang="en-US" sz="2000" i="1" dirty="0"/>
                  <a:t>x</a:t>
                </a:r>
                <a:r>
                  <a:rPr lang="ru-RU" sz="2000" dirty="0"/>
                  <a:t> </a:t>
                </a:r>
                <a:r>
                  <a:rPr lang="ru-RU" sz="2000" i="1" dirty="0"/>
                  <a:t>ч</a:t>
                </a:r>
                <a:r>
                  <a:rPr lang="ru-RU" sz="2000" dirty="0"/>
                  <a:t> со скоростью 90 </a:t>
                </a:r>
                <a:r>
                  <a:rPr lang="ru-RU" sz="2000" i="1" dirty="0"/>
                  <a:t>км/ч</a:t>
                </a:r>
                <a:r>
                  <a:rPr lang="ru-RU" sz="2000" dirty="0"/>
                  <a:t>, </a:t>
                </a:r>
                <a:br>
                  <a:rPr lang="ru-RU" sz="2000" dirty="0"/>
                </a:br>
                <a:r>
                  <a:rPr lang="ru-RU" sz="2000" dirty="0"/>
                  <a:t>потом </a:t>
                </a:r>
                <a:r>
                  <a:rPr lang="en-US" sz="2000" i="1" dirty="0"/>
                  <a:t>x</a:t>
                </a:r>
                <a:r>
                  <a:rPr lang="ru-RU" sz="2000" dirty="0"/>
                  <a:t> </a:t>
                </a:r>
                <a:r>
                  <a:rPr lang="ru-RU" sz="2000" i="1" dirty="0"/>
                  <a:t>ч</a:t>
                </a:r>
                <a:r>
                  <a:rPr lang="ru-RU" sz="2000" dirty="0"/>
                  <a:t> со скоростью 60 </a:t>
                </a:r>
                <a:r>
                  <a:rPr lang="ru-RU" sz="2000" i="1" dirty="0"/>
                  <a:t>км/ч</a:t>
                </a:r>
                <a:r>
                  <a:rPr lang="ru-RU" sz="2000" dirty="0"/>
                  <a:t>. За 2</a:t>
                </a:r>
                <a:r>
                  <a:rPr lang="en-US" sz="2000" i="1" dirty="0"/>
                  <a:t>x</a:t>
                </a:r>
                <a:r>
                  <a:rPr lang="ru-RU" sz="2000" dirty="0"/>
                  <a:t> </a:t>
                </a:r>
                <a:r>
                  <a:rPr lang="ru-RU" sz="2000" i="1" dirty="0"/>
                  <a:t>ч</a:t>
                </a:r>
                <a:r>
                  <a:rPr lang="ru-RU" sz="2000" dirty="0"/>
                  <a:t> он проехал </a:t>
                </a:r>
                <a:br>
                  <a:rPr lang="ru-RU" sz="2000" dirty="0"/>
                </a:br>
                <a:r>
                  <a:rPr lang="ru-RU" sz="2000" dirty="0"/>
                  <a:t>90</a:t>
                </a:r>
                <a:r>
                  <a:rPr lang="en-US" sz="2000" i="1" dirty="0"/>
                  <a:t>x</a:t>
                </a:r>
                <a:r>
                  <a:rPr lang="ru-RU" sz="2000" dirty="0"/>
                  <a:t> + 60</a:t>
                </a:r>
                <a:r>
                  <a:rPr lang="en-US" sz="2000" i="1" dirty="0"/>
                  <a:t>x</a:t>
                </a:r>
                <a:r>
                  <a:rPr lang="ru-RU" sz="2000" dirty="0"/>
                  <a:t> = 150</a:t>
                </a:r>
                <a:r>
                  <a:rPr lang="ru-RU" sz="2000" i="1" dirty="0"/>
                  <a:t> </a:t>
                </a:r>
                <a:r>
                  <a:rPr lang="en-US" sz="2000" i="1" dirty="0"/>
                  <a:t>x</a:t>
                </a:r>
                <a:r>
                  <a:rPr lang="ru-RU" sz="2000" dirty="0"/>
                  <a:t> </a:t>
                </a:r>
                <a:r>
                  <a:rPr lang="ru-RU" sz="2000" i="1" dirty="0"/>
                  <a:t>км</a:t>
                </a:r>
                <a:r>
                  <a:rPr lang="ru-RU" sz="2000" dirty="0"/>
                  <a:t>. Его средняя скорость равна </a:t>
                </a:r>
                <a:br>
                  <a:rPr lang="ru-RU" sz="2000" dirty="0"/>
                </a:br>
                <a14:m>
                  <m:oMath xmlns:m="http://schemas.openxmlformats.org/officeDocument/2006/math">
                    <m:f>
                      <m:fPr>
                        <m:ctrlPr>
                          <a:rPr lang="ru-RU" sz="2800" i="1">
                            <a:latin typeface="Cambria Math" panose="02040503050406030204" pitchFamily="18" charset="0"/>
                          </a:rPr>
                        </m:ctrlPr>
                      </m:fPr>
                      <m:num>
                        <m:r>
                          <a:rPr lang="ru-RU" sz="2800" i="1">
                            <a:latin typeface="Cambria Math" panose="02040503050406030204" pitchFamily="18" charset="0"/>
                          </a:rPr>
                          <m:t>150</m:t>
                        </m:r>
                        <m:r>
                          <a:rPr lang="en-US" sz="2800" i="1">
                            <a:latin typeface="Cambria Math" panose="02040503050406030204" pitchFamily="18" charset="0"/>
                          </a:rPr>
                          <m:t>𝑥</m:t>
                        </m:r>
                      </m:num>
                      <m:den>
                        <m:r>
                          <a:rPr lang="ru-RU" sz="2800" i="1">
                            <a:latin typeface="Cambria Math" panose="02040503050406030204" pitchFamily="18" charset="0"/>
                          </a:rPr>
                          <m:t>2</m:t>
                        </m:r>
                        <m:r>
                          <a:rPr lang="ru-RU" sz="2800" i="1">
                            <a:latin typeface="Cambria Math" panose="02040503050406030204" pitchFamily="18" charset="0"/>
                          </a:rPr>
                          <m:t>𝑥</m:t>
                        </m:r>
                      </m:den>
                    </m:f>
                  </m:oMath>
                </a14:m>
                <a:r>
                  <a:rPr lang="ru-RU" sz="2000" dirty="0"/>
                  <a:t> = 75 (</a:t>
                </a:r>
                <a:r>
                  <a:rPr lang="ru-RU" sz="2000" i="1" dirty="0"/>
                  <a:t>км/ч</a:t>
                </a:r>
                <a:r>
                  <a:rPr lang="ru-RU" sz="2000" dirty="0"/>
                  <a:t>).</a:t>
                </a:r>
              </a:p>
              <a:p>
                <a:pPr>
                  <a:spcBef>
                    <a:spcPts val="300"/>
                  </a:spcBef>
                </a:pPr>
                <a:r>
                  <a:rPr lang="ru-RU" sz="2000" b="1" dirty="0"/>
                  <a:t>     Ответ: </a:t>
                </a:r>
                <a:r>
                  <a:rPr lang="ru-RU" sz="2000" dirty="0"/>
                  <a:t>75 </a:t>
                </a:r>
                <a:r>
                  <a:rPr lang="ru-RU" sz="2000" i="1" dirty="0"/>
                  <a:t>км/ч</a:t>
                </a:r>
                <a:r>
                  <a:rPr lang="ru-RU" sz="2000" dirty="0"/>
                  <a:t>.</a:t>
                </a:r>
              </a:p>
              <a:p>
                <a:pPr>
                  <a:spcBef>
                    <a:spcPts val="300"/>
                  </a:spcBef>
                </a:pPr>
                <a:r>
                  <a:rPr lang="ru-RU" sz="2000" dirty="0"/>
                  <a:t>    Это простая задача на среднюю скорость, здесь равные промежутки времени и средняя скорость есть среднее арифметическое данных скоростей.</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249497"/>
              </a:xfrm>
              <a:prstGeom prst="rect">
                <a:avLst/>
              </a:prstGeom>
              <a:blipFill rotWithShape="0">
                <a:blip r:embed="rId2"/>
                <a:stretch>
                  <a:fillRect l="-737" t="-861" b="-1578"/>
                </a:stretch>
              </a:blipFill>
            </p:spPr>
            <p:txBody>
              <a:bodyPr/>
              <a:lstStyle/>
              <a:p>
                <a:r>
                  <a:rPr lang="ru-RU">
                    <a:noFill/>
                  </a:rPr>
                  <a:t> </a:t>
                </a:r>
              </a:p>
            </p:txBody>
          </p:sp>
        </mc:Fallback>
      </mc:AlternateContent>
    </p:spTree>
    <p:extLst>
      <p:ext uri="{BB962C8B-B14F-4D97-AF65-F5344CB8AC3E}">
        <p14:creationId xmlns:p14="http://schemas.microsoft.com/office/powerpoint/2010/main" val="13876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Какие ещё задачи решают в 5-6 классах?</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317237" y="627534"/>
            <a:ext cx="7783155" cy="3631763"/>
          </a:xfrm>
          <a:prstGeom prst="rect">
            <a:avLst/>
          </a:prstGeom>
        </p:spPr>
        <p:txBody>
          <a:bodyPr wrap="square">
            <a:spAutoFit/>
          </a:bodyPr>
          <a:lstStyle/>
          <a:p>
            <a:pPr>
              <a:spcBef>
                <a:spcPts val="600"/>
              </a:spcBef>
              <a:buClr>
                <a:schemeClr val="accent1">
                  <a:lumMod val="75000"/>
                </a:schemeClr>
              </a:buClr>
            </a:pPr>
            <a:r>
              <a:rPr lang="ru-RU" sz="2000" dirty="0"/>
              <a:t>   </a:t>
            </a:r>
          </a:p>
          <a:p>
            <a:pPr>
              <a:spcBef>
                <a:spcPts val="600"/>
              </a:spcBef>
              <a:buClr>
                <a:schemeClr val="accent1">
                  <a:lumMod val="75000"/>
                </a:schemeClr>
              </a:buClr>
            </a:pPr>
            <a:r>
              <a:rPr lang="ru-RU" sz="2000" dirty="0"/>
              <a:t>   В 6 классе у нас в учебнике есть ещё задачи на пропорции </a:t>
            </a:r>
            <a:br>
              <a:rPr lang="ru-RU" sz="2000" dirty="0"/>
            </a:br>
            <a:r>
              <a:rPr lang="ru-RU" sz="2000" dirty="0"/>
              <a:t>и проценты, деление числа в данном отношении, сложные </a:t>
            </a:r>
            <a:br>
              <a:rPr lang="ru-RU" sz="2000" dirty="0"/>
            </a:br>
            <a:r>
              <a:rPr lang="ru-RU" sz="2000" dirty="0"/>
              <a:t>задачи на проценты, задачи, решаемые при помощи уравнения. Здесь есть что рассказать. Остановлюсь на одном из требований новой программы по математике: учащиеся должны уметь </a:t>
            </a:r>
            <a:r>
              <a:rPr lang="x-none" sz="2000" dirty="0"/>
              <a:t>находить </a:t>
            </a:r>
            <a:r>
              <a:rPr lang="x-none" sz="2000" dirty="0">
                <a:solidFill>
                  <a:srgbClr val="0070C0"/>
                </a:solidFill>
              </a:rPr>
              <a:t>процентное снижение или процентное повышение величины</a:t>
            </a:r>
            <a:r>
              <a:rPr lang="ru-RU" sz="2000" dirty="0"/>
              <a:t>. Не будем придираться к формулировке. </a:t>
            </a:r>
          </a:p>
          <a:p>
            <a:pPr>
              <a:spcBef>
                <a:spcPts val="600"/>
              </a:spcBef>
              <a:buClr>
                <a:schemeClr val="accent1">
                  <a:lumMod val="75000"/>
                </a:schemeClr>
              </a:buClr>
            </a:pPr>
            <a:r>
              <a:rPr lang="ru-RU" sz="2000" dirty="0"/>
              <a:t>   Обратим внимание на способы решения задач, описанные в статье  </a:t>
            </a:r>
            <a:r>
              <a:rPr lang="ru-RU" sz="2000" b="1" dirty="0">
                <a:solidFill>
                  <a:schemeClr val="accent1">
                    <a:lumMod val="75000"/>
                  </a:schemeClr>
                </a:solidFill>
              </a:rPr>
              <a:t>Не бойтесь вводить лишние буквы, решая сложные задачи на проценты</a:t>
            </a:r>
            <a:r>
              <a:rPr lang="ru-RU" dirty="0">
                <a:solidFill>
                  <a:schemeClr val="accent1">
                    <a:lumMod val="75000"/>
                  </a:schemeClr>
                </a:solidFill>
              </a:rPr>
              <a:t>.</a:t>
            </a:r>
          </a:p>
        </p:txBody>
      </p:sp>
    </p:spTree>
    <p:extLst>
      <p:ext uri="{BB962C8B-B14F-4D97-AF65-F5344CB8AC3E}">
        <p14:creationId xmlns:p14="http://schemas.microsoft.com/office/powerpoint/2010/main" val="317324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251520" y="915566"/>
                <a:ext cx="7711147" cy="4317592"/>
              </a:xfrm>
              <a:prstGeom prst="rect">
                <a:avLst/>
              </a:prstGeom>
            </p:spPr>
            <p:txBody>
              <a:bodyPr wrap="square">
                <a:spAutoFit/>
              </a:bodyPr>
              <a:lstStyle/>
              <a:p>
                <a:pPr lvl="0">
                  <a:spcAft>
                    <a:spcPts val="0"/>
                  </a:spcAft>
                  <a:buClr>
                    <a:schemeClr val="accent1">
                      <a:lumMod val="75000"/>
                    </a:schemeClr>
                  </a:buClr>
                </a:pPr>
                <a:r>
                  <a:rPr lang="ru-RU" sz="2000" dirty="0"/>
                  <a:t>   Подведём итог нашей заочной дискуссии с академиками С.Л. Соболевым и А.Л. </a:t>
                </a:r>
                <a:r>
                  <a:rPr lang="ru-RU" sz="2000" dirty="0" err="1"/>
                  <a:t>Минцем</a:t>
                </a:r>
                <a:r>
                  <a:rPr lang="ru-RU" sz="2000" dirty="0"/>
                  <a:t>.</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После того, как ученики были обучены делить число </a:t>
                </a:r>
                <a:r>
                  <a:rPr lang="en-US" sz="2000" i="1" dirty="0">
                    <a:latin typeface="Arial" panose="020B0604020202020204" pitchFamily="34" charset="0"/>
                    <a:ea typeface="Times New Roman" panose="02020603050405020304" pitchFamily="18" charset="0"/>
                    <a:cs typeface="Arial" panose="020B0604020202020204" pitchFamily="34" charset="0"/>
                  </a:rPr>
                  <a:t>c </a:t>
                </a:r>
                <a:r>
                  <a:rPr lang="ru-RU" sz="2000" dirty="0">
                    <a:latin typeface="Arial" panose="020B0604020202020204" pitchFamily="34" charset="0"/>
                    <a:ea typeface="Times New Roman" panose="02020603050405020304" pitchFamily="18" charset="0"/>
                    <a:cs typeface="Arial" panose="020B0604020202020204" pitchFamily="34" charset="0"/>
                  </a:rPr>
                  <a:t>в отношении </a:t>
                </a:r>
                <a:r>
                  <a:rPr lang="en-US" sz="2000" i="1" dirty="0">
                    <a:latin typeface="Arial" panose="020B0604020202020204" pitchFamily="34" charset="0"/>
                    <a:ea typeface="Times New Roman" panose="02020603050405020304" pitchFamily="18" charset="0"/>
                    <a:cs typeface="Arial" panose="020B0604020202020204" pitchFamily="34" charset="0"/>
                  </a:rPr>
                  <a:t>a</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i="1" dirty="0">
                    <a:latin typeface="Arial" panose="020B0604020202020204" pitchFamily="34" charset="0"/>
                    <a:ea typeface="Times New Roman" panose="02020603050405020304" pitchFamily="18" charset="0"/>
                    <a:cs typeface="Arial" panose="020B0604020202020204" pitchFamily="34" charset="0"/>
                  </a:rPr>
                  <a:t>b</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арифметическим способом, то есть получать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два числа </a:t>
                </a:r>
                <a14:m>
                  <m:oMath xmlns:m="http://schemas.openxmlformats.org/officeDocument/2006/math">
                    <m:f>
                      <m:fPr>
                        <m:ctrlPr>
                          <a:rPr lang="ru-RU" sz="2400" i="1">
                            <a:latin typeface="Cambria Math" panose="02040503050406030204" pitchFamily="18" charset="0"/>
                          </a:rPr>
                        </m:ctrlPr>
                      </m:fPr>
                      <m:num>
                        <m:r>
                          <a:rPr lang="en-US" sz="2400" b="0" i="1" smtClean="0">
                            <a:latin typeface="Cambria Math" panose="02040503050406030204" pitchFamily="18" charset="0"/>
                          </a:rPr>
                          <m:t>𝑐𝑎</m:t>
                        </m:r>
                      </m:num>
                      <m:den>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den>
                    </m:f>
                  </m:oMath>
                </a14:m>
                <a:r>
                  <a:rPr lang="ru-RU" sz="2000" dirty="0"/>
                  <a:t> и </a:t>
                </a:r>
                <a14:m>
                  <m:oMath xmlns:m="http://schemas.openxmlformats.org/officeDocument/2006/math">
                    <m:f>
                      <m:fPr>
                        <m:ctrlPr>
                          <a:rPr lang="ru-RU" sz="2400" i="1">
                            <a:latin typeface="Cambria Math" panose="02040503050406030204" pitchFamily="18" charset="0"/>
                          </a:rPr>
                        </m:ctrlPr>
                      </m:fPr>
                      <m:num>
                        <m:r>
                          <a:rPr lang="en-US" sz="2400" i="1">
                            <a:latin typeface="Cambria Math" panose="02040503050406030204" pitchFamily="18" charset="0"/>
                          </a:rPr>
                          <m:t>𝑐</m:t>
                        </m:r>
                        <m:r>
                          <a:rPr lang="en-US" sz="2400" b="0" i="1" smtClean="0">
                            <a:latin typeface="Cambria Math" panose="02040503050406030204" pitchFamily="18" charset="0"/>
                          </a:rPr>
                          <m:t>𝑏</m:t>
                        </m:r>
                      </m:num>
                      <m:den>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den>
                    </m:f>
                    <m:r>
                      <a:rPr lang="ru-RU" sz="2400" b="0" i="1" smtClean="0">
                        <a:latin typeface="Cambria Math" panose="02040503050406030204" pitchFamily="18" charset="0"/>
                      </a:rPr>
                      <m:t>,</m:t>
                    </m:r>
                  </m:oMath>
                </a14:m>
                <a:r>
                  <a:rPr lang="ru-RU" sz="2000" dirty="0">
                    <a:latin typeface="Arial" panose="020B0604020202020204" pitchFamily="34" charset="0"/>
                    <a:ea typeface="Times New Roman" panose="02020603050405020304" pitchFamily="18" charset="0"/>
                    <a:cs typeface="Arial" panose="020B0604020202020204" pitchFamily="34" charset="0"/>
                  </a:rPr>
                  <a:t> за долгие годы мною не было обнаружено ни одного ученического решения этой задачи </a:t>
                </a:r>
                <a:br>
                  <a:rPr lang="ru-RU" sz="2000" dirty="0">
                    <a:latin typeface="Arial" panose="020B0604020202020204" pitchFamily="34" charset="0"/>
                    <a:ea typeface="Times New Roman" panose="02020603050405020304" pitchFamily="18" charset="0"/>
                    <a:cs typeface="Arial" panose="020B0604020202020204" pitchFamily="34" charset="0"/>
                  </a:rPr>
                </a:br>
                <a:r>
                  <a:rPr lang="ru-RU" sz="2000" dirty="0">
                    <a:latin typeface="Arial" panose="020B0604020202020204" pitchFamily="34" charset="0"/>
                    <a:ea typeface="Times New Roman" panose="02020603050405020304" pitchFamily="18" charset="0"/>
                    <a:cs typeface="Arial" panose="020B0604020202020204" pitchFamily="34" charset="0"/>
                  </a:rPr>
                  <a:t>«в алгебраических образах»</a:t>
                </a:r>
                <a:r>
                  <a:rPr lang="ru-RU" sz="1800" dirty="0"/>
                  <a:t> — </a:t>
                </a:r>
                <a:r>
                  <a:rPr lang="ru-RU" sz="2000" dirty="0">
                    <a:latin typeface="Arial" panose="020B0604020202020204" pitchFamily="34" charset="0"/>
                    <a:ea typeface="Times New Roman" panose="02020603050405020304" pitchFamily="18" charset="0"/>
                    <a:cs typeface="Arial" panose="020B0604020202020204" pitchFamily="34" charset="0"/>
                  </a:rPr>
                  <a:t>при помощи уравнения. </a:t>
                </a:r>
              </a:p>
              <a:p>
                <a:pPr>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Решать задачи «на части» надо уметь для решения простых жизненных задач, но такие задачи могут встретиться и на ЕГЭ. </a:t>
                </a:r>
                <a:r>
                  <a:rPr lang="ru-RU" sz="2000" dirty="0"/>
                  <a:t>Так, на ЕГЭ базового уровня в 2018 году была такая задача.</a:t>
                </a:r>
              </a:p>
              <a:p>
                <a:pPr lvl="0">
                  <a:spcBef>
                    <a:spcPts val="600"/>
                  </a:spcBef>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251520" y="915566"/>
                <a:ext cx="7711147" cy="4317592"/>
              </a:xfrm>
              <a:prstGeom prst="rect">
                <a:avLst/>
              </a:prstGeom>
              <a:blipFill>
                <a:blip r:embed="rId2"/>
                <a:stretch>
                  <a:fillRect l="-791" t="-847" r="-949"/>
                </a:stretch>
              </a:blipFill>
            </p:spPr>
            <p:txBody>
              <a:bodyPr/>
              <a:lstStyle/>
              <a:p>
                <a:r>
                  <a:rPr lang="ru-RU">
                    <a:noFill/>
                  </a:rPr>
                  <a:t> </a:t>
                </a:r>
              </a:p>
            </p:txBody>
          </p:sp>
        </mc:Fallback>
      </mc:AlternateContent>
    </p:spTree>
    <p:extLst>
      <p:ext uri="{BB962C8B-B14F-4D97-AF65-F5344CB8AC3E}">
        <p14:creationId xmlns:p14="http://schemas.microsoft.com/office/powerpoint/2010/main" val="310734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ЕГЭ. Базовый уровень. 2018</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251521" y="915566"/>
            <a:ext cx="7344815" cy="3477875"/>
          </a:xfrm>
          <a:prstGeom prst="rect">
            <a:avLst/>
          </a:prstGeom>
        </p:spPr>
        <p:txBody>
          <a:bodyPr wrap="square">
            <a:spAutoFit/>
          </a:bodyPr>
          <a:lstStyle/>
          <a:p>
            <a:pPr lvl="0">
              <a:spcAft>
                <a:spcPts val="0"/>
              </a:spcAft>
              <a:buClr>
                <a:schemeClr val="accent1">
                  <a:lumMod val="75000"/>
                </a:schemeClr>
              </a:buClr>
            </a:pPr>
            <a:r>
              <a:rPr lang="ru-RU" sz="2000" dirty="0"/>
              <a:t>   </a:t>
            </a:r>
            <a:r>
              <a:rPr lang="ru-RU" sz="2000" dirty="0">
                <a:solidFill>
                  <a:srgbClr val="C00000"/>
                </a:solidFill>
              </a:rPr>
              <a:t>Маша и Медведь съели 110 печений и банку варенья, начав и закончив одновременно. Сначала Маша ела варенье, а Медведь — печенье, но в какой-то момент они поменялись. Медведь и то, и другое ест в три раза быстрее Маши. Сколько печений съел Медведь, если варенья они съели поровну? </a:t>
            </a:r>
            <a:endPar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spcAft>
                <a:spcPts val="0"/>
              </a:spcAft>
              <a:buClr>
                <a:schemeClr val="accent1">
                  <a:lumMod val="75000"/>
                </a:schemeClr>
              </a:buClr>
            </a:pPr>
            <a:r>
              <a:rPr lang="ru-RU" sz="2000" b="1" dirty="0">
                <a:latin typeface="Arial" panose="020B0604020202020204" pitchFamily="34" charset="0"/>
                <a:ea typeface="Times New Roman" panose="02020603050405020304" pitchFamily="18" charset="0"/>
                <a:cs typeface="Arial" panose="020B0604020202020204" pitchFamily="34" charset="0"/>
              </a:rPr>
              <a:t>   Решение. </a:t>
            </a:r>
            <a:r>
              <a:rPr lang="ru-RU" sz="2000" dirty="0"/>
              <a:t>Так как варенья они съели поровну, а Медведь ест варенье в 3 раза быстрее Маши, то на варенье Медведь потратил времени в 3 раза меньше, чем Маша. Печенье Медведь ел в 3 раза больше времени, чем Маша, которая в это время ела варенье. </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Рисунок 5">
            <a:extLst>
              <a:ext uri="{FF2B5EF4-FFF2-40B4-BE49-F238E27FC236}">
                <a16:creationId xmlns:a16="http://schemas.microsoft.com/office/drawing/2014/main" id="{6E88BB45-C9AF-417E-B92B-4200C0EA1FBB}"/>
              </a:ext>
            </a:extLst>
          </p:cNvPr>
          <p:cNvPicPr>
            <a:picLocks noChangeAspect="1"/>
          </p:cNvPicPr>
          <p:nvPr/>
        </p:nvPicPr>
        <p:blipFill>
          <a:blip r:embed="rId2"/>
          <a:stretch>
            <a:fillRect/>
          </a:stretch>
        </p:blipFill>
        <p:spPr>
          <a:xfrm>
            <a:off x="6925457" y="0"/>
            <a:ext cx="2218543" cy="1419622"/>
          </a:xfrm>
          <a:prstGeom prst="rect">
            <a:avLst/>
          </a:prstGeom>
        </p:spPr>
      </p:pic>
    </p:spTree>
    <p:extLst>
      <p:ext uri="{BB962C8B-B14F-4D97-AF65-F5344CB8AC3E}">
        <p14:creationId xmlns:p14="http://schemas.microsoft.com/office/powerpoint/2010/main" val="8360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ЕГЭ. Базовый уровень. 2018</a:t>
            </a:r>
            <a:endParaRPr lang="ru-RU" sz="1800" b="1" dirty="0">
              <a:solidFill>
                <a:srgbClr val="FF0000"/>
              </a:solidFill>
            </a:endParaRPr>
          </a:p>
        </p:txBody>
      </p:sp>
      <p:sp>
        <p:nvSpPr>
          <p:cNvPr id="3" name="Объект 2"/>
          <p:cNvSpPr>
            <a:spLocks noGrp="1"/>
          </p:cNvSpPr>
          <p:nvPr>
            <p:ph idx="1"/>
          </p:nvPr>
        </p:nvSpPr>
        <p:spPr>
          <a:xfrm>
            <a:off x="616732" y="616725"/>
            <a:ext cx="7920880"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251521" y="915566"/>
            <a:ext cx="7416823" cy="3862596"/>
          </a:xfrm>
          <a:prstGeom prst="rect">
            <a:avLst/>
          </a:prstGeom>
        </p:spPr>
        <p:txBody>
          <a:bodyPr wrap="square">
            <a:spAutoFit/>
          </a:bodyPr>
          <a:lstStyle/>
          <a:p>
            <a:pPr lvl="0">
              <a:spcAft>
                <a:spcPts val="0"/>
              </a:spcAft>
              <a:buClr>
                <a:schemeClr val="accent1">
                  <a:lumMod val="75000"/>
                </a:schemeClr>
              </a:buClr>
            </a:pPr>
            <a:r>
              <a:rPr lang="ru-RU" sz="2000" dirty="0"/>
              <a:t>   </a:t>
            </a:r>
            <a:r>
              <a:rPr lang="ru-RU" sz="2000" dirty="0">
                <a:solidFill>
                  <a:srgbClr val="C00000"/>
                </a:solidFill>
              </a:rPr>
              <a:t>Маша и Медведь съели 110 печений и банку варенья, начав и закончив одновременно. Сначала Маша ела варенье, а Медведь — печенье, но в какой-то момент они поменялись. Медведь и то, и другое ест в три раза быстрее Маши. Сколько печений съел Медведь, если варенья они съели поровну? </a:t>
            </a:r>
            <a:endPar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spcAft>
                <a:spcPts val="0"/>
              </a:spcAft>
              <a:buClr>
                <a:schemeClr val="accent1">
                  <a:lumMod val="75000"/>
                </a:schemeClr>
              </a:buClr>
            </a:pPr>
            <a:r>
              <a:rPr lang="ru-RU" sz="2000" dirty="0"/>
              <a:t>…Так как скорость поедания печенья у Медведя в 3 раза больше, чем у Маши, то Медведь съел печенья в 3*3 = 9 раз больше, чем Маша. Делим 110 печений в отношении 9 : 1. Медведь съел 110 : (9 + 1)*9 = 99 (печений). 99 печений. </a:t>
            </a:r>
            <a:endParaRPr lang="ru-RU" sz="2000" b="1"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Далее приведу два примера, где мои ученики «превзошли» своего учителя.</a:t>
            </a:r>
          </a:p>
        </p:txBody>
      </p:sp>
      <p:pic>
        <p:nvPicPr>
          <p:cNvPr id="4" name="Рисунок 3">
            <a:extLst>
              <a:ext uri="{FF2B5EF4-FFF2-40B4-BE49-F238E27FC236}">
                <a16:creationId xmlns:a16="http://schemas.microsoft.com/office/drawing/2014/main" id="{BD564A52-D687-4347-891C-41E54F93FD2F}"/>
              </a:ext>
            </a:extLst>
          </p:cNvPr>
          <p:cNvPicPr>
            <a:picLocks noChangeAspect="1"/>
          </p:cNvPicPr>
          <p:nvPr/>
        </p:nvPicPr>
        <p:blipFill>
          <a:blip r:embed="rId2"/>
          <a:stretch>
            <a:fillRect/>
          </a:stretch>
        </p:blipFill>
        <p:spPr>
          <a:xfrm>
            <a:off x="6925457" y="0"/>
            <a:ext cx="2218543" cy="1419622"/>
          </a:xfrm>
          <a:prstGeom prst="rect">
            <a:avLst/>
          </a:prstGeom>
        </p:spPr>
      </p:pic>
    </p:spTree>
    <p:extLst>
      <p:ext uri="{BB962C8B-B14F-4D97-AF65-F5344CB8AC3E}">
        <p14:creationId xmlns:p14="http://schemas.microsoft.com/office/powerpoint/2010/main" val="8781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9"/>
            <a:ext cx="8229599" cy="565571"/>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51521" y="627534"/>
            <a:ext cx="8064895" cy="4320480"/>
          </a:xfrm>
        </p:spPr>
        <p:txBody>
          <a:bodyPr>
            <a:noAutofit/>
          </a:bodyPr>
          <a:lstStyle/>
          <a:p>
            <a:pPr marL="0" indent="0">
              <a:lnSpc>
                <a:spcPts val="2300"/>
              </a:lnSpc>
              <a:spcBef>
                <a:spcPts val="300"/>
              </a:spcBef>
              <a:buNone/>
            </a:pPr>
            <a:r>
              <a:rPr lang="ru-RU" sz="2000" i="1" dirty="0">
                <a:solidFill>
                  <a:srgbClr val="C00000"/>
                </a:solidFill>
                <a:latin typeface="Arial" panose="020B0604020202020204" pitchFamily="34" charset="0"/>
                <a:cs typeface="Arial" panose="020B0604020202020204" pitchFamily="34" charset="0"/>
              </a:rPr>
              <a:t>   Из «Арифметики» Л.Ф. Магницкого. </a:t>
            </a:r>
            <a:r>
              <a:rPr lang="ru-RU" sz="2000" dirty="0">
                <a:solidFill>
                  <a:srgbClr val="C00000"/>
                </a:solidFill>
                <a:latin typeface="Arial" panose="020B0604020202020204" pitchFamily="34" charset="0"/>
                <a:cs typeface="Arial" panose="020B0604020202020204" pitchFamily="34" charset="0"/>
              </a:rPr>
              <a:t>Некий человек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нанял работника на год, обещал ему дать 12 </a:t>
            </a:r>
            <a:r>
              <a:rPr lang="ru-RU" sz="2000" i="1" dirty="0">
                <a:solidFill>
                  <a:srgbClr val="C00000"/>
                </a:solidFill>
                <a:latin typeface="Arial" panose="020B0604020202020204" pitchFamily="34" charset="0"/>
                <a:cs typeface="Arial" panose="020B0604020202020204" pitchFamily="34" charset="0"/>
              </a:rPr>
              <a:t>р</a:t>
            </a:r>
            <a:r>
              <a:rPr lang="ru-RU" sz="2000" dirty="0">
                <a:solidFill>
                  <a:srgbClr val="C00000"/>
                </a:solidFill>
                <a:latin typeface="Arial" panose="020B0604020202020204" pitchFamily="34" charset="0"/>
                <a:cs typeface="Arial" panose="020B0604020202020204" pitchFamily="34" charset="0"/>
              </a:rPr>
              <a:t>. и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кафтан. Но тот, отработав 7 месяцев, захотел уйти и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просил достойной платы с кафтаном. Хозяин дал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ему по достоинству расчет 5 </a:t>
            </a:r>
            <a:r>
              <a:rPr lang="ru-RU" sz="2000" i="1" dirty="0">
                <a:solidFill>
                  <a:srgbClr val="C00000"/>
                </a:solidFill>
                <a:latin typeface="Arial" panose="020B0604020202020204" pitchFamily="34" charset="0"/>
                <a:cs typeface="Arial" panose="020B0604020202020204" pitchFamily="34" charset="0"/>
              </a:rPr>
              <a:t>р</a:t>
            </a:r>
            <a:r>
              <a:rPr lang="ru-RU" sz="2000" dirty="0">
                <a:solidFill>
                  <a:srgbClr val="C00000"/>
                </a:solidFill>
                <a:latin typeface="Arial" panose="020B0604020202020204" pitchFamily="34" charset="0"/>
                <a:cs typeface="Arial" panose="020B0604020202020204" pitchFamily="34" charset="0"/>
              </a:rPr>
              <a:t>. и кафтан. </a:t>
            </a:r>
            <a:br>
              <a:rPr lang="ru-RU" sz="2000" dirty="0">
                <a:solidFill>
                  <a:srgbClr val="C00000"/>
                </a:solidFill>
                <a:latin typeface="Arial" panose="020B0604020202020204" pitchFamily="34" charset="0"/>
                <a:cs typeface="Arial" panose="020B0604020202020204" pitchFamily="34" charset="0"/>
              </a:rPr>
            </a:br>
            <a:r>
              <a:rPr lang="ru-RU" sz="2000" dirty="0">
                <a:solidFill>
                  <a:srgbClr val="C00000"/>
                </a:solidFill>
                <a:latin typeface="Arial" panose="020B0604020202020204" pitchFamily="34" charset="0"/>
                <a:cs typeface="Arial" panose="020B0604020202020204" pitchFamily="34" charset="0"/>
              </a:rPr>
              <a:t>Спрашивается, какой цены тот кафтан был.</a:t>
            </a:r>
          </a:p>
          <a:p>
            <a:pPr marL="0" indent="0">
              <a:spcBef>
                <a:spcPts val="600"/>
              </a:spcBef>
              <a:buNone/>
            </a:pPr>
            <a:r>
              <a:rPr lang="ru-RU" sz="2000" dirty="0">
                <a:latin typeface="Arial" panose="020B0604020202020204" pitchFamily="34" charset="0"/>
                <a:cs typeface="Arial" panose="020B0604020202020204" pitchFamily="34" charset="0"/>
              </a:rPr>
              <a:t>    Алгебраическое решение задачи приводит к уравнению</a:t>
            </a:r>
          </a:p>
          <a:p>
            <a:pPr marL="0" indent="0">
              <a:spcBef>
                <a:spcPts val="0"/>
              </a:spcBef>
              <a:buNone/>
            </a:pPr>
            <a:r>
              <a:rPr lang="ru-RU" sz="2000" dirty="0"/>
              <a:t>где </a:t>
            </a:r>
            <a:r>
              <a:rPr lang="en-US" sz="2000" i="1" dirty="0"/>
              <a:t>x</a:t>
            </a:r>
            <a:r>
              <a:rPr lang="en-US" sz="2000" dirty="0"/>
              <a:t> </a:t>
            </a:r>
            <a:r>
              <a:rPr lang="ru-RU" sz="2000" i="1" dirty="0"/>
              <a:t>р</a:t>
            </a:r>
            <a:r>
              <a:rPr lang="ru-RU" sz="2000" dirty="0"/>
              <a:t>. — стоимость кафтана. </a:t>
            </a:r>
          </a:p>
          <a:p>
            <a:pPr marL="0" indent="0">
              <a:spcBef>
                <a:spcPts val="0"/>
              </a:spcBef>
              <a:buNone/>
            </a:pPr>
            <a:r>
              <a:rPr lang="ru-RU" sz="2000" dirty="0"/>
              <a:t>    Ученица 6 класса Андреева Аня предложила вычислить стоимость одного месяца работы проще: работник не получил </a:t>
            </a:r>
            <a:br>
              <a:rPr lang="ru-RU" sz="2000" dirty="0"/>
            </a:br>
            <a:r>
              <a:rPr lang="ru-RU" sz="2000" dirty="0"/>
              <a:t>12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5 = 7 (</a:t>
            </a:r>
            <a:r>
              <a:rPr lang="ru-RU" sz="2000" i="1" dirty="0"/>
              <a:t>р</a:t>
            </a:r>
            <a:r>
              <a:rPr lang="ru-RU" sz="2000" dirty="0"/>
              <a:t>.) за 12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7 = 5 (месяцев), поэтому за 1 месяц </a:t>
            </a:r>
            <a:br>
              <a:rPr lang="ru-RU" sz="2000" dirty="0"/>
            </a:br>
            <a:r>
              <a:rPr lang="ru-RU" sz="2000" dirty="0"/>
              <a:t>ему платили 7 : 5 = 1,4 (</a:t>
            </a:r>
            <a:r>
              <a:rPr lang="ru-RU" sz="2000" i="1" dirty="0"/>
              <a:t>р</a:t>
            </a:r>
            <a:r>
              <a:rPr lang="ru-RU" sz="2000" dirty="0"/>
              <a:t>.), а за 7 месяцев он получил </a:t>
            </a:r>
            <a:br>
              <a:rPr lang="ru-RU" sz="2000" dirty="0"/>
            </a:br>
            <a:r>
              <a:rPr lang="ru-RU" sz="2000" dirty="0"/>
              <a:t>7</a:t>
            </a:r>
            <a:r>
              <a:rPr lang="en-US" sz="2000" dirty="0">
                <a:sym typeface="Symbol" panose="05050102010706020507" pitchFamily="18" charset="2"/>
              </a:rPr>
              <a:t></a:t>
            </a:r>
            <a:r>
              <a:rPr lang="ru-RU" sz="2000" dirty="0"/>
              <a:t>1,4 = 9,8 (</a:t>
            </a:r>
            <a:r>
              <a:rPr lang="ru-RU" sz="2000" i="1" dirty="0"/>
              <a:t>р</a:t>
            </a:r>
            <a:r>
              <a:rPr lang="ru-RU" sz="2000" dirty="0"/>
              <a:t>.), тогда кафтан стоил 9,8 </a:t>
            </a:r>
            <a:r>
              <a:rPr lang="ru-RU" sz="2000" i="1" dirty="0">
                <a:latin typeface="Arial" panose="020B0604020202020204" pitchFamily="34" charset="0"/>
                <a:ea typeface="Times New Roman" panose="02020603050405020304" pitchFamily="18" charset="0"/>
                <a:cs typeface="Arial" panose="020B0604020202020204" pitchFamily="34" charset="0"/>
              </a:rPr>
              <a:t>–</a:t>
            </a:r>
            <a:r>
              <a:rPr lang="ru-RU" sz="2000" dirty="0"/>
              <a:t> 5 = 4,8 (</a:t>
            </a:r>
            <a:r>
              <a:rPr lang="ru-RU" sz="2000" i="1" dirty="0"/>
              <a:t>р</a:t>
            </a:r>
            <a:r>
              <a:rPr lang="ru-RU" sz="2000" dirty="0"/>
              <a:t>.). </a:t>
            </a:r>
          </a:p>
          <a:p>
            <a:pPr marL="0" indent="0">
              <a:spcBef>
                <a:spcPts val="0"/>
              </a:spcBef>
              <a:buNone/>
            </a:pPr>
            <a:r>
              <a:rPr lang="ru-RU" sz="2000" dirty="0"/>
              <a:t>     Её ответ закончился аплодисментами класса.</a:t>
            </a:r>
          </a:p>
          <a:p>
            <a:pPr marL="0" indent="0">
              <a:spcBef>
                <a:spcPts val="600"/>
              </a:spcBef>
              <a:buNone/>
            </a:pPr>
            <a:endParaRPr lang="ru-RU" sz="2000" dirty="0">
              <a:solidFill>
                <a:srgbClr val="FF0000"/>
              </a:solidFill>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312028" y="2355726"/>
            <a:ext cx="1800200" cy="652041"/>
          </a:xfrm>
          <a:prstGeom prst="rect">
            <a:avLst/>
          </a:prstGeom>
        </p:spPr>
      </p:pic>
      <p:pic>
        <p:nvPicPr>
          <p:cNvPr id="4" name="Рисунок 3"/>
          <p:cNvPicPr>
            <a:picLocks noChangeAspect="1"/>
          </p:cNvPicPr>
          <p:nvPr/>
        </p:nvPicPr>
        <p:blipFill>
          <a:blip r:embed="rId3"/>
          <a:stretch>
            <a:fillRect/>
          </a:stretch>
        </p:blipFill>
        <p:spPr>
          <a:xfrm>
            <a:off x="7020272" y="51470"/>
            <a:ext cx="2160240" cy="2160240"/>
          </a:xfrm>
          <a:prstGeom prst="rect">
            <a:avLst/>
          </a:prstGeom>
        </p:spPr>
      </p:pic>
    </p:spTree>
    <p:extLst>
      <p:ext uri="{BB962C8B-B14F-4D97-AF65-F5344CB8AC3E}">
        <p14:creationId xmlns:p14="http://schemas.microsoft.com/office/powerpoint/2010/main" val="12005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271139" y="771550"/>
            <a:ext cx="7757246" cy="4170372"/>
          </a:xfrm>
          <a:prstGeom prst="rect">
            <a:avLst/>
          </a:prstGeom>
        </p:spPr>
        <p:txBody>
          <a:bodyPr wrap="square">
            <a:spAutoFit/>
          </a:bodyPr>
          <a:lstStyle/>
          <a:p>
            <a:pPr>
              <a:spcBef>
                <a:spcPts val="600"/>
              </a:spcBef>
              <a:buClr>
                <a:schemeClr val="accent1">
                  <a:lumMod val="75000"/>
                </a:schemeClr>
              </a:buClr>
            </a:pPr>
            <a:r>
              <a:rPr lang="ru-RU" sz="2000" dirty="0"/>
              <a:t>     А это «автобиографическая» задача. Как-то раз с мамой </a:t>
            </a:r>
            <a:br>
              <a:rPr lang="ru-RU" sz="2000" dirty="0"/>
            </a:br>
            <a:r>
              <a:rPr lang="ru-RU" sz="2000" dirty="0"/>
              <a:t>и племянниками отправились мы в Тверской области в лес </a:t>
            </a:r>
            <a:br>
              <a:rPr lang="ru-RU" sz="2000" dirty="0"/>
            </a:br>
            <a:r>
              <a:rPr lang="ru-RU" sz="2000" dirty="0"/>
              <a:t>за малиной. Племянник всё время просил меня загадать задачку, а когда они закончились, я начал сочинять новую задачу «на злобу дня».</a:t>
            </a:r>
            <a:endParaRPr lang="ru-RU" sz="2000" dirty="0">
              <a:solidFill>
                <a:srgbClr val="C00000"/>
              </a:solidFill>
            </a:endParaRPr>
          </a:p>
          <a:p>
            <a:pPr>
              <a:spcBef>
                <a:spcPts val="600"/>
              </a:spcBef>
              <a:buClr>
                <a:schemeClr val="accent1">
                  <a:lumMod val="75000"/>
                </a:schemeClr>
              </a:buClr>
            </a:pPr>
            <a:r>
              <a:rPr lang="ru-RU" sz="2000" dirty="0">
                <a:solidFill>
                  <a:srgbClr val="C00000"/>
                </a:solidFill>
              </a:rPr>
              <a:t>   Брат и сестра собирали малину в двухлитро­вые </a:t>
            </a:r>
            <a:br>
              <a:rPr lang="ru-RU" sz="2000" dirty="0">
                <a:solidFill>
                  <a:srgbClr val="C00000"/>
                </a:solidFill>
              </a:rPr>
            </a:br>
            <a:r>
              <a:rPr lang="ru-RU" sz="2000" dirty="0">
                <a:solidFill>
                  <a:srgbClr val="C00000"/>
                </a:solidFill>
              </a:rPr>
              <a:t>бидоны. Брат собирал ягоды быстрее сестры. </a:t>
            </a:r>
            <a:br>
              <a:rPr lang="ru-RU" sz="2000" dirty="0">
                <a:solidFill>
                  <a:srgbClr val="C00000"/>
                </a:solidFill>
              </a:rPr>
            </a:br>
            <a:r>
              <a:rPr lang="ru-RU" sz="2000" dirty="0">
                <a:solidFill>
                  <a:srgbClr val="C00000"/>
                </a:solidFill>
              </a:rPr>
              <a:t>Через некоторое время он решил ей помочь и </a:t>
            </a:r>
            <a:br>
              <a:rPr lang="ru-RU" sz="2000" dirty="0">
                <a:solidFill>
                  <a:srgbClr val="C00000"/>
                </a:solidFill>
              </a:rPr>
            </a:br>
            <a:r>
              <a:rPr lang="ru-RU" sz="2000" dirty="0">
                <a:solidFill>
                  <a:srgbClr val="C00000"/>
                </a:solidFill>
              </a:rPr>
              <a:t>поменялся с ней бидонами. Момент для обмена </a:t>
            </a:r>
            <a:br>
              <a:rPr lang="ru-RU" sz="2000" dirty="0">
                <a:solidFill>
                  <a:srgbClr val="C00000"/>
                </a:solidFill>
              </a:rPr>
            </a:br>
            <a:r>
              <a:rPr lang="ru-RU" sz="2000" dirty="0">
                <a:solidFill>
                  <a:srgbClr val="C00000"/>
                </a:solidFill>
              </a:rPr>
              <a:t>бидонами был выбран удачно — ребята </a:t>
            </a:r>
            <a:br>
              <a:rPr lang="ru-RU" sz="2000" dirty="0">
                <a:solidFill>
                  <a:srgbClr val="C00000"/>
                </a:solidFill>
              </a:rPr>
            </a:br>
            <a:r>
              <a:rPr lang="ru-RU" sz="2000" dirty="0">
                <a:solidFill>
                  <a:srgbClr val="C00000"/>
                </a:solidFill>
              </a:rPr>
              <a:t>наполнили их ягодами одновременно. Сколько </a:t>
            </a:r>
            <a:br>
              <a:rPr lang="ru-RU" sz="2000" dirty="0">
                <a:solidFill>
                  <a:srgbClr val="C00000"/>
                </a:solidFill>
              </a:rPr>
            </a:br>
            <a:r>
              <a:rPr lang="ru-RU" sz="2000" dirty="0">
                <a:solidFill>
                  <a:srgbClr val="C00000"/>
                </a:solidFill>
              </a:rPr>
              <a:t>литров ягод они набрали вместе до того, как </a:t>
            </a:r>
            <a:br>
              <a:rPr lang="ru-RU" sz="2000" dirty="0">
                <a:solidFill>
                  <a:srgbClr val="C00000"/>
                </a:solidFill>
              </a:rPr>
            </a:br>
            <a:r>
              <a:rPr lang="ru-RU" sz="2000" dirty="0">
                <a:solidFill>
                  <a:srgbClr val="C00000"/>
                </a:solidFill>
              </a:rPr>
              <a:t>поменялись бидонами?</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6516216" y="2571750"/>
            <a:ext cx="2555824" cy="1976504"/>
          </a:xfrm>
          <a:prstGeom prst="rect">
            <a:avLst/>
          </a:prstGeom>
        </p:spPr>
      </p:pic>
    </p:spTree>
    <p:extLst>
      <p:ext uri="{BB962C8B-B14F-4D97-AF65-F5344CB8AC3E}">
        <p14:creationId xmlns:p14="http://schemas.microsoft.com/office/powerpoint/2010/main" val="19021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Прямоугольник 4"/>
          <p:cNvSpPr/>
          <p:nvPr/>
        </p:nvSpPr>
        <p:spPr>
          <a:xfrm>
            <a:off x="467542" y="771550"/>
            <a:ext cx="7704857" cy="3323987"/>
          </a:xfrm>
          <a:prstGeom prst="rect">
            <a:avLst/>
          </a:prstGeom>
        </p:spPr>
        <p:txBody>
          <a:bodyPr wrap="square">
            <a:spAutoFit/>
          </a:bodyPr>
          <a:lstStyle/>
          <a:p>
            <a:pPr>
              <a:spcBef>
                <a:spcPts val="600"/>
              </a:spcBef>
              <a:buClr>
                <a:schemeClr val="accent1">
                  <a:lumMod val="75000"/>
                </a:schemeClr>
              </a:buClr>
            </a:pPr>
            <a:r>
              <a:rPr lang="ru-RU" sz="2000" dirty="0"/>
              <a:t>    Вот моё «взрослое» решение, которое я дал в начале </a:t>
            </a:r>
            <a:br>
              <a:rPr lang="ru-RU" sz="2000" dirty="0"/>
            </a:br>
            <a:r>
              <a:rPr lang="ru-RU" sz="2000" dirty="0"/>
              <a:t>8 класса для повторения алгебраического материала. </a:t>
            </a:r>
          </a:p>
          <a:p>
            <a:pPr>
              <a:spcBef>
                <a:spcPts val="600"/>
              </a:spcBef>
              <a:buClr>
                <a:schemeClr val="accent1">
                  <a:lumMod val="75000"/>
                </a:schemeClr>
              </a:buClr>
            </a:pPr>
            <a:r>
              <a:rPr lang="ru-RU" sz="2000" dirty="0"/>
              <a:t>    Пусть брат до обмена бидонами собрал </a:t>
            </a:r>
            <a:r>
              <a:rPr lang="ru-RU" sz="2000" i="1" dirty="0"/>
              <a:t>х л, </a:t>
            </a:r>
            <a:r>
              <a:rPr lang="ru-RU" sz="2000" dirty="0"/>
              <a:t>а сестра </a:t>
            </a:r>
            <a:r>
              <a:rPr lang="ru-RU" sz="2000" i="1" dirty="0"/>
              <a:t>у л </a:t>
            </a:r>
            <a:r>
              <a:rPr lang="ru-RU" sz="2000" dirty="0"/>
              <a:t>ягод, тогда после обмена брат собрал (2 </a:t>
            </a:r>
            <a:r>
              <a:rPr lang="ru-RU" sz="2000" dirty="0">
                <a:latin typeface="Arial" panose="020B0604020202020204" pitchFamily="34" charset="0"/>
                <a:cs typeface="Arial" panose="020B0604020202020204" pitchFamily="34" charset="0"/>
              </a:rPr>
              <a:t>–</a:t>
            </a:r>
            <a:r>
              <a:rPr lang="ru-RU" sz="2000" dirty="0"/>
              <a:t> </a:t>
            </a:r>
            <a:r>
              <a:rPr lang="ru-RU" sz="2000" i="1" dirty="0"/>
              <a:t>у</a:t>
            </a:r>
            <a:r>
              <a:rPr lang="ru-RU" sz="2000" dirty="0"/>
              <a:t>) </a:t>
            </a:r>
            <a:r>
              <a:rPr lang="ru-RU" sz="2000" i="1" dirty="0"/>
              <a:t>л</a:t>
            </a:r>
            <a:r>
              <a:rPr lang="ru-RU" sz="2000" dirty="0"/>
              <a:t>,</a:t>
            </a:r>
            <a:r>
              <a:rPr lang="ru-RU" sz="2000" i="1" dirty="0"/>
              <a:t> </a:t>
            </a:r>
            <a:r>
              <a:rPr lang="ru-RU" sz="2000" dirty="0"/>
              <a:t>а сестра </a:t>
            </a:r>
            <a:br>
              <a:rPr lang="ru-RU" sz="2000" dirty="0"/>
            </a:br>
            <a:r>
              <a:rPr lang="ru-RU" sz="2000" dirty="0"/>
              <a:t>(2 </a:t>
            </a:r>
            <a:r>
              <a:rPr lang="ru-RU" sz="2000" dirty="0">
                <a:latin typeface="Arial" panose="020B0604020202020204" pitchFamily="34" charset="0"/>
                <a:cs typeface="Arial" panose="020B0604020202020204" pitchFamily="34" charset="0"/>
              </a:rPr>
              <a:t>–</a:t>
            </a:r>
            <a:r>
              <a:rPr lang="ru-RU" sz="2000" dirty="0"/>
              <a:t> </a:t>
            </a:r>
            <a:r>
              <a:rPr lang="ru-RU" sz="2000" i="1" dirty="0"/>
              <a:t>х</a:t>
            </a:r>
            <a:r>
              <a:rPr lang="ru-RU" sz="2000" dirty="0"/>
              <a:t>) </a:t>
            </a:r>
            <a:r>
              <a:rPr lang="ru-RU" sz="2000" i="1" dirty="0"/>
              <a:t>л</a:t>
            </a:r>
            <a:r>
              <a:rPr lang="ru-RU" sz="2000" dirty="0"/>
              <a:t> ягод. Брат собирал ягоды быстрее сестры в одно </a:t>
            </a:r>
            <a:br>
              <a:rPr lang="ru-RU" sz="2000" dirty="0"/>
            </a:br>
            <a:r>
              <a:rPr lang="ru-RU" sz="2000" dirty="0"/>
              <a:t>и то же число раз до и после обмена бидонами, поэтому </a:t>
            </a:r>
            <a:br>
              <a:rPr lang="ru-RU" sz="2000" dirty="0"/>
            </a:br>
            <a:r>
              <a:rPr lang="ru-RU" sz="2000" i="1" dirty="0"/>
              <a:t>х </a:t>
            </a:r>
            <a:r>
              <a:rPr lang="ru-RU" sz="2000" dirty="0"/>
              <a:t>больше </a:t>
            </a:r>
            <a:r>
              <a:rPr lang="ru-RU" sz="2000" i="1" dirty="0"/>
              <a:t>у </a:t>
            </a:r>
            <a:r>
              <a:rPr lang="ru-RU" sz="2000" dirty="0"/>
              <a:t>во столько же раз, во сколько (2 </a:t>
            </a:r>
            <a:r>
              <a:rPr lang="ru-RU" sz="2000" dirty="0">
                <a:latin typeface="Arial" panose="020B0604020202020204" pitchFamily="34" charset="0"/>
                <a:cs typeface="Arial" panose="020B0604020202020204" pitchFamily="34" charset="0"/>
              </a:rPr>
              <a:t>–</a:t>
            </a:r>
            <a:r>
              <a:rPr lang="ru-RU" sz="2000" dirty="0"/>
              <a:t> </a:t>
            </a:r>
            <a:r>
              <a:rPr lang="ru-RU" sz="2000" i="1" dirty="0"/>
              <a:t>у</a:t>
            </a:r>
            <a:r>
              <a:rPr lang="ru-RU" sz="2000" dirty="0"/>
              <a:t>)</a:t>
            </a:r>
            <a:r>
              <a:rPr lang="ru-RU" sz="2000" i="1" dirty="0"/>
              <a:t> </a:t>
            </a:r>
            <a:r>
              <a:rPr lang="ru-RU" sz="2000" dirty="0"/>
              <a:t>больше, </a:t>
            </a:r>
            <a:br>
              <a:rPr lang="ru-RU" sz="2000" dirty="0"/>
            </a:br>
            <a:r>
              <a:rPr lang="ru-RU" sz="2000" dirty="0"/>
              <a:t>чем (2 </a:t>
            </a:r>
            <a:r>
              <a:rPr lang="ru-RU" sz="2000" dirty="0">
                <a:latin typeface="Arial" panose="020B0604020202020204" pitchFamily="34" charset="0"/>
                <a:cs typeface="Arial" panose="020B0604020202020204" pitchFamily="34" charset="0"/>
              </a:rPr>
              <a:t>–</a:t>
            </a:r>
            <a:r>
              <a:rPr lang="ru-RU" sz="2000" dirty="0"/>
              <a:t> </a:t>
            </a:r>
            <a:r>
              <a:rPr lang="ru-RU" sz="2000" i="1" dirty="0"/>
              <a:t>х</a:t>
            </a:r>
            <a:r>
              <a:rPr lang="ru-RU" sz="2000" dirty="0"/>
              <a:t>)</a:t>
            </a:r>
            <a:r>
              <a:rPr lang="ru-RU" sz="2000" i="1" dirty="0"/>
              <a:t>. </a:t>
            </a:r>
          </a:p>
          <a:p>
            <a:pPr>
              <a:spcBef>
                <a:spcPts val="600"/>
              </a:spcBef>
              <a:buClr>
                <a:schemeClr val="accent1">
                  <a:lumMod val="75000"/>
                </a:schemeClr>
              </a:buClr>
            </a:pPr>
            <a:br>
              <a:rPr lang="ru-RU" sz="2000" i="1" dirty="0"/>
            </a:br>
            <a:r>
              <a:rPr lang="ru-RU" sz="2000" dirty="0"/>
              <a:t>Составим уравнение:</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170539" y="3529038"/>
            <a:ext cx="1389538" cy="804469"/>
          </a:xfrm>
          <a:prstGeom prst="rect">
            <a:avLst/>
          </a:prstGeom>
        </p:spPr>
      </p:pic>
      <p:pic>
        <p:nvPicPr>
          <p:cNvPr id="7" name="Рисунок 6"/>
          <p:cNvPicPr>
            <a:picLocks noChangeAspect="1"/>
          </p:cNvPicPr>
          <p:nvPr/>
        </p:nvPicPr>
        <p:blipFill>
          <a:blip r:embed="rId3"/>
          <a:stretch>
            <a:fillRect/>
          </a:stretch>
        </p:blipFill>
        <p:spPr>
          <a:xfrm>
            <a:off x="5353048" y="3072201"/>
            <a:ext cx="1944216" cy="1718144"/>
          </a:xfrm>
          <a:prstGeom prst="rect">
            <a:avLst/>
          </a:prstGeom>
        </p:spPr>
      </p:pic>
    </p:spTree>
    <p:extLst>
      <p:ext uri="{BB962C8B-B14F-4D97-AF65-F5344CB8AC3E}">
        <p14:creationId xmlns:p14="http://schemas.microsoft.com/office/powerpoint/2010/main" val="18353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Каковы же результаты работы по старинной методике?</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10" name="Прямоугольник 9"/>
          <p:cNvSpPr/>
          <p:nvPr/>
        </p:nvSpPr>
        <p:spPr>
          <a:xfrm>
            <a:off x="271137" y="699542"/>
            <a:ext cx="8117287" cy="4401205"/>
          </a:xfrm>
          <a:prstGeom prst="rect">
            <a:avLst/>
          </a:prstGeom>
        </p:spPr>
        <p:txBody>
          <a:bodyPr wrap="square">
            <a:spAutoFit/>
          </a:bodyPr>
          <a:lstStyle/>
          <a:p>
            <a:pPr indent="269875">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Умножив </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уравнение</a:t>
            </a:r>
            <a:r>
              <a:rPr lang="ru-RU" sz="2000" dirty="0">
                <a:latin typeface="Arial" panose="020B0604020202020204" pitchFamily="34" charset="0"/>
                <a:ea typeface="Times New Roman" panose="02020603050405020304" pitchFamily="18" charset="0"/>
                <a:cs typeface="Arial" panose="020B0604020202020204" pitchFamily="34" charset="0"/>
              </a:rPr>
              <a:t> на отличное от нуля произведение </a:t>
            </a:r>
            <a:br>
              <a:rPr lang="ru-RU" sz="2000" dirty="0">
                <a:latin typeface="Arial" panose="020B0604020202020204" pitchFamily="34" charset="0"/>
                <a:ea typeface="Times New Roman" panose="02020603050405020304" pitchFamily="18" charset="0"/>
                <a:cs typeface="Arial" panose="020B0604020202020204" pitchFamily="34" charset="0"/>
              </a:rPr>
            </a:br>
            <a:r>
              <a:rPr lang="en-US" sz="2000" i="1" dirty="0">
                <a:latin typeface="Arial" panose="020B0604020202020204" pitchFamily="34" charset="0"/>
                <a:ea typeface="Times New Roman" panose="02020603050405020304" pitchFamily="18" charset="0"/>
                <a:cs typeface="Arial" panose="020B0604020202020204" pitchFamily="34" charset="0"/>
              </a:rPr>
              <a:t>y</a:t>
            </a:r>
            <a:r>
              <a:rPr lang="ru-RU" sz="2000" dirty="0">
                <a:latin typeface="Arial" panose="020B0604020202020204" pitchFamily="34" charset="0"/>
                <a:ea typeface="Times New Roman" panose="02020603050405020304" pitchFamily="18" charset="0"/>
                <a:cs typeface="Arial" panose="020B0604020202020204" pitchFamily="34" charset="0"/>
              </a:rPr>
              <a:t>(2 – </a:t>
            </a:r>
            <a:r>
              <a:rPr lang="ru-RU" sz="2000" i="1" dirty="0">
                <a:latin typeface="Arial" panose="020B0604020202020204" pitchFamily="34" charset="0"/>
                <a:ea typeface="Times New Roman" panose="02020603050405020304" pitchFamily="18" charset="0"/>
                <a:cs typeface="Arial" panose="020B0604020202020204" pitchFamily="34" charset="0"/>
              </a:rPr>
              <a:t>х</a:t>
            </a:r>
            <a:r>
              <a:rPr lang="ru-RU" sz="2000" dirty="0">
                <a:latin typeface="Arial" panose="020B0604020202020204" pitchFamily="34" charset="0"/>
                <a:ea typeface="Times New Roman" panose="02020603050405020304" pitchFamily="18" charset="0"/>
                <a:cs typeface="Arial" panose="020B0604020202020204" pitchFamily="34" charset="0"/>
              </a:rPr>
              <a:t>), получим уравнение второй степени с двумя неизвестными, которое перепишем в виде:</a:t>
            </a:r>
          </a:p>
          <a:p>
            <a:pPr algn="ctr"/>
            <a:r>
              <a:rPr lang="ru-RU" sz="2000" dirty="0"/>
              <a:t>(</a:t>
            </a:r>
            <a:r>
              <a:rPr lang="ru-RU" sz="2000" i="1" dirty="0"/>
              <a:t>х</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i="1" dirty="0"/>
              <a:t>y</a:t>
            </a:r>
            <a:r>
              <a:rPr lang="ru-RU" sz="2000" dirty="0"/>
              <a:t>)(</a:t>
            </a:r>
            <a:r>
              <a:rPr lang="ru-RU" sz="2000" i="1" dirty="0"/>
              <a:t>х</a:t>
            </a:r>
            <a:r>
              <a:rPr lang="ru-RU" sz="2000" dirty="0"/>
              <a:t> + </a:t>
            </a:r>
            <a:r>
              <a:rPr lang="en-US" sz="2000" i="1" dirty="0"/>
              <a:t>y</a:t>
            </a:r>
            <a:r>
              <a:rPr lang="ru-RU" sz="2000" i="1"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i="1" dirty="0"/>
              <a:t> </a:t>
            </a:r>
            <a:r>
              <a:rPr lang="ru-RU" sz="2000" dirty="0"/>
              <a:t>2)</a:t>
            </a:r>
            <a:r>
              <a:rPr lang="ru-RU" sz="2000" i="1" dirty="0"/>
              <a:t> </a:t>
            </a:r>
            <a:r>
              <a:rPr lang="ru-RU" sz="2000" dirty="0"/>
              <a:t>= 0</a:t>
            </a:r>
            <a:r>
              <a:rPr lang="ru-RU" sz="2000" i="1" dirty="0"/>
              <a:t>.</a:t>
            </a:r>
            <a:endParaRPr lang="ru-RU" sz="2000" dirty="0"/>
          </a:p>
          <a:p>
            <a:pPr indent="269875">
              <a:spcAft>
                <a:spcPts val="0"/>
              </a:spcAft>
            </a:pPr>
            <a:r>
              <a:rPr lang="ru-RU" sz="2000" dirty="0"/>
              <a:t>Из условия задачи следует, что </a:t>
            </a:r>
            <a:r>
              <a:rPr lang="ru-RU" sz="2000" i="1" dirty="0"/>
              <a:t>х</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a:t>
            </a:r>
            <a:r>
              <a:rPr lang="en-US" sz="2000" i="1" dirty="0"/>
              <a:t>y</a:t>
            </a:r>
            <a:r>
              <a:rPr lang="ru-RU" sz="2000" dirty="0"/>
              <a:t> не нуль, тогда </a:t>
            </a:r>
            <a:br>
              <a:rPr lang="ru-RU" sz="2000" dirty="0"/>
            </a:br>
            <a:r>
              <a:rPr lang="en-US" sz="2000" i="1" dirty="0"/>
              <a:t>x + y = </a:t>
            </a:r>
            <a:r>
              <a:rPr lang="en-US" sz="2000" dirty="0"/>
              <a:t>2</a:t>
            </a:r>
            <a:r>
              <a:rPr lang="ru-RU" sz="2000" dirty="0"/>
              <a:t>. Это и требовалось найти.</a:t>
            </a:r>
            <a:r>
              <a:rPr lang="ru-RU" sz="2000" i="1" dirty="0"/>
              <a:t> </a:t>
            </a:r>
          </a:p>
          <a:p>
            <a:pPr indent="269875"/>
            <a:r>
              <a:rPr lang="ru-RU" altLang="ru-RU" sz="2000" dirty="0">
                <a:latin typeface="Arial" panose="020B0604020202020204" pitchFamily="34" charset="0"/>
                <a:ea typeface="Times New Roman" panose="02020603050405020304" pitchFamily="18" charset="0"/>
                <a:cs typeface="Arial" panose="020B0604020202020204" pitchFamily="34" charset="0"/>
              </a:rPr>
              <a:t>А вот «детское» решение без уравнения моего ученика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err="1">
                <a:latin typeface="Arial" panose="020B0604020202020204" pitchFamily="34" charset="0"/>
                <a:ea typeface="Times New Roman" panose="02020603050405020304" pitchFamily="18" charset="0"/>
                <a:cs typeface="Arial" panose="020B0604020202020204" pitchFamily="34" charset="0"/>
              </a:rPr>
              <a:t>Просина</a:t>
            </a:r>
            <a:r>
              <a:rPr lang="ru-RU" altLang="ru-RU" sz="2000" dirty="0">
                <a:latin typeface="Arial" panose="020B0604020202020204" pitchFamily="34" charset="0"/>
                <a:ea typeface="Times New Roman" panose="02020603050405020304" pitchFamily="18" charset="0"/>
                <a:cs typeface="Arial" panose="020B0604020202020204" pitchFamily="34" charset="0"/>
              </a:rPr>
              <a:t> Дениса (школы № 679, Москва). </a:t>
            </a:r>
          </a:p>
          <a:p>
            <a:pPr indent="269875"/>
            <a:r>
              <a:rPr lang="ru-RU" altLang="ru-RU" sz="2000" dirty="0">
                <a:latin typeface="Arial" panose="020B0604020202020204" pitchFamily="34" charset="0"/>
                <a:ea typeface="Times New Roman" panose="02020603050405020304" pitchFamily="18" charset="0"/>
                <a:cs typeface="Arial" panose="020B0604020202020204" pitchFamily="34" charset="0"/>
              </a:rPr>
              <a:t>Брат должен поменяться с сестрой бидонами в тот момент, когда ему останется собрать ровно столько ягод, сколько к этому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a:latin typeface="Arial" panose="020B0604020202020204" pitchFamily="34" charset="0"/>
                <a:ea typeface="Times New Roman" panose="02020603050405020304" pitchFamily="18" charset="0"/>
                <a:cs typeface="Arial" panose="020B0604020202020204" pitchFamily="34" charset="0"/>
              </a:rPr>
              <a:t>моменту собрала сестра. Тогда после обмена бидонами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a:latin typeface="Arial" panose="020B0604020202020204" pitchFamily="34" charset="0"/>
                <a:ea typeface="Times New Roman" panose="02020603050405020304" pitchFamily="18" charset="0"/>
                <a:cs typeface="Arial" panose="020B0604020202020204" pitchFamily="34" charset="0"/>
              </a:rPr>
              <a:t>каждый из них соберёт столько же ягод, сколько и до обмена, </a:t>
            </a:r>
            <a:br>
              <a:rPr lang="ru-RU" altLang="ru-RU" sz="2000" dirty="0">
                <a:latin typeface="Arial" panose="020B0604020202020204" pitchFamily="34" charset="0"/>
                <a:ea typeface="Times New Roman" panose="02020603050405020304" pitchFamily="18" charset="0"/>
                <a:cs typeface="Arial" panose="020B0604020202020204" pitchFamily="34" charset="0"/>
              </a:rPr>
            </a:br>
            <a:r>
              <a:rPr lang="ru-RU" altLang="ru-RU" sz="2000" dirty="0">
                <a:latin typeface="Arial" panose="020B0604020202020204" pitchFamily="34" charset="0"/>
                <a:ea typeface="Times New Roman" panose="02020603050405020304" pitchFamily="18" charset="0"/>
                <a:cs typeface="Arial" panose="020B0604020202020204" pitchFamily="34" charset="0"/>
              </a:rPr>
              <a:t>а вместе — ровно половину от объёма двух бидонов, т. е. 2 </a:t>
            </a:r>
            <a:r>
              <a:rPr lang="ru-RU" altLang="ru-RU" sz="2000" i="1" dirty="0">
                <a:latin typeface="Arial" panose="020B0604020202020204" pitchFamily="34" charset="0"/>
                <a:ea typeface="Times New Roman" panose="02020603050405020304" pitchFamily="18" charset="0"/>
                <a:cs typeface="Arial" panose="020B0604020202020204" pitchFamily="34" charset="0"/>
              </a:rPr>
              <a:t>л.</a:t>
            </a:r>
            <a:endParaRPr lang="ru-RU" altLang="ru-RU" sz="2800" dirty="0">
              <a:latin typeface="Arial" panose="020B0604020202020204" pitchFamily="34" charset="0"/>
              <a:cs typeface="Arial" panose="020B0604020202020204" pitchFamily="34" charset="0"/>
            </a:endParaRPr>
          </a:p>
          <a:p>
            <a:pPr indent="269875">
              <a:spcAft>
                <a:spcPts val="0"/>
              </a:spcAft>
            </a:pPr>
            <a:r>
              <a:rPr lang="ru-RU" sz="2000" dirty="0">
                <a:effectLst/>
                <a:latin typeface="Arial" panose="020B0604020202020204" pitchFamily="34" charset="0"/>
                <a:ea typeface="Times New Roman" panose="02020603050405020304" pitchFamily="18" charset="0"/>
                <a:cs typeface="Arial" panose="020B0604020202020204" pitchFamily="34" charset="0"/>
              </a:rPr>
              <a:t>И на этот раз в классе были аплодисменты.</a:t>
            </a:r>
          </a:p>
        </p:txBody>
      </p:sp>
    </p:spTree>
    <p:extLst>
      <p:ext uri="{BB962C8B-B14F-4D97-AF65-F5344CB8AC3E}">
        <p14:creationId xmlns:p14="http://schemas.microsoft.com/office/powerpoint/2010/main" val="33381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0"/>
              </a:spcBef>
            </a:pPr>
            <a:r>
              <a:rPr lang="ru-RU" sz="2000" dirty="0">
                <a:solidFill>
                  <a:schemeClr val="tx1"/>
                </a:solidFill>
              </a:rPr>
              <a:t>   Уже 50 лет детей загоняют в шаблонное мышление, заставляют действовать по образцу с объектами, которых </a:t>
            </a:r>
            <a:br>
              <a:rPr lang="ru-RU" sz="2000" dirty="0">
                <a:solidFill>
                  <a:schemeClr val="tx1"/>
                </a:solidFill>
              </a:rPr>
            </a:br>
            <a:r>
              <a:rPr lang="ru-RU" sz="2000" dirty="0">
                <a:solidFill>
                  <a:schemeClr val="tx1"/>
                </a:solidFill>
              </a:rPr>
              <a:t>они не понимают. Задачи на сложение дают на знакомых объектах (карандашах, книгах и т.п.), а задачи на вычитание заставляют решать, составляя уравнение сложением и находя неизвестное число </a:t>
            </a:r>
            <a:r>
              <a:rPr lang="en-US" sz="2000" i="1" dirty="0">
                <a:solidFill>
                  <a:schemeClr val="tx1"/>
                </a:solidFill>
              </a:rPr>
              <a:t>x</a:t>
            </a:r>
            <a:r>
              <a:rPr lang="ru-RU" sz="2000" dirty="0">
                <a:solidFill>
                  <a:schemeClr val="tx1"/>
                </a:solidFill>
              </a:rPr>
              <a:t> вычитанием. </a:t>
            </a:r>
          </a:p>
          <a:p>
            <a:pPr algn="l">
              <a:spcBef>
                <a:spcPts val="0"/>
              </a:spcBef>
            </a:pPr>
            <a:r>
              <a:rPr lang="ru-RU" sz="2000" dirty="0">
                <a:solidFill>
                  <a:schemeClr val="tx1"/>
                </a:solidFill>
              </a:rPr>
              <a:t>   Как-то С.М. Никольский поинтересовался у маленькой соседки по даче:</a:t>
            </a:r>
          </a:p>
          <a:p>
            <a:pPr algn="l">
              <a:spcBef>
                <a:spcPts val="0"/>
              </a:spcBef>
            </a:pPr>
            <a:r>
              <a:rPr lang="ru-RU" sz="2000" dirty="0">
                <a:solidFill>
                  <a:schemeClr val="tx1"/>
                </a:solidFill>
              </a:rPr>
              <a:t>   </a:t>
            </a:r>
            <a:r>
              <a:rPr lang="ru-RU" sz="2000" dirty="0"/>
              <a:t>—</a:t>
            </a:r>
            <a:r>
              <a:rPr lang="ru-RU" sz="2000" dirty="0">
                <a:solidFill>
                  <a:schemeClr val="tx1"/>
                </a:solidFill>
              </a:rPr>
              <a:t> Машенька, что вы изучаете на математике?</a:t>
            </a:r>
          </a:p>
          <a:p>
            <a:pPr algn="l">
              <a:spcBef>
                <a:spcPts val="0"/>
              </a:spcBef>
            </a:pPr>
            <a:r>
              <a:rPr lang="ru-RU" sz="2000" dirty="0">
                <a:solidFill>
                  <a:schemeClr val="tx1"/>
                </a:solidFill>
              </a:rPr>
              <a:t>   </a:t>
            </a:r>
            <a:r>
              <a:rPr lang="ru-RU" sz="2000" dirty="0"/>
              <a:t>—</a:t>
            </a:r>
            <a:r>
              <a:rPr lang="ru-RU" sz="2000" dirty="0">
                <a:solidFill>
                  <a:schemeClr val="tx1"/>
                </a:solidFill>
              </a:rPr>
              <a:t> Уравнения. </a:t>
            </a:r>
          </a:p>
          <a:p>
            <a:pPr algn="l">
              <a:spcBef>
                <a:spcPts val="0"/>
              </a:spcBef>
            </a:pPr>
            <a:r>
              <a:rPr lang="ru-RU" sz="2000" dirty="0">
                <a:solidFill>
                  <a:schemeClr val="tx1"/>
                </a:solidFill>
              </a:rPr>
              <a:t>   </a:t>
            </a:r>
            <a:r>
              <a:rPr lang="ru-RU" sz="2000" dirty="0"/>
              <a:t>—</a:t>
            </a:r>
            <a:r>
              <a:rPr lang="ru-RU" sz="2000" dirty="0">
                <a:solidFill>
                  <a:schemeClr val="tx1"/>
                </a:solidFill>
              </a:rPr>
              <a:t> Ишь ты! А сможешь решить уравнение 3</a:t>
            </a:r>
            <a:r>
              <a:rPr lang="ru-RU" sz="2000" i="1" dirty="0">
                <a:solidFill>
                  <a:schemeClr val="tx1"/>
                </a:solidFill>
              </a:rPr>
              <a:t>х</a:t>
            </a:r>
            <a:r>
              <a:rPr lang="ru-RU" sz="2000" dirty="0">
                <a:solidFill>
                  <a:schemeClr val="tx1"/>
                </a:solidFill>
              </a:rPr>
              <a:t> + </a:t>
            </a:r>
            <a:r>
              <a:rPr lang="ru-RU" sz="2000" i="1" dirty="0">
                <a:solidFill>
                  <a:schemeClr val="tx1"/>
                </a:solidFill>
              </a:rPr>
              <a:t>х</a:t>
            </a:r>
            <a:r>
              <a:rPr lang="ru-RU" sz="2000" dirty="0">
                <a:solidFill>
                  <a:schemeClr val="tx1"/>
                </a:solidFill>
              </a:rPr>
              <a:t> = 12?</a:t>
            </a:r>
          </a:p>
          <a:p>
            <a:pPr algn="l">
              <a:spcBef>
                <a:spcPts val="0"/>
              </a:spcBef>
            </a:pPr>
            <a:r>
              <a:rPr lang="ru-RU" sz="2000" dirty="0">
                <a:solidFill>
                  <a:schemeClr val="tx1"/>
                </a:solidFill>
              </a:rPr>
              <a:t>Машенька подумала и сказала: «Первый </a:t>
            </a:r>
            <a:r>
              <a:rPr lang="ru-RU" sz="2000" i="1" dirty="0">
                <a:solidFill>
                  <a:schemeClr val="tx1"/>
                </a:solidFill>
              </a:rPr>
              <a:t>х</a:t>
            </a:r>
            <a:r>
              <a:rPr lang="ru-RU" sz="2000" dirty="0">
                <a:solidFill>
                  <a:schemeClr val="tx1"/>
                </a:solidFill>
              </a:rPr>
              <a:t> равен 2, а второй 6».</a:t>
            </a:r>
          </a:p>
        </p:txBody>
      </p:sp>
    </p:spTree>
    <p:extLst>
      <p:ext uri="{BB962C8B-B14F-4D97-AF65-F5344CB8AC3E}">
        <p14:creationId xmlns:p14="http://schemas.microsoft.com/office/powerpoint/2010/main" val="28250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Переформулировка задачи про малину в журнале «Квант»</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07937" y="573673"/>
            <a:ext cx="7604646"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С этой задачи началась серия задач «с обменом местами </a:t>
            </a:r>
            <a:b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работы», решаемых при помощи уравнений. А следующая </a:t>
            </a:r>
            <a:b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задача получилась </a:t>
            </a:r>
            <a:r>
              <a:rPr kumimoji="0" lang="ru-RU" altLang="ru-RU" sz="20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переформулировкой</a:t>
            </a: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моей задачи про </a:t>
            </a:r>
            <a:b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сбор малины в журнале «Квант».</a:t>
            </a:r>
            <a:endParaRPr kumimoji="0" lang="ru-RU" altLang="ru-RU" sz="9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ts val="300"/>
              </a:spcBef>
              <a:spcAft>
                <a:spcPct val="0"/>
              </a:spcAft>
              <a:buClrTx/>
              <a:buSzTx/>
              <a:tabLst/>
            </a:pPr>
            <a:r>
              <a:rPr lang="ru-RU" altLang="ru-RU" sz="2000" dirty="0">
                <a:solidFill>
                  <a:srgbClr val="C00000"/>
                </a:solidFill>
                <a:latin typeface="Arial" panose="020B0604020202020204" pitchFamily="34" charset="0"/>
                <a:ea typeface="Times New Roman" panose="02020603050405020304" pitchFamily="18" charset="0"/>
              </a:rPr>
              <a:t>   </a:t>
            </a: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Сулико подошла к роднику с двумя пустыми кувшинами.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Один вмещал 5 </a:t>
            </a:r>
            <a:r>
              <a:rPr kumimoji="0" lang="ru-RU" altLang="ru-RU" sz="2000" b="0" i="1"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л</a:t>
            </a: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а другой — 4 </a:t>
            </a:r>
            <a:r>
              <a:rPr kumimoji="0" lang="ru-RU" altLang="ru-RU" sz="2000" b="0" i="1"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л</a:t>
            </a: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Вода из родника текла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двумя струями — одна сильнее, другая слабее. Сулико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одновре­менно подставила кувшины под струи и, когда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набралась половина меньшего кувшина, поменяла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кувшины местами. Как это ни удивительно, но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кувшины наполнились одновременно. Во сколько раз </a:t>
            </a:r>
            <a:b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br>
            <a:r>
              <a:rPr kumimoji="0" lang="ru-RU" altLang="ru-RU" sz="2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больше воды даёт одна струя, чем другая?</a:t>
            </a:r>
          </a:p>
          <a:p>
            <a:pPr lvl="0" defTabSz="914400" eaLnBrk="0" fontAlgn="base" hangingPunct="0">
              <a:spcBef>
                <a:spcPts val="300"/>
              </a:spcBef>
              <a:spcAft>
                <a:spcPct val="0"/>
              </a:spcAft>
            </a:pPr>
            <a:r>
              <a:rPr lang="ru-RU" altLang="ru-RU" sz="2000" dirty="0">
                <a:latin typeface="Arial" panose="020B0604020202020204" pitchFamily="34" charset="0"/>
                <a:cs typeface="Arial" panose="020B0604020202020204" pitchFamily="34" charset="0"/>
              </a:rPr>
              <a:t>    Все эти интересные задачи вошли в наши учебники.</a:t>
            </a:r>
          </a:p>
        </p:txBody>
      </p:sp>
      <p:pic>
        <p:nvPicPr>
          <p:cNvPr id="6" name="Рисунок 5"/>
          <p:cNvPicPr>
            <a:picLocks noChangeAspect="1"/>
          </p:cNvPicPr>
          <p:nvPr/>
        </p:nvPicPr>
        <p:blipFill>
          <a:blip r:embed="rId3"/>
          <a:stretch>
            <a:fillRect/>
          </a:stretch>
        </p:blipFill>
        <p:spPr>
          <a:xfrm>
            <a:off x="7164288" y="2859782"/>
            <a:ext cx="1943200" cy="1905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53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323528" y="627534"/>
                <a:ext cx="7495123" cy="3895490"/>
              </a:xfrm>
              <a:prstGeom prst="rect">
                <a:avLst/>
              </a:prstGeom>
            </p:spPr>
            <p:txBody>
              <a:bodyPr wrap="square">
                <a:spAutoFit/>
              </a:bodyPr>
              <a:lstStyle/>
              <a:p>
                <a:pPr lvl="0">
                  <a:spcAft>
                    <a:spcPts val="0"/>
                  </a:spcAft>
                  <a:buClr>
                    <a:schemeClr val="accent1">
                      <a:lumMod val="75000"/>
                    </a:schemeClr>
                  </a:buClr>
                </a:pPr>
                <a:r>
                  <a:rPr lang="ru-RU" sz="2000" dirty="0">
                    <a:solidFill>
                      <a:srgbClr val="C00000"/>
                    </a:solidFill>
                  </a:rPr>
                  <a:t>   Коза съедает стог сена за 30 дней. Корова — за 20 дней. Телёнку в день требуется половина того, что за день съедают коза и корова вместе. За сколько дней они </a:t>
                </a:r>
                <a:br>
                  <a:rPr lang="ru-RU" sz="2000" dirty="0">
                    <a:solidFill>
                      <a:srgbClr val="C00000"/>
                    </a:solidFill>
                  </a:rPr>
                </a:br>
                <a:r>
                  <a:rPr lang="ru-RU" sz="2000" dirty="0">
                    <a:solidFill>
                      <a:srgbClr val="C00000"/>
                    </a:solidFill>
                  </a:rPr>
                  <a:t>съедают стог сена втроём?</a:t>
                </a:r>
                <a:endPar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18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000" dirty="0"/>
                  <a:t>Вот е</a:t>
                </a:r>
                <a:r>
                  <a:rPr lang="ru-RU" sz="2000" dirty="0">
                    <a:latin typeface="Arial" panose="020B0604020202020204" pitchFamily="34" charset="0"/>
                    <a:ea typeface="Times New Roman" panose="02020603050405020304" pitchFamily="18" charset="0"/>
                    <a:cs typeface="Arial" panose="020B0604020202020204" pitchFamily="34" charset="0"/>
                  </a:rPr>
                  <a:t>ё решение </a:t>
                </a:r>
                <a:r>
                  <a:rPr lang="ru-RU" sz="2000" dirty="0"/>
                  <a:t>«в дробях»</a:t>
                </a:r>
                <a:r>
                  <a:rPr lang="ru-RU" sz="2000" dirty="0">
                    <a:latin typeface="Arial" panose="020B0604020202020204" pitchFamily="34" charset="0"/>
                    <a:ea typeface="Times New Roman" panose="02020603050405020304" pitchFamily="18" charset="0"/>
                    <a:cs typeface="Arial" panose="020B0604020202020204" pitchFamily="34" charset="0"/>
                  </a:rPr>
                  <a:t>:</a:t>
                </a: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1) 1 : 30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30</m:t>
                        </m:r>
                      </m:den>
                    </m:f>
                  </m:oMath>
                </a14:m>
                <a:r>
                  <a:rPr lang="ru-RU" sz="2000" dirty="0"/>
                  <a:t> (стога); </a:t>
                </a:r>
                <a:r>
                  <a:rPr lang="ru-RU" sz="2000" dirty="0">
                    <a:latin typeface="Arial" panose="020B0604020202020204" pitchFamily="34" charset="0"/>
                    <a:ea typeface="Times New Roman" panose="02020603050405020304" pitchFamily="18" charset="0"/>
                    <a:cs typeface="Arial" panose="020B0604020202020204" pitchFamily="34" charset="0"/>
                  </a:rPr>
                  <a:t>         2) 1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20</m:t>
                        </m:r>
                      </m:den>
                    </m:f>
                  </m:oMath>
                </a14:m>
                <a:r>
                  <a:rPr lang="ru-RU" sz="2000" dirty="0"/>
                  <a:t> (стога);</a:t>
                </a:r>
                <a:r>
                  <a:rPr lang="ru-RU" sz="2000" dirty="0">
                    <a:latin typeface="Arial" panose="020B0604020202020204" pitchFamily="34" charset="0"/>
                    <a:ea typeface="Times New Roman" panose="02020603050405020304" pitchFamily="18" charset="0"/>
                    <a:cs typeface="Arial" panose="020B0604020202020204" pitchFamily="34" charset="0"/>
                  </a:rPr>
                  <a:t>    </a:t>
                </a: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3)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000" dirty="0"/>
                  <a:t> (стога); </a:t>
                </a:r>
                <a:r>
                  <a:rPr lang="ru-RU" sz="2000" dirty="0">
                    <a:latin typeface="Arial" panose="020B0604020202020204" pitchFamily="34" charset="0"/>
                    <a:ea typeface="Times New Roman" panose="02020603050405020304" pitchFamily="18" charset="0"/>
                    <a:cs typeface="Arial" panose="020B0604020202020204" pitchFamily="34" charset="0"/>
                  </a:rPr>
                  <a:t>    4)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000" dirty="0">
                    <a:latin typeface="Arial" panose="020B0604020202020204" pitchFamily="34" charset="0"/>
                    <a:ea typeface="Times New Roman" panose="02020603050405020304" pitchFamily="18" charset="0"/>
                    <a:cs typeface="Arial" panose="020B0604020202020204" pitchFamily="34" charset="0"/>
                  </a:rPr>
                  <a:t> : 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r>
                          <a:rPr lang="ru-RU" sz="2400" b="0" i="1" smtClean="0">
                            <a:latin typeface="Cambria Math" panose="02040503050406030204" pitchFamily="18" charset="0"/>
                          </a:rPr>
                          <m:t>4</m:t>
                        </m:r>
                      </m:den>
                    </m:f>
                  </m:oMath>
                </a14:m>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t>(стога);</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lvl="0">
                  <a:spcBef>
                    <a:spcPts val="600"/>
                  </a:spcBef>
                  <a:buClr>
                    <a:schemeClr val="accent1">
                      <a:lumMod val="75000"/>
                    </a:schemeClr>
                  </a:buClr>
                </a:pPr>
                <a:r>
                  <a:rPr lang="ru-RU" sz="2000" dirty="0">
                    <a:latin typeface="Arial" panose="020B0604020202020204" pitchFamily="34" charset="0"/>
                    <a:ea typeface="Times New Roman" panose="02020603050405020304" pitchFamily="18" charset="0"/>
                    <a:cs typeface="Arial" panose="020B0604020202020204" pitchFamily="34" charset="0"/>
                  </a:rPr>
                  <a:t>   5)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24</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Arial" panose="020B0604020202020204" pitchFamily="34" charset="0"/>
                    <a:ea typeface="Times New Roman" panose="02020603050405020304" pitchFamily="18" charset="0"/>
                    <a:cs typeface="Arial" panose="020B0604020202020204" pitchFamily="34" charset="0"/>
                  </a:rPr>
                  <a:t> </a:t>
                </a:r>
                <a:r>
                  <a:rPr lang="ru-RU" sz="2000" dirty="0"/>
                  <a:t>(стога);      6)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Arial" panose="020B0604020202020204" pitchFamily="34" charset="0"/>
                    <a:ea typeface="Times New Roman" panose="02020603050405020304" pitchFamily="18" charset="0"/>
                    <a:cs typeface="Arial" panose="020B0604020202020204" pitchFamily="34" charset="0"/>
                  </a:rPr>
                  <a:t> = 8 </a:t>
                </a:r>
                <a:r>
                  <a:rPr lang="ru-RU" sz="2000" dirty="0"/>
                  <a:t>(дней).</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
                    <a:schemeClr val="accent1">
                      <a:lumMod val="75000"/>
                    </a:schemeClr>
                  </a:buClr>
                </a:pPr>
                <a:r>
                  <a:rPr lang="ru-RU" sz="2000" b="1" dirty="0">
                    <a:latin typeface="Arial" panose="020B0604020202020204" pitchFamily="34" charset="0"/>
                    <a:ea typeface="Times New Roman" panose="02020603050405020304" pitchFamily="18" charset="0"/>
                    <a:cs typeface="Arial" panose="020B0604020202020204" pitchFamily="34" charset="0"/>
                  </a:rPr>
                  <a:t>    Ответ.</a:t>
                </a:r>
                <a:r>
                  <a:rPr lang="ru-RU" sz="2000" dirty="0">
                    <a:latin typeface="Arial" panose="020B0604020202020204" pitchFamily="34" charset="0"/>
                    <a:ea typeface="Times New Roman" panose="02020603050405020304" pitchFamily="18" charset="0"/>
                    <a:cs typeface="Arial" panose="020B0604020202020204" pitchFamily="34" charset="0"/>
                  </a:rPr>
                  <a:t> За 8 дней.</a:t>
                </a: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23528" y="627534"/>
                <a:ext cx="7495123" cy="3895490"/>
              </a:xfrm>
              <a:prstGeom prst="rect">
                <a:avLst/>
              </a:prstGeom>
              <a:blipFill rotWithShape="0">
                <a:blip r:embed="rId2"/>
                <a:stretch>
                  <a:fillRect l="-813" t="-1095" b="-1878"/>
                </a:stretch>
              </a:blipFill>
            </p:spPr>
            <p:txBody>
              <a:bodyPr/>
              <a:lstStyle/>
              <a:p>
                <a:r>
                  <a:rPr lang="ru-RU">
                    <a:noFill/>
                  </a:rPr>
                  <a:t> </a:t>
                </a:r>
              </a:p>
            </p:txBody>
          </p:sp>
        </mc:Fallback>
      </mc:AlternateContent>
      <p:pic>
        <p:nvPicPr>
          <p:cNvPr id="6" name="Рисунок 5"/>
          <p:cNvPicPr>
            <a:picLocks noChangeAspect="1"/>
          </p:cNvPicPr>
          <p:nvPr/>
        </p:nvPicPr>
        <p:blipFill>
          <a:blip r:embed="rId3"/>
          <a:stretch>
            <a:fillRect/>
          </a:stretch>
        </p:blipFill>
        <p:spPr>
          <a:xfrm>
            <a:off x="6804248" y="1697732"/>
            <a:ext cx="2339752" cy="1928714"/>
          </a:xfrm>
          <a:prstGeom prst="rect">
            <a:avLst/>
          </a:prstGeom>
        </p:spPr>
      </p:pic>
      <p:pic>
        <p:nvPicPr>
          <p:cNvPr id="7" name="Рисунок 6"/>
          <p:cNvPicPr>
            <a:picLocks noChangeAspect="1"/>
          </p:cNvPicPr>
          <p:nvPr/>
        </p:nvPicPr>
        <p:blipFill>
          <a:blip r:embed="rId4"/>
          <a:stretch>
            <a:fillRect/>
          </a:stretch>
        </p:blipFill>
        <p:spPr>
          <a:xfrm>
            <a:off x="6804248" y="3579862"/>
            <a:ext cx="2448272" cy="1570477"/>
          </a:xfrm>
          <a:prstGeom prst="rect">
            <a:avLst/>
          </a:prstGeom>
        </p:spPr>
      </p:pic>
    </p:spTree>
    <p:extLst>
      <p:ext uri="{BB962C8B-B14F-4D97-AF65-F5344CB8AC3E}">
        <p14:creationId xmlns:p14="http://schemas.microsoft.com/office/powerpoint/2010/main" val="433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093428"/>
              </a:xfrm>
              <a:prstGeom prst="rect">
                <a:avLst/>
              </a:prstGeom>
            </p:spPr>
            <p:txBody>
              <a:bodyPr wrap="square">
                <a:spAutoFit/>
              </a:bodyPr>
              <a:lstStyle/>
              <a:p>
                <a:r>
                  <a:rPr lang="ru-RU" sz="2000" dirty="0">
                    <a:solidFill>
                      <a:srgbClr val="C00000"/>
                    </a:solidFill>
                  </a:rPr>
                  <a:t>   На птицеферме гусей было в 2 раза меньше, чем уток. </a:t>
                </a:r>
                <a:br>
                  <a:rPr lang="ru-RU" sz="2000" dirty="0">
                    <a:solidFill>
                      <a:srgbClr val="C00000"/>
                    </a:solidFill>
                  </a:rPr>
                </a:br>
                <a:r>
                  <a:rPr lang="ru-RU" sz="2000" dirty="0">
                    <a:solidFill>
                      <a:srgbClr val="C00000"/>
                    </a:solidFill>
                  </a:rPr>
                  <a:t>На 1 день гусям и уткам выдают столько корма, сколько </a:t>
                </a:r>
                <a:br>
                  <a:rPr lang="ru-RU" sz="2000" dirty="0">
                    <a:solidFill>
                      <a:srgbClr val="C00000"/>
                    </a:solidFill>
                  </a:rPr>
                </a:br>
                <a:r>
                  <a:rPr lang="ru-RU" sz="2000" dirty="0">
                    <a:solidFill>
                      <a:srgbClr val="C00000"/>
                    </a:solidFill>
                  </a:rPr>
                  <a:t>требуется одному гусю на 56 дней или одной утке на 84 дня. Сколько на птицеферме уток? </a:t>
                </a:r>
              </a:p>
              <a:p>
                <a:r>
                  <a:rPr lang="ru-RU" sz="2000" b="1" dirty="0"/>
                  <a:t>    Решение.</a:t>
                </a:r>
                <a:r>
                  <a:rPr lang="ru-RU" sz="2000" dirty="0"/>
                  <a:t> Выдаваемого всем уткам и гусям на 1 день корма (назовём его нормой) хватает одному гусю на 56 дней, значит, </a:t>
                </a:r>
                <a:br>
                  <a:rPr lang="ru-RU" sz="2000" dirty="0"/>
                </a:br>
                <a:r>
                  <a:rPr lang="ru-RU" sz="2000" dirty="0"/>
                  <a:t>в день одному гусю требуется 1/56 нормы. Аналогично в день одной утке требуется 1/84 нормы. </a:t>
                </a:r>
              </a:p>
              <a:p>
                <a:r>
                  <a:rPr lang="ru-RU" sz="2000" dirty="0"/>
                  <a:t>   Так как гусей было в 2 раза меньше, чем уток, то подсчитаем часть нормы, которая требуется в день одному гусю и двум уткам: 1/56 + 2 </a:t>
                </a:r>
                <a14:m>
                  <m:oMath xmlns:m="http://schemas.openxmlformats.org/officeDocument/2006/math">
                    <m:r>
                      <a:rPr lang="ru-RU" sz="2000" i="1">
                        <a:latin typeface="Cambria Math" panose="02040503050406030204" pitchFamily="18" charset="0"/>
                      </a:rPr>
                      <m:t>∙</m:t>
                    </m:r>
                  </m:oMath>
                </a14:m>
                <a:r>
                  <a:rPr lang="ru-RU" sz="2000" dirty="0"/>
                  <a:t> 1/84 = 1/24 (нормы). Значит, всего уток и гусей </a:t>
                </a:r>
                <a:br>
                  <a:rPr lang="ru-RU" sz="2000" dirty="0"/>
                </a:br>
                <a:r>
                  <a:rPr lang="ru-RU" sz="2000" dirty="0"/>
                  <a:t>в 24 раза больше, чем в группе, состоящей из 1 гуся и 2 уток. </a:t>
                </a:r>
              </a:p>
              <a:p>
                <a:r>
                  <a:rPr lang="ru-RU" sz="2000" dirty="0"/>
                  <a:t>    Тогда всего было 24 гуся и 2 ∙ 24 = 48 (уток).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093428"/>
              </a:xfrm>
              <a:prstGeom prst="rect">
                <a:avLst/>
              </a:prstGeom>
              <a:blipFill rotWithShape="0">
                <a:blip r:embed="rId2"/>
                <a:stretch>
                  <a:fillRect l="-737" t="-893" r="-221" b="-1488"/>
                </a:stretch>
              </a:blipFill>
            </p:spPr>
            <p:txBody>
              <a:bodyPr/>
              <a:lstStyle/>
              <a:p>
                <a:r>
                  <a:rPr lang="ru-RU">
                    <a:noFill/>
                  </a:rPr>
                  <a:t> </a:t>
                </a:r>
              </a:p>
            </p:txBody>
          </p:sp>
        </mc:Fallback>
      </mc:AlternateContent>
    </p:spTree>
    <p:extLst>
      <p:ext uri="{BB962C8B-B14F-4D97-AF65-F5344CB8AC3E}">
        <p14:creationId xmlns:p14="http://schemas.microsoft.com/office/powerpoint/2010/main" val="12050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215706"/>
              </a:xfrm>
              <a:prstGeom prst="rect">
                <a:avLst/>
              </a:prstGeom>
            </p:spPr>
            <p:txBody>
              <a:bodyPr wrap="square">
                <a:spAutoFit/>
              </a:bodyPr>
              <a:lstStyle/>
              <a:p>
                <a:r>
                  <a:rPr lang="ru-RU" sz="2000" dirty="0">
                    <a:solidFill>
                      <a:srgbClr val="C00000"/>
                    </a:solidFill>
                  </a:rPr>
                  <a:t>   Запаса топлива в баке моторной лодки хватает, чтобы </a:t>
                </a:r>
                <a:br>
                  <a:rPr lang="ru-RU" sz="2000" dirty="0">
                    <a:solidFill>
                      <a:srgbClr val="C00000"/>
                    </a:solidFill>
                  </a:rPr>
                </a:br>
                <a:r>
                  <a:rPr lang="ru-RU" sz="2000" dirty="0">
                    <a:solidFill>
                      <a:srgbClr val="C00000"/>
                    </a:solidFill>
                  </a:rPr>
                  <a:t>проплыть 28 </a:t>
                </a:r>
                <a:r>
                  <a:rPr lang="ru-RU" sz="2000" i="1" dirty="0">
                    <a:solidFill>
                      <a:srgbClr val="C00000"/>
                    </a:solidFill>
                  </a:rPr>
                  <a:t>км</a:t>
                </a:r>
                <a:r>
                  <a:rPr lang="ru-RU" sz="2000" dirty="0">
                    <a:solidFill>
                      <a:srgbClr val="C00000"/>
                    </a:solidFill>
                  </a:rPr>
                  <a:t> по течению реки или 21 </a:t>
                </a:r>
                <a:r>
                  <a:rPr lang="ru-RU" sz="2000" i="1" dirty="0">
                    <a:solidFill>
                      <a:srgbClr val="C00000"/>
                    </a:solidFill>
                  </a:rPr>
                  <a:t>км</a:t>
                </a:r>
                <a:r>
                  <a:rPr lang="ru-RU" sz="2000" dirty="0">
                    <a:solidFill>
                      <a:srgbClr val="C00000"/>
                    </a:solidFill>
                  </a:rPr>
                  <a:t> против </a:t>
                </a:r>
                <a:br>
                  <a:rPr lang="ru-RU" sz="2000" dirty="0">
                    <a:solidFill>
                      <a:srgbClr val="C00000"/>
                    </a:solidFill>
                  </a:rPr>
                </a:br>
                <a:r>
                  <a:rPr lang="ru-RU" sz="2000" dirty="0">
                    <a:solidFill>
                      <a:srgbClr val="C00000"/>
                    </a:solidFill>
                  </a:rPr>
                  <a:t>течения реки. На какое наибольшее расстояние может </a:t>
                </a:r>
                <a:br>
                  <a:rPr lang="ru-RU" sz="2000" dirty="0">
                    <a:solidFill>
                      <a:srgbClr val="C00000"/>
                    </a:solidFill>
                  </a:rPr>
                </a:br>
                <a:r>
                  <a:rPr lang="ru-RU" sz="2000" dirty="0">
                    <a:solidFill>
                      <a:srgbClr val="C00000"/>
                    </a:solidFill>
                  </a:rPr>
                  <a:t>отплыть рыбак на этой лодке по течению реки, чтобы </a:t>
                </a:r>
                <a:br>
                  <a:rPr lang="ru-RU" sz="2000" dirty="0">
                    <a:solidFill>
                      <a:srgbClr val="C00000"/>
                    </a:solidFill>
                  </a:rPr>
                </a:br>
                <a:r>
                  <a:rPr lang="ru-RU" sz="2000" dirty="0">
                    <a:solidFill>
                      <a:srgbClr val="C00000"/>
                    </a:solidFill>
                  </a:rPr>
                  <a:t>топлива хватило на обратный путь (чтобы ему не пришлось </a:t>
                </a:r>
                <a:br>
                  <a:rPr lang="ru-RU" sz="2000" dirty="0">
                    <a:solidFill>
                      <a:srgbClr val="C00000"/>
                    </a:solidFill>
                  </a:rPr>
                </a:br>
                <a:r>
                  <a:rPr lang="ru-RU" sz="2000" dirty="0">
                    <a:solidFill>
                      <a:srgbClr val="C00000"/>
                    </a:solidFill>
                  </a:rPr>
                  <a:t>идти на вёслах)? </a:t>
                </a:r>
              </a:p>
              <a:p>
                <a:r>
                  <a:rPr lang="ru-RU" sz="2000" b="1" dirty="0"/>
                  <a:t>   Решение. </a:t>
                </a:r>
                <a:r>
                  <a:rPr lang="ru-RU" sz="2000" dirty="0"/>
                  <a:t>Представим, что рыбак на моторной лодке отплыл </a:t>
                </a:r>
                <a:br>
                  <a:rPr lang="ru-RU" sz="2000" dirty="0"/>
                </a:br>
                <a:r>
                  <a:rPr lang="ru-RU" sz="2000" dirty="0"/>
                  <a:t>по течению реки на 1 </a:t>
                </a:r>
                <a:r>
                  <a:rPr lang="ru-RU" sz="2000" i="1" dirty="0"/>
                  <a:t>км</a:t>
                </a:r>
                <a:r>
                  <a:rPr lang="ru-RU" sz="2000" dirty="0"/>
                  <a:t>, а потом вернулся обратно. На такое путешествие он затратил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28</m:t>
                        </m:r>
                      </m:den>
                    </m:f>
                  </m:oMath>
                </a14:m>
                <a:r>
                  <a:rPr lang="ru-RU" sz="24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21</m:t>
                        </m:r>
                      </m:den>
                    </m:f>
                  </m:oMath>
                </a14:m>
                <a:r>
                  <a:rPr lang="ru-RU" sz="20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000" dirty="0"/>
                  <a:t> (бака) топлива. </a:t>
                </a:r>
              </a:p>
              <a:p>
                <a:r>
                  <a:rPr lang="ru-RU" sz="2000" dirty="0"/>
                  <a:t>Значит, 1 </a:t>
                </a:r>
                <a:r>
                  <a:rPr lang="ru-RU" sz="2000" i="1" dirty="0"/>
                  <a:t>км</a:t>
                </a:r>
                <a:r>
                  <a:rPr lang="ru-RU" sz="2000" dirty="0"/>
                  <a:t> составляет 1/12 наибольшего расстояния, на которое может отплыть рыбак, чтобы топлива хватило на обратный путь. </a:t>
                </a:r>
              </a:p>
              <a:p>
                <a:r>
                  <a:rPr lang="ru-RU" sz="2000" dirty="0"/>
                  <a:t>Это наибольшее расстояние равно </a:t>
                </a:r>
                <a14:m>
                  <m:oMath xmlns:m="http://schemas.openxmlformats.org/officeDocument/2006/math">
                    <m:r>
                      <a:rPr lang="ru-RU" sz="2400" i="1">
                        <a:latin typeface="Cambria Math" panose="02040503050406030204" pitchFamily="18" charset="0"/>
                      </a:rPr>
                      <m:t>1 :</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400" dirty="0"/>
                  <a:t> </a:t>
                </a:r>
                <a:r>
                  <a:rPr lang="ru-RU" sz="2000" dirty="0"/>
                  <a:t>= 12 (</a:t>
                </a:r>
                <a:r>
                  <a:rPr lang="ru-RU" sz="2000" i="1" dirty="0"/>
                  <a:t>км</a:t>
                </a:r>
                <a:r>
                  <a:rPr lang="ru-RU" sz="2000"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215706"/>
              </a:xfrm>
              <a:prstGeom prst="rect">
                <a:avLst/>
              </a:prstGeom>
              <a:blipFill rotWithShape="0">
                <a:blip r:embed="rId3"/>
                <a:stretch>
                  <a:fillRect l="-737" t="-867" r="-295"/>
                </a:stretch>
              </a:blipFill>
            </p:spPr>
            <p:txBody>
              <a:bodyPr/>
              <a:lstStyle/>
              <a:p>
                <a:r>
                  <a:rPr lang="ru-RU">
                    <a:noFill/>
                  </a:rPr>
                  <a:t> </a:t>
                </a:r>
              </a:p>
            </p:txBody>
          </p:sp>
        </mc:Fallback>
      </mc:AlternateContent>
    </p:spTree>
    <p:extLst>
      <p:ext uri="{BB962C8B-B14F-4D97-AF65-F5344CB8AC3E}">
        <p14:creationId xmlns:p14="http://schemas.microsoft.com/office/powerpoint/2010/main" val="19578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555526"/>
                <a:ext cx="8261302" cy="4525598"/>
              </a:xfrm>
              <a:prstGeom prst="rect">
                <a:avLst/>
              </a:prstGeom>
            </p:spPr>
            <p:txBody>
              <a:bodyPr wrap="square">
                <a:spAutoFit/>
              </a:bodyPr>
              <a:lstStyle/>
              <a:p>
                <a:r>
                  <a:rPr lang="ru-RU" sz="2000" dirty="0">
                    <a:solidFill>
                      <a:srgbClr val="C00000"/>
                    </a:solidFill>
                  </a:rPr>
                  <a:t>   Резина на передних колесах автомобиля изнашивается </a:t>
                </a:r>
                <a:br>
                  <a:rPr lang="ru-RU" sz="2000" dirty="0">
                    <a:solidFill>
                      <a:srgbClr val="C00000"/>
                    </a:solidFill>
                  </a:rPr>
                </a:br>
                <a:r>
                  <a:rPr lang="ru-RU" sz="2000" dirty="0">
                    <a:solidFill>
                      <a:srgbClr val="C00000"/>
                    </a:solidFill>
                  </a:rPr>
                  <a:t>через 135 </a:t>
                </a:r>
                <a:r>
                  <a:rPr lang="ru-RU" sz="2000" i="1" dirty="0">
                    <a:solidFill>
                      <a:srgbClr val="C00000"/>
                    </a:solidFill>
                  </a:rPr>
                  <a:t>тыс. км</a:t>
                </a:r>
                <a:r>
                  <a:rPr lang="ru-RU" sz="2000" dirty="0">
                    <a:solidFill>
                      <a:srgbClr val="C00000"/>
                    </a:solidFill>
                  </a:rPr>
                  <a:t> пробега, а на задних колесах — через </a:t>
                </a:r>
                <a:br>
                  <a:rPr lang="ru-RU" sz="2000" dirty="0">
                    <a:solidFill>
                      <a:srgbClr val="C00000"/>
                    </a:solidFill>
                  </a:rPr>
                </a:br>
                <a:r>
                  <a:rPr lang="ru-RU" sz="2000" dirty="0">
                    <a:solidFill>
                      <a:srgbClr val="C00000"/>
                    </a:solidFill>
                  </a:rPr>
                  <a:t>90 </a:t>
                </a:r>
                <a:r>
                  <a:rPr lang="ru-RU" sz="2000" i="1" dirty="0">
                    <a:solidFill>
                      <a:srgbClr val="C00000"/>
                    </a:solidFill>
                  </a:rPr>
                  <a:t>тыс. км</a:t>
                </a:r>
                <a:r>
                  <a:rPr lang="ru-RU" sz="2000" dirty="0">
                    <a:solidFill>
                      <a:srgbClr val="C00000"/>
                    </a:solidFill>
                  </a:rPr>
                  <a:t> пробега. На изношенной резине ездить запрещено, шины надо менять. На автомобиле установлен комплект новой резины. Какое наибольшее расстояние можно проехать на этой резине, если вовремя поменять передние колёса с задними? </a:t>
                </a:r>
                <a:br>
                  <a:rPr lang="ru-RU" sz="2000" dirty="0">
                    <a:solidFill>
                      <a:srgbClr val="C00000"/>
                    </a:solidFill>
                  </a:rPr>
                </a:br>
                <a:r>
                  <a:rPr lang="ru-RU" sz="2000" dirty="0">
                    <a:solidFill>
                      <a:srgbClr val="C00000"/>
                    </a:solidFill>
                  </a:rPr>
                  <a:t>Через сколько тысяч километров это надо сделать?</a:t>
                </a:r>
              </a:p>
              <a:p>
                <a:r>
                  <a:rPr lang="ru-RU" sz="2000" dirty="0"/>
                  <a:t>    </a:t>
                </a:r>
                <a:r>
                  <a:rPr lang="ru-RU" sz="2000" b="1" dirty="0"/>
                  <a:t>Решение. </a:t>
                </a:r>
                <a:r>
                  <a:rPr lang="ru-RU" sz="2000" dirty="0"/>
                  <a:t>На 1 </a:t>
                </a:r>
                <a:r>
                  <a:rPr lang="ru-RU" sz="2000" i="1" dirty="0"/>
                  <a:t>тыс. км</a:t>
                </a:r>
                <a:r>
                  <a:rPr lang="ru-RU" sz="2000" dirty="0"/>
                  <a:t> передние колёса получают 1/135 износа, а задние колёса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sz="2000" dirty="0"/>
                  <a:t>1/90 износа. Пусть автомобиль проехал 1 </a:t>
                </a:r>
                <a:r>
                  <a:rPr lang="ru-RU" sz="2000" i="1" dirty="0"/>
                  <a:t>тыс. км</a:t>
                </a:r>
                <a:r>
                  <a:rPr lang="ru-RU" sz="2000" dirty="0"/>
                  <a:t>, передние колёса поменяли с задними и он проехал ещё </a:t>
                </a:r>
                <a:br>
                  <a:rPr lang="ru-RU" sz="2000" dirty="0"/>
                </a:br>
                <a:r>
                  <a:rPr lang="ru-RU" sz="2000" dirty="0"/>
                  <a:t>1 </a:t>
                </a:r>
                <a:r>
                  <a:rPr lang="ru-RU" sz="2000" i="1" dirty="0"/>
                  <a:t>тыс. км</a:t>
                </a:r>
                <a:r>
                  <a:rPr lang="ru-RU" sz="2000" dirty="0"/>
                  <a:t>. Износ каждого колеса составил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135</m:t>
                        </m:r>
                      </m:den>
                    </m:f>
                  </m:oMath>
                </a14:m>
                <a:r>
                  <a:rPr lang="ru-RU" sz="24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90</m:t>
                        </m:r>
                      </m:den>
                    </m:f>
                  </m:oMath>
                </a14:m>
                <a:r>
                  <a:rPr lang="ru-RU" sz="24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54</m:t>
                        </m:r>
                      </m:den>
                    </m:f>
                  </m:oMath>
                </a14:m>
                <a:r>
                  <a:rPr lang="ru-RU" sz="2000" dirty="0"/>
                  <a:t>, т. е. </a:t>
                </a:r>
                <a:br>
                  <a:rPr lang="ru-RU" sz="2000" dirty="0"/>
                </a:br>
                <a:r>
                  <a:rPr lang="ru-RU" sz="2000" dirty="0"/>
                  <a:t>2 </a:t>
                </a:r>
                <a:r>
                  <a:rPr lang="ru-RU" sz="2000" i="1" dirty="0"/>
                  <a:t>тыс. км</a:t>
                </a:r>
                <a:r>
                  <a:rPr lang="ru-RU" sz="2000" dirty="0"/>
                  <a:t> составляют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54</m:t>
                        </m:r>
                      </m:den>
                    </m:f>
                  </m:oMath>
                </a14:m>
                <a:r>
                  <a:rPr lang="ru-RU" sz="2000" dirty="0"/>
                  <a:t> наибольшего пробега, который равен </a:t>
                </a:r>
                <a:br>
                  <a:rPr lang="ru-RU" sz="2000" dirty="0"/>
                </a:br>
                <a:r>
                  <a:rPr lang="ru-RU" sz="2000" dirty="0"/>
                  <a:t>108 </a:t>
                </a:r>
                <a:r>
                  <a:rPr lang="ru-RU" sz="2000" i="1" dirty="0"/>
                  <a:t>тыс. км</a:t>
                </a:r>
                <a:r>
                  <a:rPr lang="ru-RU" sz="2000" dirty="0"/>
                  <a:t>. Смена колёс через 54 </a:t>
                </a:r>
                <a:r>
                  <a:rPr lang="ru-RU" sz="2000" i="1" dirty="0"/>
                  <a:t>тыс. км</a:t>
                </a:r>
                <a:r>
                  <a:rPr lang="ru-RU" sz="2000"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555526"/>
                <a:ext cx="8261302" cy="4525598"/>
              </a:xfrm>
              <a:prstGeom prst="rect">
                <a:avLst/>
              </a:prstGeom>
              <a:blipFill rotWithShape="0">
                <a:blip r:embed="rId2"/>
                <a:stretch>
                  <a:fillRect l="-737" t="-808" r="-1549" b="-1346"/>
                </a:stretch>
              </a:blipFill>
            </p:spPr>
            <p:txBody>
              <a:bodyPr/>
              <a:lstStyle/>
              <a:p>
                <a:r>
                  <a:rPr lang="ru-RU">
                    <a:noFill/>
                  </a:rPr>
                  <a:t> </a:t>
                </a:r>
              </a:p>
            </p:txBody>
          </p:sp>
        </mc:Fallback>
      </mc:AlternateContent>
    </p:spTree>
    <p:extLst>
      <p:ext uri="{BB962C8B-B14F-4D97-AF65-F5344CB8AC3E}">
        <p14:creationId xmlns:p14="http://schemas.microsoft.com/office/powerpoint/2010/main" val="35477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627534"/>
                <a:ext cx="8189294" cy="4437145"/>
              </a:xfrm>
              <a:prstGeom prst="rect">
                <a:avLst/>
              </a:prstGeom>
            </p:spPr>
            <p:txBody>
              <a:bodyPr wrap="square">
                <a:spAutoFit/>
              </a:bodyPr>
              <a:lstStyle/>
              <a:p>
                <a:r>
                  <a:rPr lang="ru-RU" sz="2000" dirty="0">
                    <a:solidFill>
                      <a:srgbClr val="C00000"/>
                    </a:solidFill>
                  </a:rPr>
                  <a:t>   Резина на передних колесах автомобиля изнашивается </a:t>
                </a:r>
                <a:br>
                  <a:rPr lang="ru-RU" sz="2000" dirty="0">
                    <a:solidFill>
                      <a:srgbClr val="C00000"/>
                    </a:solidFill>
                  </a:rPr>
                </a:br>
                <a:r>
                  <a:rPr lang="ru-RU" sz="2000" dirty="0">
                    <a:solidFill>
                      <a:srgbClr val="C00000"/>
                    </a:solidFill>
                  </a:rPr>
                  <a:t>через 135 </a:t>
                </a:r>
                <a:r>
                  <a:rPr lang="ru-RU" sz="2000" i="1" dirty="0">
                    <a:solidFill>
                      <a:srgbClr val="C00000"/>
                    </a:solidFill>
                  </a:rPr>
                  <a:t>тыс. км</a:t>
                </a:r>
                <a:r>
                  <a:rPr lang="ru-RU" sz="2000" dirty="0">
                    <a:solidFill>
                      <a:srgbClr val="C00000"/>
                    </a:solidFill>
                  </a:rPr>
                  <a:t> пробега, а на задних колесах — через </a:t>
                </a:r>
                <a:br>
                  <a:rPr lang="ru-RU" sz="2000" dirty="0">
                    <a:solidFill>
                      <a:srgbClr val="C00000"/>
                    </a:solidFill>
                  </a:rPr>
                </a:br>
                <a:r>
                  <a:rPr lang="ru-RU" sz="2000" dirty="0">
                    <a:solidFill>
                      <a:srgbClr val="C00000"/>
                    </a:solidFill>
                  </a:rPr>
                  <a:t>90 </a:t>
                </a:r>
                <a:r>
                  <a:rPr lang="ru-RU" sz="2000" i="1" dirty="0">
                    <a:solidFill>
                      <a:srgbClr val="C00000"/>
                    </a:solidFill>
                  </a:rPr>
                  <a:t>тыс. км</a:t>
                </a:r>
                <a:r>
                  <a:rPr lang="ru-RU" sz="2000" dirty="0">
                    <a:solidFill>
                      <a:srgbClr val="C00000"/>
                    </a:solidFill>
                  </a:rPr>
                  <a:t> пробега. На изношенной ("лысой") резине ездить запрещено, шины надо менять. На автомобиле установлен комплект новой резины и в багажнике лежит</a:t>
                </a:r>
                <a:r>
                  <a:rPr lang="ru-RU" sz="2000" b="1" dirty="0">
                    <a:solidFill>
                      <a:srgbClr val="C00000"/>
                    </a:solidFill>
                  </a:rPr>
                  <a:t> новое запасное колесо</a:t>
                </a:r>
                <a:r>
                  <a:rPr lang="ru-RU" sz="2000" dirty="0">
                    <a:solidFill>
                      <a:srgbClr val="C00000"/>
                    </a:solidFill>
                  </a:rPr>
                  <a:t>. Какое наибольшее расстояние можно проехать на этой резине, если вовремя менять колёса? Какое наименьшее число раз надо менять колёса? Через сколько тысяч километров? </a:t>
                </a:r>
              </a:p>
              <a:p>
                <a:r>
                  <a:rPr lang="ru-RU" sz="2000" b="1" dirty="0"/>
                  <a:t>    Решение. </a:t>
                </a:r>
                <a:r>
                  <a:rPr lang="ru-RU" sz="2000" dirty="0"/>
                  <a:t>Из решения предыдущей задачи следует при </a:t>
                </a:r>
                <a:br>
                  <a:rPr lang="ru-RU" sz="2000" dirty="0"/>
                </a:br>
                <a:r>
                  <a:rPr lang="ru-RU" sz="2000" dirty="0"/>
                  <a:t>наличии четырёх колёс можно проехать наибольшее расстояние 108 </a:t>
                </a:r>
                <a:r>
                  <a:rPr lang="ru-RU" sz="2000" i="1" dirty="0"/>
                  <a:t>тыс. км</a:t>
                </a:r>
                <a:r>
                  <a:rPr lang="ru-RU" sz="2000" dirty="0"/>
                  <a:t>. Добавив пятое колесо, мы увеличиваем наибольший пробег в 5/4 раза (если сумеем организовать замену колёс). Наибольший пробег равен 108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5</m:t>
                        </m:r>
                      </m:num>
                      <m:den>
                        <m:r>
                          <a:rPr lang="ru-RU" sz="2400" i="1">
                            <a:latin typeface="Cambria Math" panose="02040503050406030204" pitchFamily="18" charset="0"/>
                          </a:rPr>
                          <m:t>4</m:t>
                        </m:r>
                      </m:den>
                    </m:f>
                  </m:oMath>
                </a14:m>
                <a:r>
                  <a:rPr lang="ru-RU" sz="2000" dirty="0"/>
                  <a:t> = 135 (</a:t>
                </a:r>
                <a:r>
                  <a:rPr lang="ru-RU" sz="2000" i="1" dirty="0"/>
                  <a:t>тыс. км</a:t>
                </a:r>
                <a:r>
                  <a:rPr lang="ru-RU" sz="2000"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627534"/>
                <a:ext cx="8189294" cy="4437145"/>
              </a:xfrm>
              <a:prstGeom prst="rect">
                <a:avLst/>
              </a:prstGeom>
              <a:blipFill rotWithShape="0">
                <a:blip r:embed="rId2"/>
                <a:stretch>
                  <a:fillRect l="-744" t="-962" r="-744"/>
                </a:stretch>
              </a:blipFill>
            </p:spPr>
            <p:txBody>
              <a:bodyPr/>
              <a:lstStyle/>
              <a:p>
                <a:r>
                  <a:rPr lang="ru-RU">
                    <a:noFill/>
                  </a:rPr>
                  <a:t> </a:t>
                </a:r>
              </a:p>
            </p:txBody>
          </p:sp>
        </mc:Fallback>
      </mc:AlternateContent>
    </p:spTree>
    <p:extLst>
      <p:ext uri="{BB962C8B-B14F-4D97-AF65-F5344CB8AC3E}">
        <p14:creationId xmlns:p14="http://schemas.microsoft.com/office/powerpoint/2010/main" val="20663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2000" b="1" dirty="0"/>
              <a:t>Усложнение задачи на совместную работу</a:t>
            </a:r>
            <a:endParaRPr lang="ru-RU" sz="20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3477875"/>
          </a:xfrm>
          <a:prstGeom prst="rect">
            <a:avLst/>
          </a:prstGeom>
        </p:spPr>
        <p:txBody>
          <a:bodyPr wrap="square">
            <a:spAutoFit/>
          </a:bodyPr>
          <a:lstStyle/>
          <a:p>
            <a:r>
              <a:rPr lang="ru-RU" sz="2000" dirty="0"/>
              <a:t>   Чтобы добиться требуемого, каждое колесо должно быть запасным на 1/5 наибольшего пробега, т. е. смену колёс </a:t>
            </a:r>
            <a:br>
              <a:rPr lang="ru-RU" sz="2000" dirty="0"/>
            </a:br>
            <a:r>
              <a:rPr lang="ru-RU" sz="2000" dirty="0"/>
              <a:t>надо осуществлять 4 раза через 135 : 5 = 27 (</a:t>
            </a:r>
            <a:r>
              <a:rPr lang="ru-RU" sz="2000" i="1" dirty="0"/>
              <a:t>тыс. км</a:t>
            </a:r>
            <a:r>
              <a:rPr lang="ru-RU" sz="2000" dirty="0"/>
              <a:t>). Делать </a:t>
            </a:r>
            <a:br>
              <a:rPr lang="ru-RU" sz="2000" dirty="0"/>
            </a:br>
            <a:r>
              <a:rPr lang="ru-RU" sz="2000" dirty="0"/>
              <a:t>это можно по схеме, представленной в таблице (П — переднее, </a:t>
            </a:r>
            <a:br>
              <a:rPr lang="ru-RU" sz="2000" dirty="0"/>
            </a:br>
            <a:r>
              <a:rPr lang="ru-RU" sz="2000" dirty="0"/>
              <a:t>З — заднее, ЗАП — запасное):</a:t>
            </a:r>
          </a:p>
          <a:p>
            <a:r>
              <a:rPr lang="ru-RU" sz="2000" dirty="0"/>
              <a:t>  </a:t>
            </a:r>
          </a:p>
          <a:p>
            <a:r>
              <a:rPr lang="ru-RU" sz="2000" b="1" dirty="0"/>
              <a:t>  </a:t>
            </a:r>
            <a:endParaRPr lang="ru-RU" sz="2000" dirty="0"/>
          </a:p>
          <a:p>
            <a:endParaRPr lang="ru-RU" sz="2000" b="1" dirty="0"/>
          </a:p>
          <a:p>
            <a:r>
              <a:rPr lang="ru-RU" sz="2000" dirty="0"/>
              <a:t> </a:t>
            </a:r>
          </a:p>
          <a:p>
            <a:endParaRPr lang="ru-RU" sz="2000" dirty="0"/>
          </a:p>
          <a:p>
            <a:r>
              <a:rPr lang="ru-RU" sz="2000" dirty="0"/>
              <a:t>      </a:t>
            </a:r>
          </a:p>
        </p:txBody>
      </p:sp>
      <p:graphicFrame>
        <p:nvGraphicFramePr>
          <p:cNvPr id="5" name="Таблица 4"/>
          <p:cNvGraphicFramePr>
            <a:graphicFrameLocks noGrp="1"/>
          </p:cNvGraphicFramePr>
          <p:nvPr>
            <p:extLst>
              <p:ext uri="{D42A27DB-BD31-4B8C-83A1-F6EECF244321}">
                <p14:modId xmlns:p14="http://schemas.microsoft.com/office/powerpoint/2010/main" val="3708042052"/>
              </p:ext>
            </p:extLst>
          </p:nvPr>
        </p:nvGraphicFramePr>
        <p:xfrm>
          <a:off x="1214914" y="2427732"/>
          <a:ext cx="5661344" cy="2592289"/>
        </p:xfrm>
        <a:graphic>
          <a:graphicData uri="http://schemas.openxmlformats.org/drawingml/2006/table">
            <a:tbl>
              <a:tblPr firstRow="1" firstCol="1" bandRow="1">
                <a:tableStyleId>{10A1B5D5-9B99-4C35-A422-299274C87663}</a:tableStyleId>
              </a:tblPr>
              <a:tblGrid>
                <a:gridCol w="1132126">
                  <a:extLst>
                    <a:ext uri="{9D8B030D-6E8A-4147-A177-3AD203B41FA5}">
                      <a16:colId xmlns:a16="http://schemas.microsoft.com/office/drawing/2014/main" val="20000"/>
                    </a:ext>
                  </a:extLst>
                </a:gridCol>
                <a:gridCol w="1132126">
                  <a:extLst>
                    <a:ext uri="{9D8B030D-6E8A-4147-A177-3AD203B41FA5}">
                      <a16:colId xmlns:a16="http://schemas.microsoft.com/office/drawing/2014/main" val="20001"/>
                    </a:ext>
                  </a:extLst>
                </a:gridCol>
                <a:gridCol w="1132126">
                  <a:extLst>
                    <a:ext uri="{9D8B030D-6E8A-4147-A177-3AD203B41FA5}">
                      <a16:colId xmlns:a16="http://schemas.microsoft.com/office/drawing/2014/main" val="20002"/>
                    </a:ext>
                  </a:extLst>
                </a:gridCol>
                <a:gridCol w="1132126">
                  <a:extLst>
                    <a:ext uri="{9D8B030D-6E8A-4147-A177-3AD203B41FA5}">
                      <a16:colId xmlns:a16="http://schemas.microsoft.com/office/drawing/2014/main" val="20003"/>
                    </a:ext>
                  </a:extLst>
                </a:gridCol>
                <a:gridCol w="1132840">
                  <a:extLst>
                    <a:ext uri="{9D8B030D-6E8A-4147-A177-3AD203B41FA5}">
                      <a16:colId xmlns:a16="http://schemas.microsoft.com/office/drawing/2014/main" val="20004"/>
                    </a:ext>
                  </a:extLst>
                </a:gridCol>
              </a:tblGrid>
              <a:tr h="370327">
                <a:tc gridSpan="5">
                  <a:txBody>
                    <a:bodyPr/>
                    <a:lstStyle/>
                    <a:p>
                      <a:pPr algn="ctr">
                        <a:spcAft>
                          <a:spcPts val="0"/>
                        </a:spcAft>
                      </a:pPr>
                      <a:r>
                        <a:rPr lang="ru-RU" sz="1400" dirty="0">
                          <a:effectLst/>
                        </a:rPr>
                        <a:t>Номера колёс</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70327">
                <a:tc>
                  <a:txBody>
                    <a:bodyPr/>
                    <a:lstStyle/>
                    <a:p>
                      <a:pPr algn="ctr">
                        <a:spcAft>
                          <a:spcPts val="0"/>
                        </a:spcAft>
                      </a:pPr>
                      <a:r>
                        <a:rPr lang="ru-RU" sz="2000" b="0" dirty="0">
                          <a:effectLst/>
                        </a:rPr>
                        <a:t>1</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2</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4</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5</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327">
                <a:tc>
                  <a:txBody>
                    <a:bodyPr/>
                    <a:lstStyle/>
                    <a:p>
                      <a:pPr algn="ctr">
                        <a:spcAft>
                          <a:spcPts val="0"/>
                        </a:spcAft>
                      </a:pPr>
                      <a:r>
                        <a:rPr lang="ru-RU" sz="2000" b="0" dirty="0">
                          <a:effectLst/>
                        </a:rPr>
                        <a:t>П</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ЗАП</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327">
                <a:tc>
                  <a:txBody>
                    <a:bodyPr/>
                    <a:lstStyle/>
                    <a:p>
                      <a:pPr algn="ctr">
                        <a:spcAft>
                          <a:spcPts val="0"/>
                        </a:spcAft>
                      </a:pPr>
                      <a:r>
                        <a:rPr lang="ru-RU" sz="2000" b="0" dirty="0">
                          <a:effectLst/>
                        </a:rPr>
                        <a:t>П</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ЗАП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327">
                <a:tc>
                  <a:txBody>
                    <a:bodyPr/>
                    <a:lstStyle/>
                    <a:p>
                      <a:pPr algn="ctr">
                        <a:spcAft>
                          <a:spcPts val="0"/>
                        </a:spcAft>
                      </a:pPr>
                      <a:r>
                        <a:rPr lang="ru-RU" sz="2000" b="0" dirty="0">
                          <a:effectLst/>
                        </a:rPr>
                        <a:t>З</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ЗАП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0327">
                <a:tc>
                  <a:txBody>
                    <a:bodyPr/>
                    <a:lstStyle/>
                    <a:p>
                      <a:pPr algn="ctr">
                        <a:spcAft>
                          <a:spcPts val="0"/>
                        </a:spcAft>
                      </a:pPr>
                      <a:r>
                        <a:rPr lang="ru-RU" sz="2000" b="0" dirty="0">
                          <a:effectLst/>
                        </a:rPr>
                        <a:t>З</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ЗАП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П</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0327">
                <a:tc>
                  <a:txBody>
                    <a:bodyPr/>
                    <a:lstStyle/>
                    <a:p>
                      <a:pPr algn="ctr">
                        <a:spcAft>
                          <a:spcPts val="0"/>
                        </a:spcAft>
                      </a:pPr>
                      <a:r>
                        <a:rPr lang="ru-RU" sz="2000" b="0" dirty="0">
                          <a:effectLst/>
                        </a:rPr>
                        <a:t>ЗАП</a:t>
                      </a:r>
                      <a:endParaRPr lang="ru-RU"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П</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a:effectLst/>
                        </a:rPr>
                        <a:t>З</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000" dirty="0">
                          <a:effectLst/>
                        </a:rPr>
                        <a:t>З</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89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 (обратный ход)</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3631763"/>
          </a:xfrm>
          <a:prstGeom prst="rect">
            <a:avLst/>
          </a:prstGeom>
        </p:spPr>
        <p:txBody>
          <a:bodyPr wrap="square">
            <a:spAutoFit/>
          </a:bodyPr>
          <a:lstStyle/>
          <a:p>
            <a:r>
              <a:rPr lang="ru-RU" sz="2000" dirty="0">
                <a:solidFill>
                  <a:srgbClr val="C00000"/>
                </a:solidFill>
              </a:rPr>
              <a:t>   В двух бидонах было 36 </a:t>
            </a:r>
            <a:r>
              <a:rPr lang="ru-RU" sz="2000" i="1" dirty="0">
                <a:solidFill>
                  <a:srgbClr val="C00000"/>
                </a:solidFill>
              </a:rPr>
              <a:t>л</a:t>
            </a:r>
            <a:r>
              <a:rPr lang="ru-RU" sz="2000" dirty="0">
                <a:solidFill>
                  <a:srgbClr val="C00000"/>
                </a:solidFill>
              </a:rPr>
              <a:t> молока. Когда из первого </a:t>
            </a:r>
            <a:br>
              <a:rPr lang="ru-RU" sz="2000" dirty="0">
                <a:solidFill>
                  <a:srgbClr val="C00000"/>
                </a:solidFill>
              </a:rPr>
            </a:br>
            <a:r>
              <a:rPr lang="ru-RU" sz="2000" dirty="0">
                <a:solidFill>
                  <a:srgbClr val="C00000"/>
                </a:solidFill>
              </a:rPr>
              <a:t>бидона перелили 1/3 имевшегося в нём молока во второй </a:t>
            </a:r>
            <a:br>
              <a:rPr lang="ru-RU" sz="2000" dirty="0">
                <a:solidFill>
                  <a:srgbClr val="C00000"/>
                </a:solidFill>
              </a:rPr>
            </a:br>
            <a:r>
              <a:rPr lang="ru-RU" sz="2000" dirty="0">
                <a:solidFill>
                  <a:srgbClr val="C00000"/>
                </a:solidFill>
              </a:rPr>
              <a:t>бидон, то в первом бидоне стало в 2 раза меньше молока, </a:t>
            </a:r>
            <a:br>
              <a:rPr lang="ru-RU" sz="2000" dirty="0">
                <a:solidFill>
                  <a:srgbClr val="C00000"/>
                </a:solidFill>
              </a:rPr>
            </a:br>
            <a:r>
              <a:rPr lang="ru-RU" sz="2000" dirty="0">
                <a:solidFill>
                  <a:srgbClr val="C00000"/>
                </a:solidFill>
              </a:rPr>
              <a:t>чем во втором. Сколько молока первоначально было в </a:t>
            </a:r>
            <a:br>
              <a:rPr lang="ru-RU" sz="2000" dirty="0">
                <a:solidFill>
                  <a:srgbClr val="C00000"/>
                </a:solidFill>
              </a:rPr>
            </a:br>
            <a:r>
              <a:rPr lang="ru-RU" sz="2000" dirty="0">
                <a:solidFill>
                  <a:srgbClr val="C00000"/>
                </a:solidFill>
              </a:rPr>
              <a:t>каждом бидоне?</a:t>
            </a:r>
          </a:p>
          <a:p>
            <a:r>
              <a:rPr lang="ru-RU" sz="2000" b="1" dirty="0"/>
              <a:t>   Решение.</a:t>
            </a:r>
            <a:r>
              <a:rPr lang="ru-RU" sz="2000" dirty="0"/>
              <a:t> Начнём рассуждать с конца: в первом бидоне стало </a:t>
            </a:r>
            <a:br>
              <a:rPr lang="ru-RU" sz="2000" dirty="0"/>
            </a:br>
            <a:r>
              <a:rPr lang="ru-RU" sz="2000" dirty="0"/>
              <a:t>в 2 раза меньше молока, чем во втором, а всего было 36 л молока. Решим задачу на части. Пусть после переливания объём молока </a:t>
            </a:r>
            <a:br>
              <a:rPr lang="ru-RU" sz="2000" dirty="0"/>
            </a:br>
            <a:r>
              <a:rPr lang="ru-RU" sz="2000" dirty="0"/>
              <a:t>в первом бидоне составлял 1 часть, а во втором — 2 части. </a:t>
            </a:r>
          </a:p>
          <a:p>
            <a:pPr>
              <a:spcBef>
                <a:spcPts val="600"/>
              </a:spcBef>
            </a:pPr>
            <a:r>
              <a:rPr lang="ru-RU" sz="2000" dirty="0"/>
              <a:t>    1) 1 + 2 = 3 (части) — приходится на 36 л молока;</a:t>
            </a:r>
          </a:p>
          <a:p>
            <a:pPr>
              <a:spcBef>
                <a:spcPts val="600"/>
              </a:spcBef>
            </a:pPr>
            <a:r>
              <a:rPr lang="ru-RU" sz="2000" dirty="0"/>
              <a:t>    2) 36 : 3 = 12 (</a:t>
            </a:r>
            <a:r>
              <a:rPr lang="ru-RU" sz="2000" i="1" dirty="0"/>
              <a:t>л</a:t>
            </a:r>
            <a:r>
              <a:rPr lang="ru-RU" sz="2000" dirty="0"/>
              <a:t>) — молока стало в </a:t>
            </a:r>
            <a:r>
              <a:rPr lang="en-US" sz="2000" dirty="0"/>
              <a:t>I</a:t>
            </a:r>
            <a:r>
              <a:rPr lang="ru-RU" sz="2000" dirty="0"/>
              <a:t>-м бидоне.</a:t>
            </a:r>
            <a:endParaRPr lang="ru-RU" sz="1800" dirty="0">
              <a:solidFill>
                <a:schemeClr val="accent1">
                  <a:lumMod val="75000"/>
                </a:schemeClr>
              </a:solidFill>
            </a:endParaRPr>
          </a:p>
        </p:txBody>
      </p:sp>
    </p:spTree>
    <p:extLst>
      <p:ext uri="{BB962C8B-B14F-4D97-AF65-F5344CB8AC3E}">
        <p14:creationId xmlns:p14="http://schemas.microsoft.com/office/powerpoint/2010/main" val="19264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 (обратный ход)</a:t>
            </a:r>
            <a:endParaRPr lang="ru-RU" sz="1800" b="1" dirty="0">
              <a:solidFill>
                <a:srgbClr val="FF0000"/>
              </a:solidFill>
            </a:endParaRPr>
          </a:p>
        </p:txBody>
      </p:sp>
      <p:sp>
        <p:nvSpPr>
          <p:cNvPr id="3" name="Объект 2"/>
          <p:cNvSpPr>
            <a:spLocks noGrp="1"/>
          </p:cNvSpPr>
          <p:nvPr>
            <p:ph idx="1"/>
          </p:nvPr>
        </p:nvSpPr>
        <p:spPr>
          <a:xfrm>
            <a:off x="253844" y="627534"/>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71138" y="751447"/>
                <a:ext cx="8261302" cy="4218463"/>
              </a:xfrm>
              <a:prstGeom prst="rect">
                <a:avLst/>
              </a:prstGeom>
            </p:spPr>
            <p:txBody>
              <a:bodyPr wrap="square">
                <a:spAutoFit/>
              </a:bodyPr>
              <a:lstStyle/>
              <a:p>
                <a:r>
                  <a:rPr lang="ru-RU" sz="2000" dirty="0">
                    <a:solidFill>
                      <a:srgbClr val="C00000"/>
                    </a:solidFill>
                  </a:rPr>
                  <a:t>   В двух бидонах было 36 </a:t>
                </a:r>
                <a:r>
                  <a:rPr lang="ru-RU" sz="2000" i="1" dirty="0">
                    <a:solidFill>
                      <a:srgbClr val="C00000"/>
                    </a:solidFill>
                  </a:rPr>
                  <a:t>л</a:t>
                </a:r>
                <a:r>
                  <a:rPr lang="ru-RU" sz="2000" dirty="0">
                    <a:solidFill>
                      <a:srgbClr val="C00000"/>
                    </a:solidFill>
                  </a:rPr>
                  <a:t> молока. Когда из первого </a:t>
                </a:r>
                <a:br>
                  <a:rPr lang="ru-RU" sz="2000" dirty="0">
                    <a:solidFill>
                      <a:srgbClr val="C00000"/>
                    </a:solidFill>
                  </a:rPr>
                </a:br>
                <a:r>
                  <a:rPr lang="ru-RU" sz="2000" dirty="0">
                    <a:solidFill>
                      <a:srgbClr val="C00000"/>
                    </a:solidFill>
                  </a:rPr>
                  <a:t>бидона перелили 1/3 имевшегося в нём молока во второй </a:t>
                </a:r>
                <a:br>
                  <a:rPr lang="ru-RU" sz="2000" dirty="0">
                    <a:solidFill>
                      <a:srgbClr val="C00000"/>
                    </a:solidFill>
                  </a:rPr>
                </a:br>
                <a:r>
                  <a:rPr lang="ru-RU" sz="2000" dirty="0">
                    <a:solidFill>
                      <a:srgbClr val="C00000"/>
                    </a:solidFill>
                  </a:rPr>
                  <a:t>бидон, то в первом бидоне стало в 2 раза меньше молока, </a:t>
                </a:r>
                <a:br>
                  <a:rPr lang="ru-RU" sz="2000" dirty="0">
                    <a:solidFill>
                      <a:srgbClr val="C00000"/>
                    </a:solidFill>
                  </a:rPr>
                </a:br>
                <a:r>
                  <a:rPr lang="ru-RU" sz="2000" dirty="0">
                    <a:solidFill>
                      <a:srgbClr val="C00000"/>
                    </a:solidFill>
                  </a:rPr>
                  <a:t>чем во втором. Сколько молока первоначально было в </a:t>
                </a:r>
                <a:br>
                  <a:rPr lang="ru-RU" sz="2000" dirty="0">
                    <a:solidFill>
                      <a:srgbClr val="C00000"/>
                    </a:solidFill>
                  </a:rPr>
                </a:br>
                <a:r>
                  <a:rPr lang="ru-RU" sz="2000" dirty="0">
                    <a:solidFill>
                      <a:srgbClr val="C00000"/>
                    </a:solidFill>
                  </a:rPr>
                  <a:t>каждом бидоне?</a:t>
                </a:r>
              </a:p>
              <a:p>
                <a:r>
                  <a:rPr lang="ru-RU" sz="2000" dirty="0"/>
                  <a:t>…Из первого бидона перелили </a:t>
                </a:r>
                <a14:m>
                  <m:oMath xmlns:m="http://schemas.openxmlformats.org/officeDocument/2006/math">
                    <m:r>
                      <a:rPr lang="ru-RU" sz="2000" b="0" i="0" smtClean="0">
                        <a:latin typeface="Cambria Math" panose="02040503050406030204" pitchFamily="18" charset="0"/>
                      </a:rPr>
                      <m:t>1/3</m:t>
                    </m:r>
                  </m:oMath>
                </a14:m>
                <a:r>
                  <a:rPr lang="ru-RU" sz="2000" dirty="0"/>
                  <a:t> имевшегося в нём молока </a:t>
                </a:r>
                <a:br>
                  <a:rPr lang="ru-RU" sz="2000" dirty="0"/>
                </a:br>
                <a:r>
                  <a:rPr lang="ru-RU" sz="2000" dirty="0"/>
                  <a:t>во второй бидон, следовательно, 12 </a:t>
                </a:r>
                <a:r>
                  <a:rPr lang="ru-RU" sz="2000" i="1" dirty="0"/>
                  <a:t>л </a:t>
                </a:r>
                <a:r>
                  <a:rPr lang="ru-RU" sz="2000" dirty="0"/>
                  <a:t>составляют </a:t>
                </a:r>
                <a:br>
                  <a:rPr lang="ru-RU" sz="2000" dirty="0"/>
                </a:br>
                <a:r>
                  <a:rPr lang="ru-RU" sz="2000" dirty="0"/>
                  <a:t>1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m:t>
                        </m:r>
                      </m:den>
                    </m:f>
                  </m:oMath>
                </a14:m>
                <a:r>
                  <a:rPr lang="ru-RU" sz="20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3</m:t>
                        </m:r>
                      </m:den>
                    </m:f>
                  </m:oMath>
                </a14:m>
                <a:r>
                  <a:rPr lang="ru-RU" sz="2000" dirty="0"/>
                  <a:t> первоначального объёма молока в первом бидоне.</a:t>
                </a:r>
              </a:p>
              <a:p>
                <a:r>
                  <a:rPr lang="ru-RU" sz="2000" dirty="0"/>
                  <a:t>Теперь решим задачу на дроби.</a:t>
                </a:r>
                <a:br>
                  <a:rPr lang="ru-RU" sz="2000" dirty="0"/>
                </a:br>
                <a:r>
                  <a:rPr lang="ru-RU" sz="2000" dirty="0"/>
                  <a:t>3) 12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3</m:t>
                        </m:r>
                      </m:den>
                    </m:f>
                  </m:oMath>
                </a14:m>
                <a:r>
                  <a:rPr lang="ru-RU" sz="2000" dirty="0"/>
                  <a:t> = 18 (</a:t>
                </a:r>
                <a:r>
                  <a:rPr lang="ru-RU" sz="2000" i="1" dirty="0"/>
                  <a:t>л</a:t>
                </a:r>
                <a:r>
                  <a:rPr lang="ru-RU" sz="2000" dirty="0"/>
                  <a:t>) — молока было в </a:t>
                </a:r>
                <a:r>
                  <a:rPr lang="en-US" sz="2000" dirty="0"/>
                  <a:t>I</a:t>
                </a:r>
                <a:r>
                  <a:rPr lang="ru-RU" sz="2000" dirty="0"/>
                  <a:t>-м бидоне первоначально;</a:t>
                </a:r>
              </a:p>
              <a:p>
                <a:r>
                  <a:rPr lang="ru-RU" sz="2000" dirty="0"/>
                  <a:t>4) 36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18 = 18 (</a:t>
                </a:r>
                <a:r>
                  <a:rPr lang="ru-RU" sz="2000" i="1" dirty="0"/>
                  <a:t>л</a:t>
                </a:r>
                <a:r>
                  <a:rPr lang="ru-RU" sz="2000" dirty="0"/>
                  <a:t>) — было в </a:t>
                </a:r>
                <a:r>
                  <a:rPr lang="en-US" sz="2000" dirty="0"/>
                  <a:t>II</a:t>
                </a:r>
                <a:r>
                  <a:rPr lang="ru-RU" sz="2000" dirty="0"/>
                  <a:t>-м бидоне первоначально.</a:t>
                </a:r>
                <a:br>
                  <a:rPr lang="ru-RU" sz="2000" dirty="0"/>
                </a:br>
                <a:r>
                  <a:rPr lang="ru-RU" sz="2000" b="1" dirty="0"/>
                  <a:t>Ответ: </a:t>
                </a:r>
                <a:r>
                  <a:rPr lang="ru-RU" sz="2000" dirty="0"/>
                  <a:t>18 и 18 </a:t>
                </a:r>
                <a:r>
                  <a:rPr lang="ru-RU" sz="2000" i="1" dirty="0"/>
                  <a:t>л</a:t>
                </a:r>
                <a:r>
                  <a:rPr lang="ru-RU" sz="2000" dirty="0"/>
                  <a:t>.</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71138" y="751447"/>
                <a:ext cx="8261302" cy="4218463"/>
              </a:xfrm>
              <a:prstGeom prst="rect">
                <a:avLst/>
              </a:prstGeom>
              <a:blipFill rotWithShape="0">
                <a:blip r:embed="rId2"/>
                <a:stretch>
                  <a:fillRect l="-737" t="-867" b="-1590"/>
                </a:stretch>
              </a:blipFill>
            </p:spPr>
            <p:txBody>
              <a:bodyPr/>
              <a:lstStyle/>
              <a:p>
                <a:r>
                  <a:rPr lang="ru-RU">
                    <a:noFill/>
                  </a:rPr>
                  <a:t> </a:t>
                </a:r>
              </a:p>
            </p:txBody>
          </p:sp>
        </mc:Fallback>
      </mc:AlternateContent>
    </p:spTree>
    <p:extLst>
      <p:ext uri="{BB962C8B-B14F-4D97-AF65-F5344CB8AC3E}">
        <p14:creationId xmlns:p14="http://schemas.microsoft.com/office/powerpoint/2010/main" val="34610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631490"/>
          </a:xfrm>
          <a:prstGeom prst="rect">
            <a:avLst/>
          </a:prstGeom>
        </p:spPr>
        <p:txBody>
          <a:bodyPr wrap="square">
            <a:spAutoFit/>
          </a:bodyPr>
          <a:lstStyle/>
          <a:p>
            <a:pPr>
              <a:spcBef>
                <a:spcPts val="600"/>
              </a:spcBef>
            </a:pPr>
            <a:r>
              <a:rPr lang="ru-RU" sz="2000" dirty="0">
                <a:solidFill>
                  <a:srgbClr val="C00000"/>
                </a:solidFill>
              </a:rPr>
              <a:t>   На двух полках стояло 24 книги. Сначала с первой полки переставили 1/4 стоявших на ней книг на вторую полку. </a:t>
            </a:r>
            <a:br>
              <a:rPr lang="ru-RU" sz="2000" dirty="0">
                <a:solidFill>
                  <a:srgbClr val="C00000"/>
                </a:solidFill>
              </a:rPr>
            </a:br>
            <a:r>
              <a:rPr lang="ru-RU" sz="2000" dirty="0">
                <a:solidFill>
                  <a:srgbClr val="C00000"/>
                </a:solidFill>
              </a:rPr>
              <a:t>Потом со второй полки переставили 1/3 стоявших на ней на </a:t>
            </a:r>
            <a:br>
              <a:rPr lang="ru-RU" sz="2000" dirty="0">
                <a:solidFill>
                  <a:srgbClr val="C00000"/>
                </a:solidFill>
              </a:rPr>
            </a:br>
            <a:r>
              <a:rPr lang="ru-RU" sz="2000" dirty="0">
                <a:solidFill>
                  <a:srgbClr val="C00000"/>
                </a:solidFill>
              </a:rPr>
              <a:t>первую полку. В результате книг на полках стало поровну. </a:t>
            </a:r>
            <a:br>
              <a:rPr lang="ru-RU" sz="2000" dirty="0">
                <a:solidFill>
                  <a:srgbClr val="C00000"/>
                </a:solidFill>
              </a:rPr>
            </a:br>
            <a:r>
              <a:rPr lang="ru-RU" sz="2000" dirty="0">
                <a:solidFill>
                  <a:srgbClr val="C00000"/>
                </a:solidFill>
              </a:rPr>
              <a:t>Сколько книг стояло на первой полке первоначально?</a:t>
            </a:r>
          </a:p>
          <a:p>
            <a:pPr>
              <a:spcBef>
                <a:spcPts val="600"/>
              </a:spcBef>
            </a:pPr>
            <a:r>
              <a:rPr lang="ru-RU" sz="2000" dirty="0"/>
              <a:t>                     -</a:t>
            </a:r>
          </a:p>
          <a:p>
            <a:endParaRPr lang="ru-RU" sz="2000" dirty="0"/>
          </a:p>
          <a:p>
            <a:r>
              <a:rPr lang="ru-RU" sz="2000" dirty="0"/>
              <a:t>      </a:t>
            </a:r>
          </a:p>
        </p:txBody>
      </p:sp>
      <p:pic>
        <p:nvPicPr>
          <p:cNvPr id="4" name="Рисунок 3"/>
          <p:cNvPicPr>
            <a:picLocks noChangeAspect="1"/>
          </p:cNvPicPr>
          <p:nvPr/>
        </p:nvPicPr>
        <p:blipFill>
          <a:blip r:embed="rId2"/>
          <a:stretch>
            <a:fillRect/>
          </a:stretch>
        </p:blipFill>
        <p:spPr>
          <a:xfrm>
            <a:off x="1979712" y="2581015"/>
            <a:ext cx="3886200" cy="2171700"/>
          </a:xfrm>
          <a:prstGeom prst="rect">
            <a:avLst/>
          </a:prstGeom>
        </p:spPr>
      </p:pic>
    </p:spTree>
    <p:extLst>
      <p:ext uri="{BB962C8B-B14F-4D97-AF65-F5344CB8AC3E}">
        <p14:creationId xmlns:p14="http://schemas.microsoft.com/office/powerpoint/2010/main" val="420693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1800" b="1" dirty="0"/>
              <a:t>Немного истории</a:t>
            </a:r>
            <a:endParaRPr lang="ru-RU" sz="1800" dirty="0"/>
          </a:p>
        </p:txBody>
      </p:sp>
      <p:sp>
        <p:nvSpPr>
          <p:cNvPr id="3" name="Подзаголовок 2"/>
          <p:cNvSpPr>
            <a:spLocks noGrp="1"/>
          </p:cNvSpPr>
          <p:nvPr>
            <p:ph type="subTitle" idx="1"/>
          </p:nvPr>
        </p:nvSpPr>
        <p:spPr>
          <a:xfrm>
            <a:off x="395536" y="771550"/>
            <a:ext cx="7776864" cy="4104456"/>
          </a:xfrm>
        </p:spPr>
        <p:txBody>
          <a:bodyPr>
            <a:noAutofit/>
          </a:bodyPr>
          <a:lstStyle/>
          <a:p>
            <a:pPr algn="l">
              <a:spcBef>
                <a:spcPts val="600"/>
              </a:spcBef>
            </a:pPr>
            <a:r>
              <a:rPr lang="ru-RU" sz="2000" dirty="0">
                <a:solidFill>
                  <a:schemeClr val="tx1"/>
                </a:solidFill>
              </a:rPr>
              <a:t>   Что же произошло, когда задачи стали решать с помощью уравнения? Разные задачи стали решать одним и тем же способом. Учитывая, что решение уравнений хорошо осваивали не все учащиеся, мышление к применению абстракций ещё не было подготовлено, учащиеся стали испытывать колоссальные затруднения в решении задач, которые при прежней методике решали лучше.</a:t>
            </a:r>
          </a:p>
          <a:p>
            <a:pPr algn="l">
              <a:spcBef>
                <a:spcPts val="300"/>
              </a:spcBef>
            </a:pPr>
            <a:r>
              <a:rPr lang="ru-RU" sz="2000" dirty="0">
                <a:solidFill>
                  <a:schemeClr val="tx1"/>
                </a:solidFill>
                <a:latin typeface="Arial" panose="020B0604020202020204" pitchFamily="34" charset="0"/>
                <a:cs typeface="Arial" panose="020B0604020202020204" pitchFamily="34" charset="0"/>
              </a:rPr>
              <a:t>   Однажды моя коллега рассказала, как её попросил </a:t>
            </a:r>
            <a:r>
              <a:rPr lang="ru-RU" sz="2000" dirty="0">
                <a:solidFill>
                  <a:schemeClr val="tx1"/>
                </a:solidFill>
              </a:rPr>
              <a:t>ученик:</a:t>
            </a:r>
          </a:p>
          <a:p>
            <a:pPr algn="l">
              <a:spcBef>
                <a:spcPts val="300"/>
              </a:spcBef>
            </a:pPr>
            <a:r>
              <a:rPr lang="ru-RU" sz="2000" dirty="0">
                <a:solidFill>
                  <a:schemeClr val="tx1"/>
                </a:solidFill>
                <a:latin typeface="Arial" panose="020B0604020202020204" pitchFamily="34" charset="0"/>
                <a:cs typeface="Arial" panose="020B0604020202020204" pitchFamily="34" charset="0"/>
              </a:rPr>
              <a:t>   </a:t>
            </a:r>
            <a:r>
              <a:rPr lang="ru-RU" sz="2000" dirty="0">
                <a:solidFill>
                  <a:schemeClr val="accent1">
                    <a:lumMod val="75000"/>
                  </a:schemeClr>
                </a:solidFill>
                <a:latin typeface="Arial" panose="020B0604020202020204" pitchFamily="34" charset="0"/>
                <a:cs typeface="Arial" panose="020B0604020202020204" pitchFamily="34" charset="0"/>
              </a:rPr>
              <a:t>Научите нас, пожалуйста, решать задачи «На пусть». </a:t>
            </a:r>
          </a:p>
          <a:p>
            <a:pPr algn="l">
              <a:spcBef>
                <a:spcPts val="300"/>
              </a:spcBef>
            </a:pPr>
            <a:r>
              <a:rPr lang="ru-RU" sz="2000" dirty="0">
                <a:solidFill>
                  <a:schemeClr val="accent1">
                    <a:lumMod val="75000"/>
                  </a:schemeClr>
                </a:solidFill>
                <a:latin typeface="Arial" panose="020B0604020202020204" pitchFamily="34" charset="0"/>
                <a:cs typeface="Arial" panose="020B0604020202020204" pitchFamily="34" charset="0"/>
              </a:rPr>
              <a:t>   </a:t>
            </a:r>
            <a:r>
              <a:rPr lang="ru-RU" sz="2000" dirty="0">
                <a:solidFill>
                  <a:schemeClr val="tx1"/>
                </a:solidFill>
              </a:rPr>
              <a:t>По-моему</a:t>
            </a:r>
            <a:r>
              <a:rPr lang="ru-RU" sz="2000" dirty="0">
                <a:solidFill>
                  <a:schemeClr val="tx1"/>
                </a:solidFill>
                <a:latin typeface="Arial" panose="020B0604020202020204" pitchFamily="34" charset="0"/>
                <a:cs typeface="Arial" panose="020B0604020202020204" pitchFamily="34" charset="0"/>
              </a:rPr>
              <a:t>, ребенок гениально выразил свою проблему: решения разных задач начинаются одинаково: «Пусть </a:t>
            </a:r>
            <a:r>
              <a:rPr lang="en-US" sz="2000" i="1" dirty="0">
                <a:solidFill>
                  <a:schemeClr val="tx1"/>
                </a:solidFill>
                <a:latin typeface="Arial" panose="020B0604020202020204" pitchFamily="34" charset="0"/>
                <a:cs typeface="Arial" panose="020B0604020202020204" pitchFamily="34" charset="0"/>
              </a:rPr>
              <a:t>x</a:t>
            </a:r>
            <a:r>
              <a:rPr lang="ru-RU" sz="2000" dirty="0">
                <a:solidFill>
                  <a:schemeClr val="tx1"/>
                </a:solidFill>
                <a:latin typeface="Arial" panose="020B0604020202020204" pitchFamily="34" charset="0"/>
                <a:cs typeface="Arial" panose="020B0604020202020204" pitchFamily="34" charset="0"/>
              </a:rPr>
              <a:t> — …», а что делать дальше, он не знает — в разных задачах </a:t>
            </a:r>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надо действовать по-разному.</a:t>
            </a:r>
          </a:p>
          <a:p>
            <a:pPr algn="l">
              <a:spcBef>
                <a:spcPts val="600"/>
              </a:spcBef>
            </a:pPr>
            <a:endParaRPr lang="ru-RU" sz="2000" dirty="0">
              <a:solidFill>
                <a:schemeClr val="tx1"/>
              </a:solidFill>
            </a:endParaRPr>
          </a:p>
        </p:txBody>
      </p:sp>
    </p:spTree>
    <p:extLst>
      <p:ext uri="{BB962C8B-B14F-4D97-AF65-F5344CB8AC3E}">
        <p14:creationId xmlns:p14="http://schemas.microsoft.com/office/powerpoint/2010/main" val="22295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631490"/>
          </a:xfrm>
          <a:prstGeom prst="rect">
            <a:avLst/>
          </a:prstGeom>
        </p:spPr>
        <p:txBody>
          <a:bodyPr wrap="square">
            <a:spAutoFit/>
          </a:bodyPr>
          <a:lstStyle/>
          <a:p>
            <a:pPr>
              <a:spcBef>
                <a:spcPts val="600"/>
              </a:spcBef>
            </a:pPr>
            <a:r>
              <a:rPr lang="ru-RU" sz="2000" dirty="0">
                <a:solidFill>
                  <a:srgbClr val="C00000"/>
                </a:solidFill>
              </a:rPr>
              <a:t>   На двух полках стояло 24 книги. Сначала с первой полки переставили 1/4 стоявших на ней книг на вторую полку. </a:t>
            </a:r>
            <a:br>
              <a:rPr lang="ru-RU" sz="2000" dirty="0">
                <a:solidFill>
                  <a:srgbClr val="C00000"/>
                </a:solidFill>
              </a:rPr>
            </a:br>
            <a:r>
              <a:rPr lang="ru-RU" sz="2000" dirty="0">
                <a:solidFill>
                  <a:srgbClr val="C00000"/>
                </a:solidFill>
              </a:rPr>
              <a:t>Потом со второй полки переставили 1/3 стоявших на ней на </a:t>
            </a:r>
            <a:br>
              <a:rPr lang="ru-RU" sz="2000" dirty="0">
                <a:solidFill>
                  <a:srgbClr val="C00000"/>
                </a:solidFill>
              </a:rPr>
            </a:br>
            <a:r>
              <a:rPr lang="ru-RU" sz="2000" dirty="0">
                <a:solidFill>
                  <a:srgbClr val="C00000"/>
                </a:solidFill>
              </a:rPr>
              <a:t>первую полку. В результате книг на полках стало поровну. </a:t>
            </a:r>
            <a:br>
              <a:rPr lang="ru-RU" sz="2000" dirty="0">
                <a:solidFill>
                  <a:srgbClr val="C00000"/>
                </a:solidFill>
              </a:rPr>
            </a:br>
            <a:r>
              <a:rPr lang="ru-RU" sz="2000" dirty="0">
                <a:solidFill>
                  <a:srgbClr val="C00000"/>
                </a:solidFill>
              </a:rPr>
              <a:t>Сколько книг стояло на первой полке первоначально?</a:t>
            </a:r>
          </a:p>
          <a:p>
            <a:pPr>
              <a:spcBef>
                <a:spcPts val="600"/>
              </a:spcBef>
            </a:pPr>
            <a:r>
              <a:rPr lang="ru-RU" sz="2000" dirty="0"/>
              <a:t>                     -</a:t>
            </a:r>
          </a:p>
          <a:p>
            <a:endParaRPr lang="ru-RU" sz="2000" dirty="0"/>
          </a:p>
          <a:p>
            <a:r>
              <a:rPr lang="ru-RU" sz="2000" dirty="0"/>
              <a:t>      </a:t>
            </a:r>
          </a:p>
        </p:txBody>
      </p:sp>
      <p:pic>
        <p:nvPicPr>
          <p:cNvPr id="4" name="Рисунок 3"/>
          <p:cNvPicPr>
            <a:picLocks noChangeAspect="1"/>
          </p:cNvPicPr>
          <p:nvPr/>
        </p:nvPicPr>
        <p:blipFill>
          <a:blip r:embed="rId2"/>
          <a:stretch>
            <a:fillRect/>
          </a:stretch>
        </p:blipFill>
        <p:spPr>
          <a:xfrm>
            <a:off x="1979712" y="2571750"/>
            <a:ext cx="3886200" cy="2133600"/>
          </a:xfrm>
          <a:prstGeom prst="rect">
            <a:avLst/>
          </a:prstGeom>
        </p:spPr>
      </p:pic>
    </p:spTree>
    <p:extLst>
      <p:ext uri="{BB962C8B-B14F-4D97-AF65-F5344CB8AC3E}">
        <p14:creationId xmlns:p14="http://schemas.microsoft.com/office/powerpoint/2010/main" val="18621284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494"/>
            <a:ext cx="8219257" cy="504056"/>
          </a:xfrm>
        </p:spPr>
        <p:txBody>
          <a:bodyPr>
            <a:normAutofit/>
          </a:bodyPr>
          <a:lstStyle/>
          <a:p>
            <a:r>
              <a:rPr lang="ru-RU" sz="1800" b="1" dirty="0">
                <a:latin typeface="Arial" panose="020B0604020202020204" pitchFamily="34" charset="0"/>
                <a:cs typeface="Arial" panose="020B0604020202020204" pitchFamily="34" charset="0"/>
              </a:rPr>
              <a:t>Новые задачи в учебник для 5 класса</a:t>
            </a:r>
            <a:endParaRPr lang="ru-RU" sz="1800" b="1" dirty="0">
              <a:solidFill>
                <a:srgbClr val="FF0000"/>
              </a:solidFill>
            </a:endParaRPr>
          </a:p>
        </p:txBody>
      </p:sp>
      <p:sp>
        <p:nvSpPr>
          <p:cNvPr id="3" name="Объект 2"/>
          <p:cNvSpPr>
            <a:spLocks noGrp="1"/>
          </p:cNvSpPr>
          <p:nvPr>
            <p:ph idx="1"/>
          </p:nvPr>
        </p:nvSpPr>
        <p:spPr>
          <a:xfrm>
            <a:off x="271138" y="699542"/>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271138" y="751447"/>
            <a:ext cx="8261302" cy="2631490"/>
          </a:xfrm>
          <a:prstGeom prst="rect">
            <a:avLst/>
          </a:prstGeom>
        </p:spPr>
        <p:txBody>
          <a:bodyPr wrap="square">
            <a:spAutoFit/>
          </a:bodyPr>
          <a:lstStyle/>
          <a:p>
            <a:pPr>
              <a:spcBef>
                <a:spcPts val="600"/>
              </a:spcBef>
            </a:pPr>
            <a:r>
              <a:rPr lang="ru-RU" sz="2000" dirty="0">
                <a:solidFill>
                  <a:srgbClr val="C00000"/>
                </a:solidFill>
              </a:rPr>
              <a:t>   На двух полках стояло 24 книги. Сначала с первой полки переставили 1/4 стоявших на ней книг на вторую полку. </a:t>
            </a:r>
            <a:br>
              <a:rPr lang="ru-RU" sz="2000" dirty="0">
                <a:solidFill>
                  <a:srgbClr val="C00000"/>
                </a:solidFill>
              </a:rPr>
            </a:br>
            <a:r>
              <a:rPr lang="ru-RU" sz="2000" dirty="0">
                <a:solidFill>
                  <a:srgbClr val="C00000"/>
                </a:solidFill>
              </a:rPr>
              <a:t>Потом со второй полки переставили 1/3 стоявших на ней на </a:t>
            </a:r>
            <a:br>
              <a:rPr lang="ru-RU" sz="2000" dirty="0">
                <a:solidFill>
                  <a:srgbClr val="C00000"/>
                </a:solidFill>
              </a:rPr>
            </a:br>
            <a:r>
              <a:rPr lang="ru-RU" sz="2000" dirty="0">
                <a:solidFill>
                  <a:srgbClr val="C00000"/>
                </a:solidFill>
              </a:rPr>
              <a:t>первую полку. В результате книг на полках стало поровну. </a:t>
            </a:r>
            <a:br>
              <a:rPr lang="ru-RU" sz="2000" dirty="0">
                <a:solidFill>
                  <a:srgbClr val="C00000"/>
                </a:solidFill>
              </a:rPr>
            </a:br>
            <a:r>
              <a:rPr lang="ru-RU" sz="2000" dirty="0">
                <a:solidFill>
                  <a:srgbClr val="C00000"/>
                </a:solidFill>
              </a:rPr>
              <a:t>Сколько книг стояло на первой полке первоначально?</a:t>
            </a:r>
          </a:p>
          <a:p>
            <a:pPr>
              <a:spcBef>
                <a:spcPts val="600"/>
              </a:spcBef>
            </a:pPr>
            <a:r>
              <a:rPr lang="ru-RU" sz="2000" dirty="0"/>
              <a:t>                     -</a:t>
            </a:r>
          </a:p>
          <a:p>
            <a:endParaRPr lang="ru-RU" sz="2000" dirty="0"/>
          </a:p>
          <a:p>
            <a:r>
              <a:rPr lang="ru-RU" sz="2000" dirty="0"/>
              <a:t>      </a:t>
            </a:r>
          </a:p>
        </p:txBody>
      </p:sp>
      <p:pic>
        <p:nvPicPr>
          <p:cNvPr id="8" name="Рисунок 7"/>
          <p:cNvPicPr>
            <a:picLocks noChangeAspect="1"/>
          </p:cNvPicPr>
          <p:nvPr/>
        </p:nvPicPr>
        <p:blipFill>
          <a:blip r:embed="rId2"/>
          <a:stretch>
            <a:fillRect/>
          </a:stretch>
        </p:blipFill>
        <p:spPr>
          <a:xfrm>
            <a:off x="1979712" y="2571750"/>
            <a:ext cx="3867150" cy="2143125"/>
          </a:xfrm>
          <a:prstGeom prst="rect">
            <a:avLst/>
          </a:prstGeom>
        </p:spPr>
      </p:pic>
    </p:spTree>
    <p:extLst>
      <p:ext uri="{BB962C8B-B14F-4D97-AF65-F5344CB8AC3E}">
        <p14:creationId xmlns:p14="http://schemas.microsoft.com/office/powerpoint/2010/main" val="18611959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57352" y="835960"/>
            <a:ext cx="792088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Учащиеся, обученные решению задач арифметическими способами, долго противятся решению знакомых задач «в алгебраических образах», так как не видят выигрыша в применении уравнений в простых ситуациях. Требуются</a:t>
            </a:r>
            <a:r>
              <a:rPr kumimoji="0" lang="ru-RU" altLang="ru-RU" sz="20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специальные усилия: а теперь реши эту задачу при помощи уравнения. </a:t>
            </a:r>
          </a:p>
          <a:p>
            <a:pPr lvl="0" indent="269875" defTabSz="914400" eaLnBrk="0" fontAlgn="base" hangingPunct="0">
              <a:spcBef>
                <a:spcPts val="300"/>
              </a:spcBef>
              <a:spcAft>
                <a:spcPct val="0"/>
              </a:spcAft>
            </a:pPr>
            <a:r>
              <a:rPr lang="ru-RU" sz="2000" dirty="0"/>
              <a:t>Надо не переучивать их решать задачи в «алгебраических образах», а показывать задачи, которые решаются проще или только при помощи уравнения. </a:t>
            </a:r>
          </a:p>
          <a:p>
            <a:pPr lvl="0" indent="269875" defTabSz="914400" eaLnBrk="0" fontAlgn="base" hangingPunct="0">
              <a:spcBef>
                <a:spcPts val="300"/>
              </a:spcBef>
              <a:spcAft>
                <a:spcPct val="0"/>
              </a:spcAft>
            </a:pPr>
            <a:r>
              <a:rPr lang="ru-RU" altLang="ru-RU" sz="2000" dirty="0">
                <a:solidFill>
                  <a:srgbClr val="000000"/>
                </a:solidFill>
                <a:latin typeface="Arial" panose="020B0604020202020204" pitchFamily="34" charset="0"/>
              </a:rPr>
              <a:t>Рассмотрим такую задачу, сопоставим два способа её решения</a:t>
            </a:r>
            <a:r>
              <a:rPr lang="ru-RU" altLang="ru-RU" sz="2000" dirty="0">
                <a:latin typeface="Arial" panose="020B0604020202020204" pitchFamily="34" charset="0"/>
                <a:cs typeface="Arial" panose="020B0604020202020204" pitchFamily="34" charset="0"/>
              </a:rPr>
              <a:t>.</a:t>
            </a:r>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464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57352" y="665512"/>
            <a:ext cx="794304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solidFill>
                  <a:srgbClr val="C00000"/>
                </a:solidFill>
              </a:rPr>
              <a:t>   Вася планирует добраться из пункта </a:t>
            </a:r>
            <a:r>
              <a:rPr lang="en-US" sz="2000" i="1" dirty="0">
                <a:solidFill>
                  <a:srgbClr val="C00000"/>
                </a:solidFill>
              </a:rPr>
              <a:t>A </a:t>
            </a:r>
            <a:r>
              <a:rPr lang="ru-RU" sz="2000" dirty="0">
                <a:solidFill>
                  <a:srgbClr val="C00000"/>
                </a:solidFill>
              </a:rPr>
              <a:t>в пункт </a:t>
            </a:r>
            <a:r>
              <a:rPr lang="en-US" sz="2000" i="1" dirty="0">
                <a:solidFill>
                  <a:srgbClr val="C00000"/>
                </a:solidFill>
              </a:rPr>
              <a:t>B</a:t>
            </a:r>
            <a:r>
              <a:rPr lang="ru-RU" sz="2000" dirty="0">
                <a:solidFill>
                  <a:srgbClr val="C00000"/>
                </a:solidFill>
              </a:rPr>
              <a:t>. Если он поедет на велосипеде со скоростью 15 </a:t>
            </a:r>
            <a:r>
              <a:rPr lang="ru-RU" sz="2000" i="1" dirty="0">
                <a:solidFill>
                  <a:srgbClr val="C00000"/>
                </a:solidFill>
              </a:rPr>
              <a:t>км</a:t>
            </a:r>
            <a:r>
              <a:rPr lang="ru-RU" sz="2000" dirty="0">
                <a:solidFill>
                  <a:srgbClr val="C00000"/>
                </a:solidFill>
              </a:rPr>
              <a:t>/</a:t>
            </a:r>
            <a:r>
              <a:rPr lang="ru-RU" sz="2000" i="1" dirty="0">
                <a:solidFill>
                  <a:srgbClr val="C00000"/>
                </a:solidFill>
              </a:rPr>
              <a:t>ч</a:t>
            </a:r>
            <a:r>
              <a:rPr lang="ru-RU" sz="2000" dirty="0">
                <a:solidFill>
                  <a:srgbClr val="C00000"/>
                </a:solidFill>
              </a:rPr>
              <a:t>, то доберётся </a:t>
            </a:r>
            <a:br>
              <a:rPr lang="ru-RU" sz="2000" dirty="0">
                <a:solidFill>
                  <a:srgbClr val="C00000"/>
                </a:solidFill>
              </a:rPr>
            </a:br>
            <a:r>
              <a:rPr lang="ru-RU" sz="2000" dirty="0">
                <a:solidFill>
                  <a:srgbClr val="C00000"/>
                </a:solidFill>
              </a:rPr>
              <a:t>до пункта </a:t>
            </a:r>
            <a:r>
              <a:rPr lang="en-US" sz="2000" i="1" dirty="0">
                <a:solidFill>
                  <a:srgbClr val="C00000"/>
                </a:solidFill>
              </a:rPr>
              <a:t>B</a:t>
            </a:r>
            <a:r>
              <a:rPr lang="ru-RU" sz="2000" dirty="0">
                <a:solidFill>
                  <a:srgbClr val="C00000"/>
                </a:solidFill>
              </a:rPr>
              <a:t> на 6 </a:t>
            </a:r>
            <a:r>
              <a:rPr lang="ru-RU" sz="2000" i="1" dirty="0">
                <a:solidFill>
                  <a:srgbClr val="C00000"/>
                </a:solidFill>
              </a:rPr>
              <a:t>ч</a:t>
            </a:r>
            <a:r>
              <a:rPr lang="ru-RU" sz="2000" dirty="0">
                <a:solidFill>
                  <a:srgbClr val="C00000"/>
                </a:solidFill>
              </a:rPr>
              <a:t> раньше, чем пешком. Если он поедет </a:t>
            </a:r>
            <a:br>
              <a:rPr lang="ru-RU" sz="2000" dirty="0">
                <a:solidFill>
                  <a:srgbClr val="C00000"/>
                </a:solidFill>
              </a:rPr>
            </a:br>
            <a:r>
              <a:rPr lang="ru-RU" sz="2000" dirty="0">
                <a:solidFill>
                  <a:srgbClr val="C00000"/>
                </a:solidFill>
              </a:rPr>
              <a:t>на автобусе со скоростью 60 </a:t>
            </a:r>
            <a:r>
              <a:rPr lang="ru-RU" sz="2000" i="1" dirty="0">
                <a:solidFill>
                  <a:srgbClr val="C00000"/>
                </a:solidFill>
              </a:rPr>
              <a:t>км</a:t>
            </a:r>
            <a:r>
              <a:rPr lang="ru-RU" sz="2000" dirty="0">
                <a:solidFill>
                  <a:srgbClr val="C00000"/>
                </a:solidFill>
              </a:rPr>
              <a:t>/</a:t>
            </a:r>
            <a:r>
              <a:rPr lang="ru-RU" sz="2000" i="1" dirty="0">
                <a:solidFill>
                  <a:srgbClr val="C00000"/>
                </a:solidFill>
              </a:rPr>
              <a:t>ч</a:t>
            </a:r>
            <a:r>
              <a:rPr lang="ru-RU" sz="2000" dirty="0">
                <a:solidFill>
                  <a:srgbClr val="C00000"/>
                </a:solidFill>
              </a:rPr>
              <a:t>, то доберётся до пункта </a:t>
            </a:r>
            <a:br>
              <a:rPr lang="ru-RU" sz="2000" dirty="0">
                <a:solidFill>
                  <a:srgbClr val="C00000"/>
                </a:solidFill>
              </a:rPr>
            </a:br>
            <a:r>
              <a:rPr lang="en-US" sz="2000" i="1" dirty="0">
                <a:solidFill>
                  <a:srgbClr val="C00000"/>
                </a:solidFill>
              </a:rPr>
              <a:t>B</a:t>
            </a:r>
            <a:r>
              <a:rPr lang="ru-RU" sz="2000" dirty="0">
                <a:solidFill>
                  <a:srgbClr val="C00000"/>
                </a:solidFill>
              </a:rPr>
              <a:t> на 3 </a:t>
            </a:r>
            <a:r>
              <a:rPr lang="ru-RU" sz="2000" i="1" dirty="0">
                <a:solidFill>
                  <a:srgbClr val="C00000"/>
                </a:solidFill>
              </a:rPr>
              <a:t>ч</a:t>
            </a:r>
            <a:r>
              <a:rPr lang="ru-RU" sz="2000" dirty="0">
                <a:solidFill>
                  <a:srgbClr val="C00000"/>
                </a:solidFill>
              </a:rPr>
              <a:t> раньше, чем на велосипеде. Какова скорость Васи </a:t>
            </a:r>
            <a:br>
              <a:rPr lang="ru-RU" sz="2000" dirty="0">
                <a:solidFill>
                  <a:srgbClr val="C00000"/>
                </a:solidFill>
              </a:rPr>
            </a:br>
            <a:r>
              <a:rPr lang="ru-RU" sz="2000" dirty="0">
                <a:solidFill>
                  <a:srgbClr val="C00000"/>
                </a:solidFill>
              </a:rPr>
              <a:t>при движении </a:t>
            </a:r>
            <a:r>
              <a:rPr lang="ru-RU" sz="2000" dirty="0">
                <a:solidFill>
                  <a:srgbClr val="C00000"/>
                </a:solidFill>
                <a:latin typeface="Arial" panose="020B0604020202020204" pitchFamily="34" charset="0"/>
                <a:ea typeface="Times New Roman" panose="02020603050405020304" pitchFamily="18" charset="0"/>
              </a:rPr>
              <a:t>пешком</a:t>
            </a:r>
            <a:r>
              <a:rPr lang="ru-RU" sz="2000" dirty="0">
                <a:solidFill>
                  <a:srgbClr val="C00000"/>
                </a:solidFill>
              </a:rPr>
              <a:t>? </a:t>
            </a:r>
          </a:p>
          <a:p>
            <a:r>
              <a:rPr lang="ru-RU" sz="2000" b="1" dirty="0"/>
              <a:t>    Решение.</a:t>
            </a:r>
            <a:r>
              <a:rPr lang="ru-RU" sz="2000" dirty="0"/>
              <a:t> </a:t>
            </a:r>
            <a:r>
              <a:rPr lang="en-US" sz="2000" i="1" dirty="0"/>
              <a:t>I </a:t>
            </a:r>
            <a:r>
              <a:rPr lang="ru-RU" sz="2000" i="1" dirty="0"/>
              <a:t>способ.</a:t>
            </a:r>
            <a:endParaRPr lang="ru-RU" sz="2000" dirty="0"/>
          </a:p>
          <a:p>
            <a:r>
              <a:rPr lang="ru-RU" sz="2000" dirty="0"/>
              <a:t>   1) 60 : 15 = 4 (раза).</a:t>
            </a:r>
          </a:p>
          <a:p>
            <a:r>
              <a:rPr lang="ru-RU" sz="2000" dirty="0"/>
              <a:t>   В 4 раза скорость движения на автобусе </a:t>
            </a:r>
            <a:br>
              <a:rPr lang="ru-RU" sz="2000" dirty="0"/>
            </a:br>
            <a:r>
              <a:rPr lang="ru-RU" sz="2000" dirty="0"/>
              <a:t>больше, чем скорость движения на </a:t>
            </a:r>
            <a:br>
              <a:rPr lang="ru-RU" sz="2000" dirty="0"/>
            </a:br>
            <a:r>
              <a:rPr lang="ru-RU" sz="2000" dirty="0"/>
              <a:t>велосипеде, в 4 раза время движения на </a:t>
            </a:r>
            <a:br>
              <a:rPr lang="ru-RU" sz="2000" dirty="0"/>
            </a:br>
            <a:r>
              <a:rPr lang="ru-RU" sz="2000" dirty="0"/>
              <a:t>автобусе меньше, чем время движения на велосипеде, </a:t>
            </a:r>
            <a:br>
              <a:rPr lang="ru-RU" sz="2000" dirty="0"/>
            </a:br>
            <a:r>
              <a:rPr lang="ru-RU" sz="2000" dirty="0"/>
              <a:t>так как путь один и тот же.</a:t>
            </a:r>
          </a:p>
        </p:txBody>
      </p:sp>
      <p:pic>
        <p:nvPicPr>
          <p:cNvPr id="4" name="Рисунок 3"/>
          <p:cNvPicPr>
            <a:picLocks noChangeAspect="1"/>
          </p:cNvPicPr>
          <p:nvPr/>
        </p:nvPicPr>
        <p:blipFill>
          <a:blip r:embed="rId2"/>
          <a:stretch>
            <a:fillRect/>
          </a:stretch>
        </p:blipFill>
        <p:spPr>
          <a:xfrm>
            <a:off x="5574449" y="2427734"/>
            <a:ext cx="3534055"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0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251520" y="1097400"/>
            <a:ext cx="78488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Пусть время движения на автобусе составляет 1 часть, тогда время движения на велосипеде составляет 4 такие же части.   </a:t>
            </a:r>
          </a:p>
          <a:p>
            <a:pPr>
              <a:spcBef>
                <a:spcPts val="600"/>
              </a:spcBef>
            </a:pPr>
            <a:r>
              <a:rPr lang="ru-RU" sz="2000" dirty="0"/>
              <a:t>   2) 4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1 = 3 (части) — приходится на 3 ч; </a:t>
            </a:r>
          </a:p>
          <a:p>
            <a:pPr>
              <a:spcBef>
                <a:spcPts val="600"/>
              </a:spcBef>
            </a:pPr>
            <a:r>
              <a:rPr lang="ru-RU" sz="2000" dirty="0"/>
              <a:t>   3) 3 : 3 = 1 (</a:t>
            </a:r>
            <a:r>
              <a:rPr lang="ru-RU" sz="2000" i="1" dirty="0"/>
              <a:t>ч</a:t>
            </a:r>
            <a:r>
              <a:rPr lang="ru-RU" sz="2000" dirty="0"/>
              <a:t>) — приходится на 1 часть (время движения </a:t>
            </a:r>
            <a:br>
              <a:rPr lang="ru-RU" sz="2000" dirty="0"/>
            </a:br>
            <a:r>
              <a:rPr lang="ru-RU" sz="2000" dirty="0"/>
              <a:t>от </a:t>
            </a:r>
            <a:r>
              <a:rPr lang="en-US" sz="2000" i="1" dirty="0"/>
              <a:t>A </a:t>
            </a:r>
            <a:r>
              <a:rPr lang="ru-RU" sz="2000" dirty="0"/>
              <a:t>до </a:t>
            </a:r>
            <a:r>
              <a:rPr lang="en-US" sz="2000" i="1" dirty="0"/>
              <a:t>B</a:t>
            </a:r>
            <a:r>
              <a:rPr lang="ru-RU" sz="2000" dirty="0"/>
              <a:t> на автобусе); </a:t>
            </a:r>
          </a:p>
          <a:p>
            <a:pPr>
              <a:spcBef>
                <a:spcPts val="600"/>
              </a:spcBef>
            </a:pPr>
            <a:r>
              <a:rPr lang="ru-RU" sz="2000" dirty="0"/>
              <a:t>   4) 60 ∙ 1 = 60 (</a:t>
            </a:r>
            <a:r>
              <a:rPr lang="ru-RU" sz="2000" i="1" dirty="0"/>
              <a:t>км</a:t>
            </a:r>
            <a:r>
              <a:rPr lang="ru-RU" sz="2000" dirty="0"/>
              <a:t>) — расстояние от </a:t>
            </a:r>
            <a:r>
              <a:rPr lang="en-US" sz="2000" i="1" dirty="0"/>
              <a:t>A </a:t>
            </a:r>
            <a:r>
              <a:rPr lang="ru-RU" sz="2000" dirty="0"/>
              <a:t>до </a:t>
            </a:r>
            <a:r>
              <a:rPr lang="en-US" sz="2000" i="1" dirty="0"/>
              <a:t>B</a:t>
            </a:r>
            <a:r>
              <a:rPr lang="ru-RU" sz="2000" dirty="0"/>
              <a:t>;</a:t>
            </a:r>
          </a:p>
          <a:p>
            <a:pPr>
              <a:spcBef>
                <a:spcPts val="600"/>
              </a:spcBef>
            </a:pPr>
            <a:r>
              <a:rPr lang="ru-RU" sz="2000" dirty="0"/>
              <a:t>   5) 1 + 3 = 4 (</a:t>
            </a:r>
            <a:r>
              <a:rPr lang="ru-RU" sz="2000" i="1" dirty="0"/>
              <a:t>ч</a:t>
            </a:r>
            <a:r>
              <a:rPr lang="ru-RU" sz="2000" dirty="0"/>
              <a:t>) — время движения от </a:t>
            </a:r>
            <a:r>
              <a:rPr lang="en-US" sz="2000" i="1" dirty="0"/>
              <a:t>A </a:t>
            </a:r>
            <a:r>
              <a:rPr lang="ru-RU" sz="2000" dirty="0"/>
              <a:t>до </a:t>
            </a:r>
            <a:r>
              <a:rPr lang="en-US" sz="2000" i="1" dirty="0"/>
              <a:t>B </a:t>
            </a:r>
            <a:r>
              <a:rPr lang="ru-RU" sz="2000" dirty="0"/>
              <a:t>на велосипеде;</a:t>
            </a:r>
          </a:p>
          <a:p>
            <a:pPr>
              <a:spcBef>
                <a:spcPts val="600"/>
              </a:spcBef>
            </a:pPr>
            <a:r>
              <a:rPr lang="ru-RU" sz="2000" dirty="0"/>
              <a:t>   6) 4 + 6 = 10 (</a:t>
            </a:r>
            <a:r>
              <a:rPr lang="ru-RU" sz="2000" i="1" dirty="0"/>
              <a:t>ч</a:t>
            </a:r>
            <a:r>
              <a:rPr lang="ru-RU" sz="2000" dirty="0"/>
              <a:t>) — время движения Васи от </a:t>
            </a:r>
            <a:r>
              <a:rPr lang="en-US" sz="2000" i="1" dirty="0"/>
              <a:t>A </a:t>
            </a:r>
            <a:r>
              <a:rPr lang="ru-RU" sz="2000" dirty="0"/>
              <a:t>до </a:t>
            </a:r>
            <a:r>
              <a:rPr lang="en-US" sz="2000" i="1" dirty="0"/>
              <a:t>B</a:t>
            </a:r>
            <a:r>
              <a:rPr lang="ru-RU" sz="2000" dirty="0"/>
              <a:t> пешком;</a:t>
            </a:r>
          </a:p>
          <a:p>
            <a:pPr>
              <a:spcBef>
                <a:spcPts val="600"/>
              </a:spcBef>
            </a:pPr>
            <a:r>
              <a:rPr lang="ru-RU" sz="2000" dirty="0"/>
              <a:t>   7) 60 : 10 = 6 (</a:t>
            </a:r>
            <a:r>
              <a:rPr lang="ru-RU" sz="2000" i="1" dirty="0"/>
              <a:t>км</a:t>
            </a:r>
            <a:r>
              <a:rPr lang="ru-RU" sz="2000" dirty="0"/>
              <a:t>/</a:t>
            </a:r>
            <a:r>
              <a:rPr lang="ru-RU" sz="2000" i="1" dirty="0"/>
              <a:t>ч</a:t>
            </a:r>
            <a:r>
              <a:rPr lang="ru-RU" sz="2000" dirty="0"/>
              <a:t>) — скорость Васи при движении пешком.</a:t>
            </a:r>
            <a:r>
              <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40202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Как переходить к применению уравнений?</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79512" y="1051067"/>
            <a:ext cx="79208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i="1" dirty="0"/>
              <a:t>   </a:t>
            </a:r>
            <a:r>
              <a:rPr lang="en-US" sz="2000" i="1" dirty="0"/>
              <a:t>II </a:t>
            </a:r>
            <a:r>
              <a:rPr lang="ru-RU" sz="2000" i="1" dirty="0"/>
              <a:t>способ. </a:t>
            </a:r>
            <a:r>
              <a:rPr lang="ru-RU" sz="2000" dirty="0"/>
              <a:t>Пусть </a:t>
            </a:r>
            <a:r>
              <a:rPr lang="ru-RU" sz="2000" i="1" dirty="0"/>
              <a:t>x</a:t>
            </a:r>
            <a:r>
              <a:rPr lang="ru-RU" sz="2000" dirty="0"/>
              <a:t> </a:t>
            </a:r>
            <a:r>
              <a:rPr lang="ru-RU" sz="2000" i="1" dirty="0"/>
              <a:t>ч</a:t>
            </a:r>
            <a:r>
              <a:rPr lang="ru-RU" sz="2000" dirty="0"/>
              <a:t> — время движения Васи при движении </a:t>
            </a:r>
            <a:br>
              <a:rPr lang="ru-RU" sz="2000" dirty="0"/>
            </a:br>
            <a:r>
              <a:rPr lang="ru-RU" sz="2000" dirty="0"/>
              <a:t>от </a:t>
            </a:r>
            <a:r>
              <a:rPr lang="en-US" sz="2000" i="1" dirty="0"/>
              <a:t>A </a:t>
            </a:r>
            <a:r>
              <a:rPr lang="ru-RU" sz="2000" dirty="0"/>
              <a:t>до </a:t>
            </a:r>
            <a:r>
              <a:rPr lang="en-US" sz="2000" i="1" dirty="0"/>
              <a:t>B</a:t>
            </a:r>
            <a:r>
              <a:rPr lang="en-US" sz="2000" dirty="0"/>
              <a:t> </a:t>
            </a:r>
            <a:r>
              <a:rPr lang="ru-RU" sz="2000" dirty="0"/>
              <a:t>пешком. Тогда время движения Васи на велосипеде </a:t>
            </a:r>
            <a:br>
              <a:rPr lang="ru-RU" sz="2000" dirty="0"/>
            </a:br>
            <a:r>
              <a:rPr lang="ru-RU" sz="2000" dirty="0"/>
              <a:t>(</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6) </a:t>
            </a:r>
            <a:r>
              <a:rPr lang="ru-RU" sz="2000" i="1" dirty="0"/>
              <a:t>ч</a:t>
            </a:r>
            <a:r>
              <a:rPr lang="ru-RU" sz="2000" dirty="0"/>
              <a:t>, а на автобусе (</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 </a:t>
            </a:r>
            <a:r>
              <a:rPr lang="ru-RU" sz="2000" i="1" dirty="0"/>
              <a:t>ч</a:t>
            </a:r>
            <a:r>
              <a:rPr lang="ru-RU" sz="2000" dirty="0"/>
              <a:t>. Вычислим расстояние </a:t>
            </a:r>
            <a:r>
              <a:rPr lang="en-US" sz="2000" i="1" dirty="0"/>
              <a:t>AB</a:t>
            </a:r>
            <a:r>
              <a:rPr lang="ru-RU" sz="2000" dirty="0"/>
              <a:t> (в</a:t>
            </a:r>
            <a:r>
              <a:rPr lang="ru-RU" sz="2000" i="1" dirty="0"/>
              <a:t> км</a:t>
            </a:r>
            <a:r>
              <a:rPr lang="ru-RU" sz="2000" dirty="0"/>
              <a:t>)</a:t>
            </a:r>
            <a:br>
              <a:rPr lang="ru-RU" sz="2000" dirty="0"/>
            </a:br>
            <a:r>
              <a:rPr lang="ru-RU" sz="2000" dirty="0"/>
              <a:t>двумя способами: 15(</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6) и 60(</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 Составим уравнение и решим его:</a:t>
            </a:r>
          </a:p>
          <a:p>
            <a:r>
              <a:rPr lang="ru-RU" sz="2000" dirty="0"/>
              <a:t>                  15(</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6) = 60(</a:t>
            </a:r>
            <a:r>
              <a:rPr lang="ru-RU" sz="2000" i="1" dirty="0"/>
              <a:t>x</a:t>
            </a:r>
            <a:r>
              <a:rPr lang="ru-RU" sz="2000" dirty="0"/>
              <a:t>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a:t>
            </a:r>
          </a:p>
          <a:p>
            <a:r>
              <a:rPr lang="ru-RU" sz="2000" i="1" dirty="0"/>
              <a:t>                              x</a:t>
            </a:r>
            <a:r>
              <a:rPr lang="ru-RU" sz="2000" dirty="0"/>
              <a:t> = 10.</a:t>
            </a:r>
          </a:p>
          <a:p>
            <a:r>
              <a:rPr lang="ru-RU" sz="2000" dirty="0"/>
              <a:t>   Автобус проезжает расстояние </a:t>
            </a:r>
            <a:r>
              <a:rPr lang="en-US" sz="2000" i="1" dirty="0"/>
              <a:t>AB</a:t>
            </a:r>
            <a:r>
              <a:rPr lang="ru-RU" sz="2000" dirty="0"/>
              <a:t> за 10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9 = 1 (ч), это расстояние равно 60 ∙ 1 = 60 (км), следовательно, скорость </a:t>
            </a:r>
            <a:br>
              <a:rPr lang="ru-RU" sz="2000" dirty="0"/>
            </a:br>
            <a:r>
              <a:rPr lang="ru-RU" sz="2000" dirty="0"/>
              <a:t>Васи при движении пешком равна 60 : 10 = 6 (км/ч).</a:t>
            </a:r>
          </a:p>
          <a:p>
            <a:r>
              <a:rPr lang="ru-RU" sz="2000" b="1" dirty="0"/>
              <a:t>   Ответ.</a:t>
            </a:r>
            <a:r>
              <a:rPr lang="ru-RU" sz="2000" dirty="0"/>
              <a:t> 6 км/ч. </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245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291272"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79512" y="897179"/>
            <a:ext cx="799288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i="1" dirty="0"/>
              <a:t>      </a:t>
            </a:r>
            <a:r>
              <a:rPr lang="ru-RU" sz="2000" dirty="0"/>
              <a:t>Рассмотрим старинное решение задачи из </a:t>
            </a:r>
            <a:br>
              <a:rPr lang="ru-RU" sz="2000" dirty="0"/>
            </a:br>
            <a:r>
              <a:rPr lang="ru-RU" sz="2000" dirty="0"/>
              <a:t>«Арифметики» С.Я. </a:t>
            </a:r>
            <a:r>
              <a:rPr lang="ru-RU" sz="2000" dirty="0" err="1"/>
              <a:t>Румовского</a:t>
            </a:r>
            <a:r>
              <a:rPr lang="ru-RU" sz="2000" dirty="0"/>
              <a:t> (1760 г.) на так </a:t>
            </a:r>
            <a:br>
              <a:rPr lang="ru-RU" sz="2000" dirty="0"/>
            </a:br>
            <a:r>
              <a:rPr lang="ru-RU" sz="2000" dirty="0"/>
              <a:t>называемое </a:t>
            </a:r>
            <a:r>
              <a:rPr lang="ru-RU" sz="2000" b="1" dirty="0">
                <a:solidFill>
                  <a:schemeClr val="accent1">
                    <a:lumMod val="75000"/>
                  </a:schemeClr>
                </a:solidFill>
              </a:rPr>
              <a:t>фальшивое правило</a:t>
            </a:r>
            <a:r>
              <a:rPr lang="ru-RU" sz="2000" dirty="0"/>
              <a:t>, т. е. есть на </a:t>
            </a:r>
            <a:br>
              <a:rPr lang="ru-RU" sz="2000" dirty="0"/>
            </a:br>
            <a:r>
              <a:rPr lang="ru-RU" sz="2000" dirty="0"/>
              <a:t>ложное предположение. </a:t>
            </a:r>
          </a:p>
          <a:p>
            <a:r>
              <a:rPr lang="ru-RU" sz="2000" dirty="0">
                <a:solidFill>
                  <a:srgbClr val="C00000"/>
                </a:solidFill>
              </a:rPr>
              <a:t>   Летела стая гусей, а навстречу им летит один гусь и говорит: «Здравствуйте, сто гусей!» А те ему отвечают:  «Нас не сто гусей, а если бы нас было ещё столько, сколько есть, да </a:t>
            </a:r>
            <a:r>
              <a:rPr lang="ru-RU" sz="2000" dirty="0" err="1">
                <a:solidFill>
                  <a:srgbClr val="C00000"/>
                </a:solidFill>
              </a:rPr>
              <a:t>полстолько</a:t>
            </a:r>
            <a:r>
              <a:rPr lang="ru-RU" sz="2000" dirty="0">
                <a:solidFill>
                  <a:srgbClr val="C00000"/>
                </a:solidFill>
              </a:rPr>
              <a:t>, да четверть столько, да ещё ты один гусь с нами, тогда нас было бы ровно 100 гусей». Сколько гусей в стае?</a:t>
            </a:r>
          </a:p>
          <a:p>
            <a:r>
              <a:rPr lang="ru-RU" sz="2000" b="1" dirty="0"/>
              <a:t>   Решение</a:t>
            </a:r>
            <a:r>
              <a:rPr lang="ru-RU" sz="2000" b="1" i="1" dirty="0"/>
              <a:t>.</a:t>
            </a:r>
            <a:r>
              <a:rPr lang="ru-RU" sz="2000" b="1" dirty="0"/>
              <a:t> </a:t>
            </a:r>
            <a:r>
              <a:rPr lang="ru-RU" sz="2000" dirty="0"/>
              <a:t>Положим, что гусей было 20. Тогда столько, ещё столько, да полстолька, да четверть столько, да ещё один гусь это 20 + 20 + 10 + 5 + 1 = 56. До 100 недостает 44.</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156174" y="-20538"/>
            <a:ext cx="302433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374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159319"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179512" y="743293"/>
            <a:ext cx="820891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Положим теперь, что гусей было 24. Тогда столько, ещё столько, да полстолька, да четверть столько, да ещё один </a:t>
            </a:r>
            <a:br>
              <a:rPr lang="ru-RU" sz="2000" dirty="0"/>
            </a:br>
            <a:r>
              <a:rPr lang="ru-RU" sz="2000" dirty="0"/>
              <a:t>гусь это 24 + 24 + 12 + 6 + 1 = 67. До 100 недостает 33.</a:t>
            </a:r>
          </a:p>
          <a:p>
            <a:r>
              <a:rPr lang="ru-RU" sz="2000" dirty="0"/>
              <a:t>   Первое предположение 20 даёт недостаток 44, второе предположение 24 даёт недостаток 33. Перемножим числа </a:t>
            </a:r>
            <a:br>
              <a:rPr lang="ru-RU" sz="2000" dirty="0"/>
            </a:br>
            <a:r>
              <a:rPr lang="ru-RU" sz="2000" dirty="0"/>
              <a:t>крест-накрест: </a:t>
            </a:r>
          </a:p>
          <a:p>
            <a:endParaRPr lang="ru-RU" sz="2000" dirty="0"/>
          </a:p>
          <a:p>
            <a:endParaRPr lang="ru-RU" sz="2000" dirty="0"/>
          </a:p>
          <a:p>
            <a:pPr indent="269875" defTabSz="914400" eaLnBrk="0" fontAlgn="base" hangingPunct="0">
              <a:spcBef>
                <a:spcPct val="0"/>
              </a:spcBef>
              <a:spcAft>
                <a:spcPct val="0"/>
              </a:spcAft>
            </a:pPr>
            <a:r>
              <a:rPr lang="ru-RU" altLang="ru-RU" sz="2000" dirty="0">
                <a:latin typeface="Arial" panose="020B0604020202020204" pitchFamily="34" charset="0"/>
                <a:cs typeface="Arial" panose="020B0604020202020204" pitchFamily="34" charset="0"/>
              </a:rPr>
              <a:t> </a:t>
            </a:r>
          </a:p>
          <a:p>
            <a:r>
              <a:rPr lang="ru-RU" sz="2000" dirty="0"/>
              <a:t>из большего произведения вычтем меньшее: 44 ∙ 24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20 ∙ 33 = 396 и этот результат разделим на разность между недостатками </a:t>
            </a:r>
            <a:br>
              <a:rPr lang="ru-RU" sz="2000" dirty="0"/>
            </a:br>
            <a:r>
              <a:rPr lang="ru-RU" sz="2000" dirty="0"/>
              <a:t>44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t> 33 = 11.</a:t>
            </a:r>
          </a:p>
          <a:p>
            <a:r>
              <a:rPr lang="ru-RU" sz="2000" dirty="0"/>
              <a:t>   Получалось 396 : 11 = 36 гусей. </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2803908" y="2492141"/>
            <a:ext cx="1152128" cy="1008112"/>
          </a:xfrm>
          <a:prstGeom prst="rect">
            <a:avLst/>
          </a:prstGeom>
          <a:noFill/>
          <a:ln>
            <a:solidFill>
              <a:schemeClr val="accent1"/>
            </a:solidFill>
          </a:ln>
        </p:spPr>
      </p:pic>
    </p:spTree>
    <p:extLst>
      <p:ext uri="{BB962C8B-B14F-4D97-AF65-F5344CB8AC3E}">
        <p14:creationId xmlns:p14="http://schemas.microsoft.com/office/powerpoint/2010/main" val="3679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159319" y="835957"/>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179512" y="683407"/>
                <a:ext cx="8208912" cy="45209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Правильность ответа можно обосновать так.</a:t>
                </a:r>
              </a:p>
              <a:p>
                <a:r>
                  <a:rPr lang="ru-RU" sz="2000" dirty="0"/>
                  <a:t>Обозначим сумму 1 + 1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oMath>
                </a14:m>
                <a:r>
                  <a:rPr lang="ru-RU" sz="2000" dirty="0"/>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m:t>
                        </m:r>
                      </m:den>
                    </m:f>
                  </m:oMath>
                </a14:m>
                <a:r>
                  <a:rPr lang="ru-RU" sz="2000" dirty="0"/>
                  <a:t> буквой </a:t>
                </a:r>
                <a:r>
                  <a:rPr lang="en-US" sz="2000" i="1" dirty="0"/>
                  <a:t>A</a:t>
                </a:r>
                <a:r>
                  <a:rPr lang="ru-RU" sz="2000" i="1" dirty="0"/>
                  <a:t>.</a:t>
                </a:r>
                <a:r>
                  <a:rPr lang="ru-RU" sz="2000" dirty="0"/>
                  <a:t> По условию задачи</a:t>
                </a:r>
              </a:p>
              <a:p>
                <a:r>
                  <a:rPr lang="ru-RU" sz="2000" dirty="0"/>
                  <a:t>                 20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m:t>
                        </m:r>
                      </m:den>
                    </m:f>
                  </m:oMath>
                </a14:m>
                <a:r>
                  <a:rPr lang="ru-RU" sz="2000" dirty="0"/>
                  <a:t>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m:t>
                        </m:r>
                      </m:den>
                    </m:f>
                  </m:oMath>
                </a14:m>
                <a:r>
                  <a:rPr lang="ru-RU" sz="2000" dirty="0"/>
                  <a:t> ∙ 20  + 1 = 100 </a:t>
                </a:r>
                <a:r>
                  <a:rPr lang="ru-RU" sz="2000" dirty="0">
                    <a:latin typeface="Arial" panose="020B0604020202020204" pitchFamily="34" charset="0"/>
                    <a:cs typeface="Arial" panose="020B0604020202020204" pitchFamily="34" charset="0"/>
                  </a:rPr>
                  <a:t>–</a:t>
                </a:r>
                <a:r>
                  <a:rPr lang="ru-RU" sz="2000" dirty="0"/>
                  <a:t> 44,</a:t>
                </a:r>
              </a:p>
              <a:p>
                <a:r>
                  <a:rPr lang="ru-RU" sz="2000" dirty="0"/>
                  <a:t>или</a:t>
                </a:r>
              </a:p>
              <a:p>
                <a:r>
                  <a:rPr lang="ru-RU" sz="2000" dirty="0"/>
                  <a:t>                      20</a:t>
                </a:r>
                <a:r>
                  <a:rPr lang="en-US" sz="2000" i="1" dirty="0"/>
                  <a:t>A</a:t>
                </a:r>
                <a:r>
                  <a:rPr lang="ru-RU" sz="2000" dirty="0"/>
                  <a:t>  + 1 = 100 – 44.				(1)</a:t>
                </a:r>
              </a:p>
              <a:p>
                <a:r>
                  <a:rPr lang="ru-RU" sz="2000" dirty="0"/>
                  <a:t>   Аналогично получим:</a:t>
                </a:r>
              </a:p>
              <a:p>
                <a:r>
                  <a:rPr lang="ru-RU" sz="2000" dirty="0"/>
                  <a:t>                     24</a:t>
                </a:r>
                <a:r>
                  <a:rPr lang="en-US" sz="2000" i="1" dirty="0"/>
                  <a:t>A</a:t>
                </a:r>
                <a:r>
                  <a:rPr lang="ru-RU" sz="2000" dirty="0"/>
                  <a:t>  + 1 = 100 – 33.				(2)</a:t>
                </a:r>
              </a:p>
              <a:p>
                <a:r>
                  <a:rPr lang="ru-RU" sz="2000" dirty="0"/>
                  <a:t>   А нам нужно найти такое число </a:t>
                </a:r>
                <a:r>
                  <a:rPr lang="en-US" sz="2000" i="1" dirty="0"/>
                  <a:t>x</a:t>
                </a:r>
                <a:r>
                  <a:rPr lang="ru-RU" sz="2000" dirty="0"/>
                  <a:t> (число гусей в стае), чтобы равенство</a:t>
                </a:r>
              </a:p>
              <a:p>
                <a:r>
                  <a:rPr lang="ru-RU" sz="2000" i="1" dirty="0"/>
                  <a:t>                     </a:t>
                </a:r>
                <a:r>
                  <a:rPr lang="en-US" sz="2000" i="1" dirty="0"/>
                  <a:t>x</a:t>
                </a:r>
                <a:r>
                  <a:rPr lang="en-US" sz="2000" dirty="0"/>
                  <a:t> </a:t>
                </a:r>
                <a:r>
                  <a:rPr lang="ru-RU" sz="2000" dirty="0"/>
                  <a:t>∙ </a:t>
                </a:r>
                <a:r>
                  <a:rPr lang="en-US" sz="2000" i="1" dirty="0"/>
                  <a:t>A</a:t>
                </a:r>
                <a:r>
                  <a:rPr lang="ru-RU" sz="2000" dirty="0"/>
                  <a:t>  + 1 = 100					(3)</a:t>
                </a:r>
              </a:p>
              <a:p>
                <a:r>
                  <a:rPr lang="ru-RU" sz="2000" dirty="0"/>
                  <a:t>было верно, т. е. надо найти корень линейного уравнения (3) с неизвестным </a:t>
                </a:r>
                <a:r>
                  <a:rPr lang="en-US" sz="2000" i="1" dirty="0"/>
                  <a:t>x</a:t>
                </a:r>
                <a:r>
                  <a:rPr lang="ru-RU" sz="2000" dirty="0"/>
                  <a:t>.</a:t>
                </a:r>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179512" y="683407"/>
                <a:ext cx="8208912" cy="4520981"/>
              </a:xfrm>
              <a:prstGeom prst="rect">
                <a:avLst/>
              </a:prstGeom>
              <a:blipFill rotWithShape="0">
                <a:blip r:embed="rId2"/>
                <a:stretch>
                  <a:fillRect l="-742" t="-4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4205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19257" cy="504056"/>
          </a:xfrm>
        </p:spPr>
        <p:txBody>
          <a:bodyPr>
            <a:normAutofit/>
          </a:bodyPr>
          <a:lstStyle/>
          <a:p>
            <a:r>
              <a:rPr lang="ru-RU" sz="1800" b="1" dirty="0"/>
              <a:t>«Фальшивое» правило или уравнение?</a:t>
            </a:r>
            <a:endParaRPr lang="ru-RU" sz="1800" b="1" dirty="0">
              <a:solidFill>
                <a:srgbClr val="FF0000"/>
              </a:solidFill>
            </a:endParaRPr>
          </a:p>
        </p:txBody>
      </p:sp>
      <p:sp>
        <p:nvSpPr>
          <p:cNvPr id="3" name="Объект 2"/>
          <p:cNvSpPr>
            <a:spLocks noGrp="1"/>
          </p:cNvSpPr>
          <p:nvPr>
            <p:ph idx="1"/>
          </p:nvPr>
        </p:nvSpPr>
        <p:spPr>
          <a:xfrm>
            <a:off x="8172400" y="1272536"/>
            <a:ext cx="7653041" cy="4320480"/>
          </a:xfrm>
        </p:spPr>
        <p:txBody>
          <a:bodyPr>
            <a:noAutofit/>
          </a:bodyPr>
          <a:lstStyle/>
          <a:p>
            <a:pPr marL="0" indent="0">
              <a:spcBef>
                <a:spcPts val="300"/>
              </a:spcBef>
              <a:buNone/>
            </a:pPr>
            <a:r>
              <a:rPr lang="ru-RU" sz="2000" dirty="0">
                <a:solidFill>
                  <a:srgbClr val="C00000"/>
                </a:solidFill>
              </a:rPr>
              <a:t>     </a:t>
            </a:r>
            <a:endParaRPr lang="ru-RU"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2"/>
              <p:cNvSpPr>
                <a:spLocks noChangeArrowheads="1"/>
              </p:cNvSpPr>
              <p:nvPr/>
            </p:nvSpPr>
            <p:spPr bwMode="auto">
              <a:xfrm>
                <a:off x="159319" y="720910"/>
                <a:ext cx="8208912" cy="48340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000" dirty="0"/>
                  <a:t>   Умножим равенство (1) на 33, а равенство (2) на 44 и из второго результата вычтем первый, получим верное числовое равенство:</a:t>
                </a:r>
              </a:p>
              <a:p>
                <a:r>
                  <a:rPr lang="ru-RU" sz="2000" dirty="0"/>
                  <a:t>	(24 ∙ 44 </a:t>
                </a:r>
                <a:r>
                  <a:rPr lang="ru-RU" sz="2000" dirty="0">
                    <a:latin typeface="Arial" panose="020B0604020202020204" pitchFamily="34" charset="0"/>
                    <a:cs typeface="Arial" panose="020B0604020202020204" pitchFamily="34" charset="0"/>
                  </a:rPr>
                  <a:t>–</a:t>
                </a:r>
                <a:r>
                  <a:rPr lang="ru-RU" sz="2000" dirty="0"/>
                  <a:t> 20 ∙ 33) ∙ </a:t>
                </a:r>
                <a:r>
                  <a:rPr lang="en-US" sz="2000" i="1" dirty="0"/>
                  <a:t>A</a:t>
                </a:r>
                <a:r>
                  <a:rPr lang="ru-RU" sz="2000" dirty="0"/>
                  <a:t> + (44 – 33) = 100 ∙ (44 </a:t>
                </a:r>
                <a:r>
                  <a:rPr lang="ru-RU" sz="2000" dirty="0">
                    <a:latin typeface="Arial" panose="020B0604020202020204" pitchFamily="34" charset="0"/>
                    <a:cs typeface="Arial" panose="020B0604020202020204" pitchFamily="34" charset="0"/>
                  </a:rPr>
                  <a:t>–</a:t>
                </a:r>
                <a:r>
                  <a:rPr lang="ru-RU" sz="2000" dirty="0"/>
                  <a:t> 33). </a:t>
                </a:r>
              </a:p>
              <a:p>
                <a:r>
                  <a:rPr lang="ru-RU" sz="2000" dirty="0"/>
                  <a:t>   Разделив это равенство на разность (44 – 33), получим новое верное числовое равенство:</a:t>
                </a:r>
              </a:p>
              <a:p>
                <a:r>
                  <a:rPr lang="ru-RU" sz="2000" dirty="0"/>
                  <a:t>		</a:t>
                </a:r>
                <a14:m>
                  <m:oMath xmlns:m="http://schemas.openxmlformats.org/officeDocument/2006/math">
                    <m:f>
                      <m:fPr>
                        <m:ctrlPr>
                          <a:rPr lang="ru-RU" sz="2400" i="1">
                            <a:latin typeface="Cambria Math" panose="02040503050406030204" pitchFamily="18" charset="0"/>
                          </a:rPr>
                        </m:ctrlPr>
                      </m:fPr>
                      <m:num>
                        <m:r>
                          <a:rPr lang="ru-RU" sz="2400">
                            <a:latin typeface="Cambria Math" panose="02040503050406030204" pitchFamily="18" charset="0"/>
                          </a:rPr>
                          <m:t>24 ∙ 44 – 20 ∙ 33</m:t>
                        </m:r>
                      </m:num>
                      <m:den>
                        <m:r>
                          <a:rPr lang="ru-RU" sz="2400">
                            <a:latin typeface="Cambria Math" panose="02040503050406030204" pitchFamily="18" charset="0"/>
                          </a:rPr>
                          <m:t>44 – 33</m:t>
                        </m:r>
                      </m:den>
                    </m:f>
                  </m:oMath>
                </a14:m>
                <a:r>
                  <a:rPr lang="ru-RU" sz="2000" dirty="0"/>
                  <a:t> ∙ </a:t>
                </a:r>
                <a:r>
                  <a:rPr lang="en-US" sz="2000" i="1" dirty="0"/>
                  <a:t>A</a:t>
                </a:r>
                <a:r>
                  <a:rPr lang="ru-RU" sz="2000" dirty="0"/>
                  <a:t> + 1 = 100,	</a:t>
                </a:r>
              </a:p>
              <a:p>
                <a:r>
                  <a:rPr lang="ru-RU" sz="2000" dirty="0"/>
                  <a:t>которое означает, что искомое число </a:t>
                </a:r>
                <a:r>
                  <a:rPr lang="en-US" sz="2000" i="1" dirty="0"/>
                  <a:t>x</a:t>
                </a:r>
                <a:r>
                  <a:rPr lang="ru-RU" sz="2000" dirty="0"/>
                  <a:t> равно дроби </a:t>
                </a:r>
                <a14:m>
                  <m:oMath xmlns:m="http://schemas.openxmlformats.org/officeDocument/2006/math">
                    <m:f>
                      <m:fPr>
                        <m:ctrlPr>
                          <a:rPr lang="ru-RU" sz="2400" i="1">
                            <a:latin typeface="Cambria Math" panose="02040503050406030204" pitchFamily="18" charset="0"/>
                          </a:rPr>
                        </m:ctrlPr>
                      </m:fPr>
                      <m:num>
                        <m:r>
                          <a:rPr lang="ru-RU" sz="2400">
                            <a:latin typeface="Cambria Math" panose="02040503050406030204" pitchFamily="18" charset="0"/>
                          </a:rPr>
                          <m:t>24 ∙ 44 – 20 ∙ 33</m:t>
                        </m:r>
                      </m:num>
                      <m:den>
                        <m:r>
                          <a:rPr lang="ru-RU" sz="2400">
                            <a:latin typeface="Cambria Math" panose="02040503050406030204" pitchFamily="18" charset="0"/>
                          </a:rPr>
                          <m:t>44 – 33</m:t>
                        </m:r>
                      </m:den>
                    </m:f>
                  </m:oMath>
                </a14:m>
                <a:r>
                  <a:rPr lang="ru-RU" sz="2000" dirty="0"/>
                  <a:t>, что соответствует приведённому выше старинному решению.</a:t>
                </a:r>
              </a:p>
              <a:p>
                <a:r>
                  <a:rPr lang="ru-RU" sz="2000" dirty="0"/>
                  <a:t>   Разумеется, с помощью линейного уравнения эта задача решается проще, но не надо внушать учащимся, что с помощью уравнения проще решить любую задачу. Пусть сами выбирают подходящий способ решения.</a:t>
                </a:r>
              </a:p>
              <a:p>
                <a:endParaRPr lang="ru-RU" sz="2000" dirty="0"/>
              </a:p>
              <a:p>
                <a:endParaRPr kumimoji="0" lang="ru-RU" altLang="ru-RU"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p:txBody>
          </p:sp>
        </mc:Choice>
        <mc:Fallback xmlns="">
          <p:sp>
            <p:nvSpPr>
              <p:cNvPr id="5" name="Rectangle 2"/>
              <p:cNvSpPr>
                <a:spLocks noRot="1" noChangeAspect="1" noMove="1" noResize="1" noEditPoints="1" noAdjustHandles="1" noChangeArrowheads="1" noChangeShapeType="1" noTextEdit="1"/>
              </p:cNvSpPr>
              <p:nvPr/>
            </p:nvSpPr>
            <p:spPr bwMode="auto">
              <a:xfrm>
                <a:off x="159319" y="720910"/>
                <a:ext cx="8208912" cy="4834016"/>
              </a:xfrm>
              <a:prstGeom prst="rect">
                <a:avLst/>
              </a:prstGeom>
              <a:blipFill rotWithShape="0">
                <a:blip r:embed="rId2"/>
                <a:stretch>
                  <a:fillRect l="-742" t="-252" r="-4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3522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6369</TotalTime>
  <Words>4296</Words>
  <Application>Microsoft Office PowerPoint</Application>
  <PresentationFormat>Экран (16:9)</PresentationFormat>
  <Paragraphs>849</Paragraphs>
  <Slides>112</Slides>
  <Notes>13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112</vt:i4>
      </vt:variant>
    </vt:vector>
  </HeadingPairs>
  <TitlesOfParts>
    <vt:vector size="122" baseType="lpstr">
      <vt:lpstr>Arial</vt:lpstr>
      <vt:lpstr>Arial Narrow</vt:lpstr>
      <vt:lpstr>Calibri</vt:lpstr>
      <vt:lpstr>Cambria Math</vt:lpstr>
      <vt:lpstr>Times New Roman</vt:lpstr>
      <vt:lpstr>Trebuchet MS</vt:lpstr>
      <vt:lpstr>Wingdings</vt:lpstr>
      <vt:lpstr>Wingdings 3</vt:lpstr>
      <vt:lpstr>Грань</vt:lpstr>
      <vt:lpstr>Точечный рисунок</vt:lpstr>
      <vt:lpstr>Арифметические способы  решения текстовых задач —  в учебниках, в ГДЗ, на экзаменах</vt:lpstr>
      <vt:lpstr>Немного истории</vt:lpstr>
      <vt:lpstr>Немного истории</vt:lpstr>
      <vt:lpstr>Немного истории</vt:lpstr>
      <vt:lpstr>Немного истории</vt:lpstr>
      <vt:lpstr>Немного истории</vt:lpstr>
      <vt:lpstr>Немного истории</vt:lpstr>
      <vt:lpstr>Немного истории</vt:lpstr>
      <vt:lpstr>Немного истории</vt:lpstr>
      <vt:lpstr>Результаты свежих исследований</vt:lpstr>
      <vt:lpstr>Результаты свежих исследований</vt:lpstr>
      <vt:lpstr>Немного истории</vt:lpstr>
      <vt:lpstr>Какие трудности ожидают вас и родителей учащихся</vt:lpstr>
      <vt:lpstr>Какие трудности ожидают вас и родителей учащихся</vt:lpstr>
      <vt:lpstr>Какие трудности ожидают вас и родителей учащихся</vt:lpstr>
      <vt:lpstr>Глава1. Натуральные числа</vt:lpstr>
      <vt:lpstr>Нахождение двух чисел по их сумме и разности</vt:lpstr>
      <vt:lpstr>Нахождение двух чисел по их сумме и разности</vt:lpstr>
      <vt:lpstr>Нахождение двух чисел по их сумме и разности</vt:lpstr>
      <vt:lpstr>Нахождение двух чисел по их сумме и разности</vt:lpstr>
      <vt:lpstr>Задачи «на предположение» (старинное название)</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Сравнение способов решения </vt:lpstr>
      <vt:lpstr>Новые задачи в учебник для 5 класса</vt:lpstr>
      <vt:lpstr>Новые задачи в учебник для 5 класса</vt:lpstr>
      <vt:lpstr>Сравнение способов решения </vt:lpstr>
      <vt:lpstr>Сравнение способов решения </vt:lpstr>
      <vt:lpstr>Сравнение способов решения </vt:lpstr>
      <vt:lpstr>Задача из 7 класса</vt:lpstr>
      <vt:lpstr>Всероссийская олимпиада 2019. Школьный тур. 9 класс</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Экзамен «Математическая грамотность» (ЕНТ, Казахстан)</vt:lpstr>
      <vt:lpstr>Демоверсия ЕГЭ-2017 базового уровня</vt:lpstr>
      <vt:lpstr>Демоверсия ЕГЭ-2017 базового уровня</vt:lpstr>
      <vt:lpstr>Задача для первоклассников из Китая</vt:lpstr>
      <vt:lpstr>Задача для первоклассников из Китая</vt:lpstr>
      <vt:lpstr>Задачи на совместную работу</vt:lpstr>
      <vt:lpstr>Задачи на совместную работу</vt:lpstr>
      <vt:lpstr>Старинный способ решения задачи на совместную работу</vt:lpstr>
      <vt:lpstr>Старинный способ решения задачи из ЕГЭ</vt:lpstr>
      <vt:lpstr>Задачи на совместную работу в стихах</vt:lpstr>
      <vt:lpstr>Какие ещё задачи решают в 5-6 классах?</vt:lpstr>
      <vt:lpstr>Какие ещё задачи решают в 5-6 классах?</vt:lpstr>
      <vt:lpstr>Какие ещё задачи решают в 5-6 классах?</vt:lpstr>
      <vt:lpstr>Какие ещё задачи решают в 5-6 классах?</vt:lpstr>
      <vt:lpstr>Каковы же результаты работы по старинной методике?</vt:lpstr>
      <vt:lpstr>ЕГЭ. Базовый уровень. 2018</vt:lpstr>
      <vt:lpstr>ЕГЭ. Базовый уровень. 2018</vt:lpstr>
      <vt:lpstr>Каковы же результаты работы по старинной методике?</vt:lpstr>
      <vt:lpstr>Каковы же результаты работы по старинной методике?</vt:lpstr>
      <vt:lpstr>Каковы же результаты работы по старинной методике?</vt:lpstr>
      <vt:lpstr>Каковы же результаты работы по старинной методике?</vt:lpstr>
      <vt:lpstr>Переформулировка задачи про малину в журнале «Квант»</vt:lpstr>
      <vt:lpstr>Усложнение задачи на совместную работу</vt:lpstr>
      <vt:lpstr>Усложнение задачи на совместную работу</vt:lpstr>
      <vt:lpstr>Усложнение задачи на совместную работу</vt:lpstr>
      <vt:lpstr>Усложнение задачи на совместную работу</vt:lpstr>
      <vt:lpstr>Усложнение задачи на совместную работу</vt:lpstr>
      <vt:lpstr>Усложнение задачи на совместную работу</vt:lpstr>
      <vt:lpstr>Новые задачи в учебник для 5 класса (обратный ход)</vt:lpstr>
      <vt:lpstr>Новые задачи в учебник для 5 класса (обратный ход)</vt:lpstr>
      <vt:lpstr>Новые задачи в учебник для 5 класса</vt:lpstr>
      <vt:lpstr>Новые задачи в учебник для 5 класса</vt:lpstr>
      <vt:lpstr>Новые задачи в учебник для 5 класса</vt:lpstr>
      <vt:lpstr>Как переходить к применению уравнений?</vt:lpstr>
      <vt:lpstr>Как переходить к применению уравнений?</vt:lpstr>
      <vt:lpstr>Как переходить к применению уравнений?</vt:lpstr>
      <vt:lpstr>Как переходить к применению уравнений?</vt:lpstr>
      <vt:lpstr>«Фальшивое» правило или уравнение?</vt:lpstr>
      <vt:lpstr>«Фальшивое» правило или уравнение?</vt:lpstr>
      <vt:lpstr>«Фальшивое» правило или уравнение?</vt:lpstr>
      <vt:lpstr>«Фальшивое» правило или уравнение?</vt:lpstr>
      <vt:lpstr>Арифметические способы решения задач на ОГЭ</vt:lpstr>
      <vt:lpstr>Арифметические способы решения задач на ОГЭ</vt:lpstr>
      <vt:lpstr>Арифметические способы решения задач на ОГЭ</vt:lpstr>
      <vt:lpstr>Арифметические способы решения задач на ОГЭ</vt:lpstr>
      <vt:lpstr>Арифметические способы решения задач на ЕГЭ</vt:lpstr>
      <vt:lpstr>Арифметические способы решения задач на ОГЭ</vt:lpstr>
      <vt:lpstr>Арифметические способы решения задач на ЕГЭ</vt:lpstr>
      <vt:lpstr>Арифметические способы решения задач на ЕГЭ</vt:lpstr>
      <vt:lpstr>Арифметические способы решения задач на ЕНТ</vt:lpstr>
      <vt:lpstr>Заключение</vt:lpstr>
      <vt:lpstr>Заключение</vt:lpstr>
      <vt:lpstr>avshevkin@mail.ru                                www.shevkin.ru </vt:lpstr>
      <vt:lpstr>Где купить учебную литературу ИЛЕКСЫ?</vt:lpstr>
    </vt:vector>
  </TitlesOfParts>
  <Company>Prosv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Шевкин</cp:lastModifiedBy>
  <cp:revision>612</cp:revision>
  <cp:lastPrinted>2017-04-04T13:08:37Z</cp:lastPrinted>
  <dcterms:created xsi:type="dcterms:W3CDTF">2016-11-09T08:55:41Z</dcterms:created>
  <dcterms:modified xsi:type="dcterms:W3CDTF">2019-10-18T08:51:26Z</dcterms:modified>
</cp:coreProperties>
</file>