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notesMasterIdLst>
    <p:notesMasterId r:id="rId59"/>
  </p:notesMasterIdLst>
  <p:sldIdLst>
    <p:sldId id="301" r:id="rId2"/>
    <p:sldId id="369" r:id="rId3"/>
    <p:sldId id="326" r:id="rId4"/>
    <p:sldId id="355" r:id="rId5"/>
    <p:sldId id="346" r:id="rId6"/>
    <p:sldId id="347" r:id="rId7"/>
    <p:sldId id="348" r:id="rId8"/>
    <p:sldId id="349" r:id="rId9"/>
    <p:sldId id="351" r:id="rId10"/>
    <p:sldId id="353" r:id="rId11"/>
    <p:sldId id="352" r:id="rId12"/>
    <p:sldId id="356" r:id="rId13"/>
    <p:sldId id="357" r:id="rId14"/>
    <p:sldId id="359" r:id="rId15"/>
    <p:sldId id="360" r:id="rId16"/>
    <p:sldId id="361" r:id="rId17"/>
    <p:sldId id="358" r:id="rId18"/>
    <p:sldId id="362" r:id="rId19"/>
    <p:sldId id="363" r:id="rId20"/>
    <p:sldId id="365" r:id="rId21"/>
    <p:sldId id="364" r:id="rId22"/>
    <p:sldId id="370" r:id="rId23"/>
    <p:sldId id="367" r:id="rId24"/>
    <p:sldId id="366" r:id="rId25"/>
    <p:sldId id="368" r:id="rId26"/>
    <p:sldId id="374" r:id="rId27"/>
    <p:sldId id="372" r:id="rId28"/>
    <p:sldId id="376" r:id="rId29"/>
    <p:sldId id="375" r:id="rId30"/>
    <p:sldId id="373" r:id="rId31"/>
    <p:sldId id="345" r:id="rId32"/>
    <p:sldId id="371" r:id="rId33"/>
    <p:sldId id="327" r:id="rId34"/>
    <p:sldId id="329" r:id="rId35"/>
    <p:sldId id="330" r:id="rId36"/>
    <p:sldId id="332" r:id="rId37"/>
    <p:sldId id="333" r:id="rId38"/>
    <p:sldId id="334" r:id="rId39"/>
    <p:sldId id="335" r:id="rId40"/>
    <p:sldId id="336" r:id="rId41"/>
    <p:sldId id="337" r:id="rId42"/>
    <p:sldId id="338" r:id="rId43"/>
    <p:sldId id="339" r:id="rId44"/>
    <p:sldId id="340" r:id="rId45"/>
    <p:sldId id="341" r:id="rId46"/>
    <p:sldId id="342" r:id="rId47"/>
    <p:sldId id="343" r:id="rId48"/>
    <p:sldId id="344" r:id="rId49"/>
    <p:sldId id="377" r:id="rId50"/>
    <p:sldId id="379" r:id="rId51"/>
    <p:sldId id="380" r:id="rId52"/>
    <p:sldId id="381" r:id="rId53"/>
    <p:sldId id="382" r:id="rId54"/>
    <p:sldId id="384" r:id="rId55"/>
    <p:sldId id="383" r:id="rId56"/>
    <p:sldId id="385" r:id="rId57"/>
    <p:sldId id="386" r:id="rId58"/>
  </p:sldIdLst>
  <p:sldSz cx="9144000" cy="5143500" type="screen16x9"/>
  <p:notesSz cx="6797675" cy="9928225"/>
  <p:defaultTextStyle>
    <a:defPPr>
      <a:defRPr lang="ru-RU"/>
    </a:defPPr>
    <a:lvl1pPr marL="0" algn="l" defTabSz="7396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69810" algn="l" defTabSz="7396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39621" algn="l" defTabSz="7396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09430" algn="l" defTabSz="7396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479240" algn="l" defTabSz="7396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849050" algn="l" defTabSz="7396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218861" algn="l" defTabSz="7396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588671" algn="l" defTabSz="7396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2958480" algn="l" defTabSz="7396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2653" autoAdjust="0"/>
  </p:normalViewPr>
  <p:slideViewPr>
    <p:cSldViewPr>
      <p:cViewPr varScale="1">
        <p:scale>
          <a:sx n="86" d="100"/>
          <a:sy n="86" d="100"/>
        </p:scale>
        <p:origin x="271" y="45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6B165F-DAC5-41D4-8383-6927FFFF8F14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18BC49-7326-4315-9EF6-841B61FD8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016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69810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39621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109430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479240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849050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218861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588671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958480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8554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4803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3030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5958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6599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0984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1210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90563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3099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6617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036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64942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2208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9176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7096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8660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4602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2800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60522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794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09305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1824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56466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73021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35733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78006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15963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46802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26080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84227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37864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37719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1875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10941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00207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81942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30031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74513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4251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5639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4059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34949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02458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51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1281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14145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52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76276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53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6838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54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849160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55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29478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56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3922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57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8404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9013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055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0316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659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085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582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768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8273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35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443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031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067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120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930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059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BD8A6-2B11-4ADA-9673-FB0CFB16F882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803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evkin.ru/" TargetMode="External"/><Relationship Id="rId2" Type="http://schemas.openxmlformats.org/officeDocument/2006/relationships/hyperlink" Target="mailto:avshevkin@mail.ru" TargetMode="Externa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9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9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9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evkin.ru/" TargetMode="Externa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944319" cy="990600"/>
          </a:xfrm>
        </p:spPr>
        <p:txBody>
          <a:bodyPr>
            <a:noAutofit/>
          </a:bodyPr>
          <a:lstStyle/>
          <a:p>
            <a:pPr algn="ctr">
              <a:lnSpc>
                <a:spcPts val="2800"/>
              </a:lnSpc>
            </a:pP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Трудные задачи ЕГЭ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</a:t>
            </a:fld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755576" y="1542554"/>
            <a:ext cx="8136904" cy="2829396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1605065"/>
            <a:ext cx="5112568" cy="312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784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Подготовительные задания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699542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>
                <a:solidFill>
                  <a:srgbClr val="0070C0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+mj-lt"/>
              </a:rPr>
              <a:t>      </a:t>
            </a: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10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771550"/>
                <a:ext cx="8712968" cy="27628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1.</a:t>
                </a:r>
                <a:r>
                  <a:rPr lang="ru-RU" sz="22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Изобразите в системе координат </a:t>
                </a:r>
                <a:r>
                  <a:rPr lang="en-US" sz="2400" i="1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xOy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все </a:t>
                </a:r>
                <a:b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решения (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системы неравенств</a:t>
                </a:r>
              </a:p>
              <a:p>
                <a:r>
                  <a:rPr lang="ru-RU" sz="2400" dirty="0">
                    <a:solidFill>
                      <a:srgbClr val="C00000"/>
                    </a:solidFill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≤2,       </m:t>
                            </m:r>
                          </m:e>
                          <m:e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−2≤0.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sz="2400" dirty="0"/>
                  <a:t> </a:t>
                </a: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</a:t>
                </a:r>
                <a14:m>
                  <m:oMath xmlns:m="http://schemas.openxmlformats.org/officeDocument/2006/math">
                    <m:r>
                      <a:rPr lang="ru-RU" sz="24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ru-RU" sz="2400">
                        <a:latin typeface="Cambria Math" panose="02040503050406030204" pitchFamily="18" charset="0"/>
                      </a:rPr>
                      <m:t>(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+1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ru-RU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ru-R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−2)≤0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(2)</a:t>
                </a: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Для этого построим прямые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=2.</m:t>
                    </m:r>
                  </m:oMath>
                </a14:m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771550"/>
                <a:ext cx="8712968" cy="2762808"/>
              </a:xfrm>
              <a:prstGeom prst="rect">
                <a:avLst/>
              </a:prstGeom>
              <a:blipFill>
                <a:blip r:embed="rId3"/>
                <a:stretch>
                  <a:fillRect l="-1049" t="-176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2240" y="1275606"/>
            <a:ext cx="2362262" cy="384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969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Подготовительные задания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>
                <a:solidFill>
                  <a:srgbClr val="0070C0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+mj-lt"/>
              </a:rPr>
              <a:t>      </a:t>
            </a: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11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771550"/>
                <a:ext cx="8712968" cy="27628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1.</a:t>
                </a:r>
                <a:r>
                  <a:rPr lang="ru-RU" sz="22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Изобразите в системе координат </a:t>
                </a:r>
                <a:r>
                  <a:rPr lang="en-US" sz="2400" i="1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xOy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все </a:t>
                </a:r>
                <a:b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решения (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системы неравенств</a:t>
                </a:r>
              </a:p>
              <a:p>
                <a:r>
                  <a:rPr lang="ru-RU" sz="2400" dirty="0">
                    <a:solidFill>
                      <a:srgbClr val="C00000"/>
                    </a:solidFill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≤2,       </m:t>
                            </m:r>
                          </m:e>
                          <m:e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−2≤0.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sz="2400" dirty="0"/>
                  <a:t> </a:t>
                </a: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</a:t>
                </a:r>
                <a14:m>
                  <m:oMath xmlns:m="http://schemas.openxmlformats.org/officeDocument/2006/math">
                    <m:r>
                      <a:rPr lang="ru-RU" sz="24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ru-RU" sz="2400">
                        <a:latin typeface="Cambria Math" panose="02040503050406030204" pitchFamily="18" charset="0"/>
                      </a:rPr>
                      <m:t>(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+1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ru-RU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ru-R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−2)≤0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(2)</a:t>
                </a: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Для этого построим прямые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771550"/>
                <a:ext cx="8712968" cy="2762808"/>
              </a:xfrm>
              <a:prstGeom prst="rect">
                <a:avLst/>
              </a:prstGeom>
              <a:blipFill>
                <a:blip r:embed="rId3"/>
                <a:stretch>
                  <a:fillRect l="-1049" t="-176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2240" y="1275606"/>
            <a:ext cx="2362262" cy="384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7386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Подготовительные задания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>
                <a:solidFill>
                  <a:srgbClr val="0070C0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+mj-lt"/>
              </a:rPr>
              <a:t>      </a:t>
            </a: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12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771550"/>
                <a:ext cx="8712968" cy="42401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1.</a:t>
                </a:r>
                <a:r>
                  <a:rPr lang="ru-RU" sz="22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Изобразите в системе координат </a:t>
                </a:r>
                <a:r>
                  <a:rPr lang="en-US" sz="2400" i="1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xOy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все </a:t>
                </a:r>
                <a:b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решения (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системы неравенств</a:t>
                </a:r>
              </a:p>
              <a:p>
                <a:r>
                  <a:rPr lang="ru-RU" sz="2400" dirty="0">
                    <a:solidFill>
                      <a:srgbClr val="C00000"/>
                    </a:solidFill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≤2,       </m:t>
                            </m:r>
                          </m:e>
                          <m:e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−2≤0.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sz="2400" dirty="0"/>
                  <a:t> </a:t>
                </a: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</a:t>
                </a:r>
                <a14:m>
                  <m:oMath xmlns:m="http://schemas.openxmlformats.org/officeDocument/2006/math">
                    <m:r>
                      <a:rPr lang="ru-RU" sz="24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ru-RU" sz="2400">
                        <a:latin typeface="Cambria Math" panose="02040503050406030204" pitchFamily="18" charset="0"/>
                      </a:rPr>
                      <m:t>(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+1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ru-RU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ru-R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−2)≤0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(2)</a:t>
                </a: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Для этого построим прямые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Выберем все точки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которые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удовлетворяют и системе (1), и неравенству (2).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Получим параллелограмм с вершинами</a:t>
                </a: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(2; 0), (2;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−4) 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(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1;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 и (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1; 3). </a:t>
                </a:r>
              </a:p>
              <a:p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771550"/>
                <a:ext cx="8712968" cy="4240135"/>
              </a:xfrm>
              <a:prstGeom prst="rect">
                <a:avLst/>
              </a:prstGeom>
              <a:blipFill>
                <a:blip r:embed="rId3"/>
                <a:stretch>
                  <a:fillRect l="-1049" t="-11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2240" y="1275606"/>
            <a:ext cx="2362262" cy="384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622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Подготовительные задания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>
                <a:solidFill>
                  <a:srgbClr val="0070C0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+mj-lt"/>
              </a:rPr>
              <a:t>      </a:t>
            </a: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13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771550"/>
                <a:ext cx="8712968" cy="42401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1.</a:t>
                </a:r>
                <a:r>
                  <a:rPr lang="ru-RU" sz="22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Изобразите в системе координат </a:t>
                </a:r>
                <a:r>
                  <a:rPr lang="en-US" sz="2400" i="1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xOy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все </a:t>
                </a:r>
                <a:b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решения (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системы неравенств</a:t>
                </a:r>
              </a:p>
              <a:p>
                <a:r>
                  <a:rPr lang="ru-RU" sz="2400" dirty="0">
                    <a:solidFill>
                      <a:srgbClr val="C00000"/>
                    </a:solidFill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≤2,       </m:t>
                            </m:r>
                          </m:e>
                          <m:e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−2≤0.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sz="2400" dirty="0"/>
                  <a:t> </a:t>
                </a: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…</a:t>
                </a:r>
                <a14:m>
                  <m:oMath xmlns:m="http://schemas.openxmlformats.org/officeDocument/2006/math">
                    <m:r>
                      <a:rPr lang="ru-RU" sz="24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400" dirty="0"/>
                  <a:t>	</a:t>
                </a:r>
                <a14:m>
                  <m:oMath xmlns:m="http://schemas.openxmlformats.org/officeDocument/2006/math">
                    <m:r>
                      <a:rPr lang="ru-RU" sz="2400">
                        <a:latin typeface="Cambria Math" panose="02040503050406030204" pitchFamily="18" charset="0"/>
                      </a:rPr>
                      <m:t>(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+1)</m:t>
                    </m:r>
                    <m:r>
                      <a:rPr lang="ru-RU" sz="2400">
                        <a:latin typeface="Cambria Math" panose="02040503050406030204" pitchFamily="18" charset="0"/>
                      </a:rPr>
                      <m:t>(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−2)≤0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(2)</a:t>
                </a: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Для этого построим прямые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=2.</m:t>
                    </m:r>
                  </m:oMath>
                </a14:m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Выберем все точки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которые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удовлетворяют и системе (1), и неравенству (2).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Получим параллелограмм с вершинами</a:t>
                </a: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(2; 0), (2;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−4) 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(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1;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 и (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1; 3). </a:t>
                </a:r>
              </a:p>
              <a:p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771550"/>
                <a:ext cx="8712968" cy="4240135"/>
              </a:xfrm>
              <a:prstGeom prst="rect">
                <a:avLst/>
              </a:prstGeom>
              <a:blipFill>
                <a:blip r:embed="rId3"/>
                <a:stretch>
                  <a:fillRect l="-1049" t="-11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2240" y="1275606"/>
            <a:ext cx="2362262" cy="384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3853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Подготовительные задания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>
                <a:solidFill>
                  <a:srgbClr val="0070C0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+mj-lt"/>
              </a:rPr>
              <a:t>      </a:t>
            </a: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14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771550"/>
                <a:ext cx="8712968" cy="43427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2.</a:t>
                </a:r>
                <a:r>
                  <a:rPr lang="ru-RU" sz="22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Сколько решений имеет система неравенств</a:t>
                </a:r>
              </a:p>
              <a:p>
                <a:r>
                  <a:rPr lang="ru-RU" sz="2400" dirty="0">
                    <a:solidFill>
                      <a:srgbClr val="C00000"/>
                    </a:solidFill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≤2,       </m:t>
                            </m:r>
                          </m:e>
                          <m:e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−2≤0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sz="2400" dirty="0">
                    <a:solidFill>
                      <a:srgbClr val="C00000"/>
                    </a:solidFill>
                  </a:rPr>
                  <a:t> </a:t>
                </a:r>
              </a:p>
              <a:p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4,</m:t>
                    </m:r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−4</m:t>
                    </m:r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3; 4?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2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</a:t>
                </a:r>
                <a:r>
                  <a:rPr lang="ru-RU" sz="22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 каких значениях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система неравенств:</a:t>
                </a:r>
              </a:p>
              <a:p>
                <a:pPr>
                  <a:lnSpc>
                    <a:spcPts val="2600"/>
                  </a:lnSpc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а) имеет решения; 	б) не имеет решений; </a:t>
                </a:r>
              </a:p>
              <a:p>
                <a:pPr>
                  <a:lnSpc>
                    <a:spcPts val="2600"/>
                  </a:lnSpc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в) имеет единственное решение?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ts val="2500"/>
                  </a:lnSpc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Мы искали ответы на вопросы в зависимости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 значений величины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Такую величину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называют </a:t>
                </a:r>
                <a:r>
                  <a:rPr lang="ru-RU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параметром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Сформулируем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решённую задачу как задачу с параметром.</a:t>
                </a: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771550"/>
                <a:ext cx="8712968" cy="4342727"/>
              </a:xfrm>
              <a:prstGeom prst="rect">
                <a:avLst/>
              </a:prstGeom>
              <a:blipFill>
                <a:blip r:embed="rId3"/>
                <a:stretch>
                  <a:fillRect l="-1049" t="-11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2240" y="1275606"/>
            <a:ext cx="2362262" cy="384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9321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с параметром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>
                <a:solidFill>
                  <a:srgbClr val="0070C0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+mj-lt"/>
              </a:rPr>
              <a:t>       </a:t>
            </a: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15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771550"/>
                <a:ext cx="8712968" cy="31321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4</a:t>
                </a:r>
                <a:r>
                  <a:rPr lang="ru-RU" sz="22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2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Найдите все значения параметра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</a:t>
                </a:r>
              </a:p>
              <a:p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каждом из которых система неравенств</a:t>
                </a:r>
                <a:b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d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≤2,       </m:t>
                            </m:r>
                          </m:e>
                          <m:e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−2≤0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имеет единственное решение?</a:t>
                </a: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Чем отличается эта задача от предыдущей?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Как будем её решать?</a:t>
                </a:r>
              </a:p>
              <a:p>
                <a:endParaRPr lang="ru-RU" sz="2400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771550"/>
                <a:ext cx="8712968" cy="3132139"/>
              </a:xfrm>
              <a:prstGeom prst="rect">
                <a:avLst/>
              </a:prstGeom>
              <a:blipFill>
                <a:blip r:embed="rId3"/>
                <a:stretch>
                  <a:fillRect l="-1049" t="-155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27417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с параметром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>
                <a:solidFill>
                  <a:srgbClr val="0070C0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+mj-lt"/>
              </a:rPr>
              <a:t>       </a:t>
            </a: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16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771550"/>
                <a:ext cx="8712968" cy="38708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ru-RU" sz="22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2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Найдите все значения параметра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</a:t>
                </a:r>
              </a:p>
              <a:p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каждом из которых система неравенств</a:t>
                </a:r>
                <a:b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d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≤2,       </m:t>
                            </m:r>
                          </m:e>
                          <m:e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−2≤0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имеет единственное решение.</a:t>
                </a: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Полностью повторив решение задач </a:t>
                </a:r>
              </a:p>
              <a:p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 (в)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с заменой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получим ответ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 вопрос нашей задачи:</a:t>
                </a: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при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ru-RU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при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</a:t>
                </a:r>
              </a:p>
              <a:p>
                <a:endParaRPr lang="ru-RU" sz="2400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771550"/>
                <a:ext cx="8712968" cy="3870803"/>
              </a:xfrm>
              <a:prstGeom prst="rect">
                <a:avLst/>
              </a:prstGeom>
              <a:blipFill>
                <a:blip r:embed="rId3"/>
                <a:stretch>
                  <a:fillRect l="-1049" t="-12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2240" y="1275606"/>
            <a:ext cx="2362262" cy="384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302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с параметром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>
                <a:solidFill>
                  <a:srgbClr val="0070C0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+mj-lt"/>
              </a:rPr>
              <a:t>      </a:t>
            </a: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17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771550"/>
                <a:ext cx="8712968" cy="12854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5.</a:t>
                </a:r>
                <a:r>
                  <a:rPr lang="ru-RU" sz="22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Найдите все значения параметра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система неравенств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ru-RU" sz="24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≥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d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  </m:t>
                            </m:r>
                          </m:e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≤4 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имеет единственное решение.</a:t>
                </a:r>
                <a:endParaRPr lang="ru-RU" sz="2400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771550"/>
                <a:ext cx="8712968" cy="1285480"/>
              </a:xfrm>
              <a:prstGeom prst="rect">
                <a:avLst/>
              </a:prstGeom>
              <a:blipFill>
                <a:blip r:embed="rId3"/>
                <a:stretch>
                  <a:fillRect l="-1049" t="-381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72221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с параметром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>
                <a:solidFill>
                  <a:srgbClr val="0070C0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+mj-lt"/>
              </a:rPr>
              <a:t>      </a:t>
            </a: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18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771550"/>
                <a:ext cx="8712968" cy="19933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5.</a:t>
                </a:r>
                <a:r>
                  <a:rPr lang="ru-RU" sz="22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Найдите все значения параметра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система неравенств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ru-RU" sz="24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≥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d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  </m:t>
                            </m:r>
                          </m:e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≤4 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имеет единственное решение.</a:t>
                </a:r>
                <a:endParaRPr lang="ru-RU" sz="2400" dirty="0"/>
              </a:p>
              <a:p>
                <a:r>
                  <a:rPr lang="ru-RU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Решение.</a:t>
                </a:r>
                <a:r>
                  <a:rPr lang="ru-RU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1) В системе координат </a:t>
                </a:r>
                <a:r>
                  <a:rPr lang="en-US" sz="22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xOa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построим график функции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ru-R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771550"/>
                <a:ext cx="8712968" cy="1993366"/>
              </a:xfrm>
              <a:prstGeom prst="rect">
                <a:avLst/>
              </a:prstGeom>
              <a:blipFill>
                <a:blip r:embed="rId3"/>
                <a:stretch>
                  <a:fillRect l="-1049" t="-2446" b="-61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2203" y="2506563"/>
            <a:ext cx="2886075" cy="26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3539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с параметром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>
                <a:solidFill>
                  <a:srgbClr val="0070C0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+mj-lt"/>
              </a:rPr>
              <a:t>      </a:t>
            </a: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19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771550"/>
                <a:ext cx="8712968" cy="34706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5.</a:t>
                </a:r>
                <a:r>
                  <a:rPr lang="ru-RU" sz="22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Найдите все значения параметра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система неравенств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ru-RU" sz="24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≥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d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  </m:t>
                            </m:r>
                          </m:e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≤4 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имеет единственное решение.</a:t>
                </a:r>
                <a:endParaRPr lang="ru-RU" sz="2400" dirty="0"/>
              </a:p>
              <a:p>
                <a:r>
                  <a:rPr lang="ru-RU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Решение.</a:t>
                </a:r>
                <a:r>
                  <a:rPr lang="ru-RU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1) В системе координат </a:t>
                </a:r>
                <a:r>
                  <a:rPr lang="en-US" sz="22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xOa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построим график функции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ru-R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Выберем все точки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которые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удовлетворяют неравенству </a:t>
                </a: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ru-R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(1)  </a:t>
                </a: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endParaRPr lang="ru-RU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771550"/>
                <a:ext cx="8712968" cy="3470694"/>
              </a:xfrm>
              <a:prstGeom prst="rect">
                <a:avLst/>
              </a:prstGeom>
              <a:blipFill>
                <a:blip r:embed="rId3"/>
                <a:stretch>
                  <a:fillRect l="-1049" t="-14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2429" y="2506563"/>
            <a:ext cx="2886075" cy="26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588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944319" cy="990600"/>
          </a:xfrm>
        </p:spPr>
        <p:txBody>
          <a:bodyPr>
            <a:noAutofit/>
          </a:bodyPr>
          <a:lstStyle/>
          <a:p>
            <a:pPr algn="ctr">
              <a:lnSpc>
                <a:spcPts val="2800"/>
              </a:lnSpc>
            </a:pP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Параметры. Использование системы координат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xOa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</a:t>
            </a:fld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755576" y="1542554"/>
            <a:ext cx="8136904" cy="2829396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Некоторые задачи, сформулированные для неизвестного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параметра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решать, рассматривая уравнения, неравенства и их системы как уравнения, неравенства и системы двух неизвестных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Рассмотрим примеры задач, в которых используется система координат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xOa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Шевкин А. В.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, Заслуженный учитель РФ.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  <a:hlinkClick r:id="rId2"/>
              </a:rPr>
              <a:t>avshevkin@mail.ru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       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  <a:hlinkClick r:id="rId3"/>
              </a:rPr>
              <a:t>www.shevkin.ru</a:t>
            </a:r>
            <a:endParaRPr lang="ru-RU" sz="2400" dirty="0">
              <a:solidFill>
                <a:schemeClr val="accent5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393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с параметром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>
                <a:solidFill>
                  <a:srgbClr val="0070C0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+mj-lt"/>
              </a:rPr>
              <a:t>      </a:t>
            </a: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20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771550"/>
                <a:ext cx="8712968" cy="34706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5.</a:t>
                </a:r>
                <a:r>
                  <a:rPr lang="ru-RU" sz="22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Найдите все значения параметра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система неравенств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ru-RU" sz="24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≥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d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  </m:t>
                            </m:r>
                          </m:e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≤4 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имеет единственное решение.</a:t>
                </a:r>
                <a:endParaRPr lang="ru-RU" sz="2400" dirty="0"/>
              </a:p>
              <a:p>
                <a:r>
                  <a:rPr lang="ru-RU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Решение.</a:t>
                </a:r>
                <a:r>
                  <a:rPr lang="ru-RU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1) В системе координат </a:t>
                </a:r>
                <a:r>
                  <a:rPr lang="en-US" sz="22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xOa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построим график функции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ru-R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Выберем все точки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которые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удовлетворяют неравенству </a:t>
                </a: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ru-R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(1)  </a:t>
                </a: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endParaRPr lang="ru-RU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771550"/>
                <a:ext cx="8712968" cy="3470694"/>
              </a:xfrm>
              <a:prstGeom prst="rect">
                <a:avLst/>
              </a:prstGeom>
              <a:blipFill>
                <a:blip r:embed="rId3"/>
                <a:stretch>
                  <a:fillRect l="-1049" t="-14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2429" y="2506563"/>
            <a:ext cx="2886075" cy="26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3173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с параметром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>
                <a:solidFill>
                  <a:srgbClr val="0070C0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+mj-lt"/>
              </a:rPr>
              <a:t>      </a:t>
            </a: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21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771550"/>
                <a:ext cx="8712968" cy="24550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5.</a:t>
                </a:r>
                <a:r>
                  <a:rPr lang="ru-RU" sz="22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Найдите все значения параметра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система неравенств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ru-RU" sz="24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≥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d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  </m:t>
                            </m:r>
                          </m:e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≤4 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имеет единственное решение.</a:t>
                </a:r>
                <a:endParaRPr lang="ru-RU" sz="2400" dirty="0"/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 2) В той же системе координат построим 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график функции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ru-R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0,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endParaRPr lang="ru-RU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771550"/>
                <a:ext cx="8712968" cy="2455031"/>
              </a:xfrm>
              <a:prstGeom prst="rect">
                <a:avLst/>
              </a:prstGeom>
              <a:blipFill>
                <a:blip r:embed="rId3"/>
                <a:stretch>
                  <a:fillRect l="-1049" t="-19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2429" y="2506563"/>
            <a:ext cx="2886075" cy="26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5450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с параметром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>
                <a:solidFill>
                  <a:srgbClr val="0070C0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+mj-lt"/>
              </a:rPr>
              <a:t>      </a:t>
            </a: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22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771550"/>
                <a:ext cx="8712968" cy="24550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5.</a:t>
                </a:r>
                <a:r>
                  <a:rPr lang="ru-RU" sz="22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Найдите все значения параметра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система неравенств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ru-RU" sz="24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≥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d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  </m:t>
                            </m:r>
                          </m:e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≤4 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имеет единственное решение.</a:t>
                </a:r>
                <a:endParaRPr lang="ru-RU" sz="2400" dirty="0"/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 2) В той же системе координат построим 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график функции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ru-R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0,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endParaRPr lang="ru-RU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771550"/>
                <a:ext cx="8712968" cy="2455031"/>
              </a:xfrm>
              <a:prstGeom prst="rect">
                <a:avLst/>
              </a:prstGeom>
              <a:blipFill>
                <a:blip r:embed="rId3"/>
                <a:stretch>
                  <a:fillRect l="-1049" t="-19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2429" y="2506563"/>
            <a:ext cx="2886075" cy="26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720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с параметром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>
                <a:solidFill>
                  <a:srgbClr val="0070C0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+mj-lt"/>
              </a:rPr>
              <a:t>      </a:t>
            </a: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23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771550"/>
                <a:ext cx="8712968" cy="38708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5.</a:t>
                </a:r>
                <a:r>
                  <a:rPr lang="ru-RU" sz="22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Найдите все значения параметра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система неравенств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ru-RU" sz="24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≥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d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  </m:t>
                            </m:r>
                          </m:e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≤4 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имеет единственное решение.</a:t>
                </a:r>
                <a:endParaRPr lang="ru-RU" sz="2400" dirty="0"/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 2) В той же системе координат построим 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график функции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ru-R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0,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Выберем все точки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которые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удовлетворяют неравенству </a:t>
                </a: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≤0,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		(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 </a:t>
                </a:r>
              </a:p>
              <a:p>
                <a:endParaRPr lang="ru-RU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endParaRPr lang="ru-RU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771550"/>
                <a:ext cx="8712968" cy="3870803"/>
              </a:xfrm>
              <a:prstGeom prst="rect">
                <a:avLst/>
              </a:prstGeom>
              <a:blipFill>
                <a:blip r:embed="rId3"/>
                <a:stretch>
                  <a:fillRect l="-1049" t="-12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2429" y="2506563"/>
            <a:ext cx="2886075" cy="26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5835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с параметром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>
                <a:solidFill>
                  <a:srgbClr val="0070C0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+mj-lt"/>
              </a:rPr>
              <a:t>      </a:t>
            </a: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24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771550"/>
                <a:ext cx="8712968" cy="42401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5.</a:t>
                </a:r>
                <a:r>
                  <a:rPr lang="ru-RU" sz="22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Найдите все значения параметра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система неравенств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ru-RU" sz="24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≥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d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  </m:t>
                            </m:r>
                          </m:e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≤4 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имеет единственное решение.</a:t>
                </a:r>
                <a:endParaRPr lang="ru-RU" sz="2400" dirty="0"/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 2) В той же системе координат построим </a:t>
                </a:r>
                <a:b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график функции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ru-R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0,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Выберем все точки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которые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удовлетворяют неравенству </a:t>
                </a: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≤0,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(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 </a:t>
                </a: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 из них все точки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которые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удовлетворяют неравенствам (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и (2).</a:t>
                </a:r>
              </a:p>
              <a:p>
                <a:endParaRPr lang="ru-RU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771550"/>
                <a:ext cx="8712968" cy="4240135"/>
              </a:xfrm>
              <a:prstGeom prst="rect">
                <a:avLst/>
              </a:prstGeom>
              <a:blipFill>
                <a:blip r:embed="rId3"/>
                <a:stretch>
                  <a:fillRect l="-1049" t="-11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2429" y="2506563"/>
            <a:ext cx="2886075" cy="26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7847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с параметром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>
                <a:solidFill>
                  <a:srgbClr val="0070C0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+mj-lt"/>
              </a:rPr>
              <a:t>      </a:t>
            </a: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25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771550"/>
                <a:ext cx="8712968" cy="38708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5.</a:t>
                </a:r>
                <a:r>
                  <a:rPr lang="ru-RU" sz="22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Найдите все значения параметра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система неравенств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ru-RU" sz="24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≥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d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  </m:t>
                            </m:r>
                          </m:e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≤4 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имеет единственное решение.</a:t>
                </a:r>
                <a:endParaRPr lang="ru-RU" sz="2400" dirty="0"/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 Теперь ответим на вопрос задачи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Система имеет единственное решение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при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6.</a:t>
                </a:r>
              </a:p>
              <a:p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Дополнительные вопросы.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При каких значениях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система: не имеет</a:t>
                </a:r>
                <a:b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решений; имеет бесконечно много решений?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 </a:t>
                </a:r>
                <a:endParaRPr lang="ru-RU" sz="2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771550"/>
                <a:ext cx="8712968" cy="3870803"/>
              </a:xfrm>
              <a:prstGeom prst="rect">
                <a:avLst/>
              </a:prstGeom>
              <a:blipFill>
                <a:blip r:embed="rId3"/>
                <a:stretch>
                  <a:fillRect l="-1049" t="-12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2429" y="2506563"/>
            <a:ext cx="2886075" cy="26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6224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с параметром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>
                <a:solidFill>
                  <a:srgbClr val="0070C0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+mj-lt"/>
              </a:rPr>
              <a:t>      </a:t>
            </a: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26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771550"/>
                <a:ext cx="8784976" cy="27628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5.</a:t>
                </a:r>
                <a:r>
                  <a:rPr lang="ru-RU" sz="22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Найдите все значения параметра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система неравенств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ru-RU" sz="24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≥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d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  </m:t>
                            </m:r>
                          </m:e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≤4 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имеет единственное решение.</a:t>
                </a:r>
                <a:endParaRPr lang="ru-RU" sz="2400" dirty="0"/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Решим задачу проще. Отрицательным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быть не может. </a:t>
                </a: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1) Если </a:t>
                </a:r>
                <a:r>
                  <a:rPr lang="en-US" sz="24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то система имеет единственное решение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 </a:t>
                </a: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2) Если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&gt; 0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то все решения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первого неравенства принадлежат отрезку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ru-RU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ru-R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 </m:t>
                    </m:r>
                  </m:oMath>
                </a14:m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14:m>
                  <m:oMath xmlns:m="http://schemas.openxmlformats.org/officeDocument/2006/math">
                    <m:r>
                      <a:rPr lang="ru-R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 </m:t>
                    </m:r>
                  </m:oMath>
                </a14:m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ru-RU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771550"/>
                <a:ext cx="8784976" cy="2762808"/>
              </a:xfrm>
              <a:prstGeom prst="rect">
                <a:avLst/>
              </a:prstGeom>
              <a:blipFill>
                <a:blip r:embed="rId3"/>
                <a:stretch>
                  <a:fillRect l="-1041" t="-1766" r="-1249" b="-41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6366" y="3981658"/>
            <a:ext cx="1992138" cy="111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511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с параметром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>
                <a:solidFill>
                  <a:srgbClr val="0070C0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+mj-lt"/>
              </a:rPr>
              <a:t>      </a:t>
            </a: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27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771550"/>
                <a:ext cx="8784976" cy="31321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5.</a:t>
                </a:r>
                <a:r>
                  <a:rPr lang="ru-RU" sz="22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Найдите все значения параметра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система неравенств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ru-RU" sz="24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≥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d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  </m:t>
                            </m:r>
                          </m:e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≤4 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имеет единственное решение.</a:t>
                </a:r>
                <a:endParaRPr lang="ru-RU" sz="2400" dirty="0"/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Решим задачу проще. Отрицательным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быть не может. </a:t>
                </a: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1) Если </a:t>
                </a:r>
                <a:r>
                  <a:rPr lang="en-US" sz="24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то система имеет единственное решение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 </a:t>
                </a: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2) Если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&gt; 0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то все решения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первого неравенства принадлежат отрезку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ru-RU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ru-R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 </m:t>
                    </m:r>
                  </m:oMath>
                </a14:m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14:m>
                  <m:oMath xmlns:m="http://schemas.openxmlformats.org/officeDocument/2006/math">
                    <m:r>
                      <a:rPr lang="ru-R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 </m:t>
                    </m:r>
                  </m:oMath>
                </a14:m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ru-RU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Все решения второго неравенства принадлежат полуинтервалу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sz="2400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4.</a:t>
                </a:r>
                <a:endParaRPr lang="ru-RU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771550"/>
                <a:ext cx="8784976" cy="3132139"/>
              </a:xfrm>
              <a:prstGeom prst="rect">
                <a:avLst/>
              </a:prstGeom>
              <a:blipFill>
                <a:blip r:embed="rId3"/>
                <a:stretch>
                  <a:fillRect l="-1041" t="-1559" r="-1249" b="-37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6366" y="3981658"/>
            <a:ext cx="1992138" cy="111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8629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с параметром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>
                <a:solidFill>
                  <a:srgbClr val="0070C0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+mj-lt"/>
              </a:rPr>
              <a:t>      </a:t>
            </a: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28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771550"/>
                <a:ext cx="8784976" cy="31321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5.</a:t>
                </a:r>
                <a:r>
                  <a:rPr lang="ru-RU" sz="22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Найдите все значения параметра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система неравенств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ru-RU" sz="24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≥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d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  </m:t>
                            </m:r>
                          </m:e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≤4 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имеет единственное решение.</a:t>
                </a:r>
                <a:endParaRPr lang="ru-RU" sz="2400" dirty="0"/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Решим задачу проще. Отрицательным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быть не может. </a:t>
                </a: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1) Если </a:t>
                </a:r>
                <a:r>
                  <a:rPr lang="en-US" sz="24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то система имеет единственное решение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 </a:t>
                </a: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2) Если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&gt; 0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то все решения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первого неравенства принадлежат отрезку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ru-RU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ru-R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 </m:t>
                    </m:r>
                  </m:oMath>
                </a14:m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14:m>
                  <m:oMath xmlns:m="http://schemas.openxmlformats.org/officeDocument/2006/math">
                    <m:r>
                      <a:rPr lang="ru-R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 </m:t>
                    </m:r>
                  </m:oMath>
                </a14:m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ru-RU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Все решения второго неравенства принадлежат полуинтервалу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sz="2400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4.</a:t>
                </a:r>
                <a:endParaRPr lang="ru-RU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771550"/>
                <a:ext cx="8784976" cy="3132139"/>
              </a:xfrm>
              <a:prstGeom prst="rect">
                <a:avLst/>
              </a:prstGeom>
              <a:blipFill>
                <a:blip r:embed="rId3"/>
                <a:stretch>
                  <a:fillRect l="-1041" t="-1559" r="-1249" b="-37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6366" y="3981658"/>
            <a:ext cx="1992138" cy="111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7079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с параметром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>
                <a:solidFill>
                  <a:srgbClr val="0070C0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+mj-lt"/>
              </a:rPr>
              <a:t>      </a:t>
            </a: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29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807763"/>
                <a:ext cx="8784976" cy="31321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5.</a:t>
                </a:r>
                <a:r>
                  <a:rPr lang="ru-RU" sz="22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Найдите все значения параметра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система неравенств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ru-RU" sz="24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≥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d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  </m:t>
                            </m:r>
                          </m:e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≤4 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имеет единственное решение.</a:t>
                </a:r>
                <a:endParaRPr lang="ru-RU" sz="2400" dirty="0"/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Решим задачу проще. Отрицательным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быть не может. </a:t>
                </a: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1) Если </a:t>
                </a:r>
                <a:r>
                  <a:rPr lang="en-US" sz="24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то система имеет единственное решение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 </a:t>
                </a: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2) Если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&gt; 0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то все решения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первого неравенства принадлежат отрезку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ru-RU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ru-R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 </m:t>
                    </m:r>
                  </m:oMath>
                </a14:m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14:m>
                  <m:oMath xmlns:m="http://schemas.openxmlformats.org/officeDocument/2006/math">
                    <m:r>
                      <a:rPr lang="ru-R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 </m:t>
                    </m:r>
                  </m:oMath>
                </a14:m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ru-RU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Все решения второго неравенства принадлежат полуинтервалу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sz="2400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4.</a:t>
                </a:r>
                <a:endParaRPr lang="ru-RU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807763"/>
                <a:ext cx="8784976" cy="3132139"/>
              </a:xfrm>
              <a:prstGeom prst="rect">
                <a:avLst/>
              </a:prstGeom>
              <a:blipFill>
                <a:blip r:embed="rId3"/>
                <a:stretch>
                  <a:fillRect l="-1041" t="-1559" r="-1249" b="-37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6366" y="3981658"/>
            <a:ext cx="1992138" cy="111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919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Подготовительные задания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>
                <a:solidFill>
                  <a:srgbClr val="0070C0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3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771550"/>
                <a:ext cx="8712968" cy="19933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1.</a:t>
                </a:r>
                <a:r>
                  <a:rPr lang="ru-RU" sz="22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Изобразите в системе координат </a:t>
                </a:r>
                <a:r>
                  <a:rPr lang="en-US" sz="2400" i="1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xOy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все </a:t>
                </a:r>
                <a:b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решения (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системы неравенств </a:t>
                </a:r>
              </a:p>
              <a:p>
                <a:r>
                  <a:rPr lang="ru-RU" sz="2400" dirty="0">
                    <a:solidFill>
                      <a:srgbClr val="C00000"/>
                    </a:solidFill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≤2,       </m:t>
                            </m:r>
                          </m:e>
                          <m:e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−2≤0.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sz="2400" dirty="0"/>
                  <a:t> </a:t>
                </a:r>
              </a:p>
              <a:p>
                <a:r>
                  <a:rPr lang="ru-RU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771550"/>
                <a:ext cx="8712968" cy="1993366"/>
              </a:xfrm>
              <a:prstGeom prst="rect">
                <a:avLst/>
              </a:prstGeom>
              <a:blipFill>
                <a:blip r:embed="rId3"/>
                <a:stretch>
                  <a:fillRect l="-1049" t="-244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30891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с параметром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>
                <a:solidFill>
                  <a:srgbClr val="0070C0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+mj-lt"/>
              </a:rPr>
              <a:t>      </a:t>
            </a: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30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771550"/>
                <a:ext cx="8784976" cy="38708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5.</a:t>
                </a:r>
                <a:r>
                  <a:rPr lang="ru-RU" sz="22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Найдите все значения параметра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система неравенств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ru-RU" sz="24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≥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d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  </m:t>
                            </m:r>
                          </m:e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≤4 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имеет единственное решение.</a:t>
                </a:r>
                <a:endParaRPr lang="ru-RU" sz="2400" dirty="0"/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Решим задачу проще. Отрицательным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быть не может. </a:t>
                </a: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1) Если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то система имеет единственное решение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 </a:t>
                </a: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2) Если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&gt; 0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то все решения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первого неравенства принадлежат отрезку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ru-RU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ru-R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 </m:t>
                    </m:r>
                  </m:oMath>
                </a14:m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14:m>
                  <m:oMath xmlns:m="http://schemas.openxmlformats.org/officeDocument/2006/math">
                    <m:r>
                      <a:rPr lang="ru-R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 </m:t>
                    </m:r>
                  </m:oMath>
                </a14:m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ru-RU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Все решения второго неравенства принадлежат полуинтервалу </a:t>
                </a:r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14:m>
                  <m:oMath xmlns:m="http://schemas.openxmlformats.org/officeDocument/2006/math">
                    <m:r>
                      <a:rPr lang="ru-R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sz="24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4.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Система имеет единственное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решение, если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= 2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4, т. е. если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6. </a:t>
                </a:r>
              </a:p>
              <a:p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Ответ.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6.</a:t>
                </a:r>
                <a:endParaRPr lang="ru-RU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771550"/>
                <a:ext cx="8784976" cy="3870803"/>
              </a:xfrm>
              <a:prstGeom prst="rect">
                <a:avLst/>
              </a:prstGeom>
              <a:blipFill>
                <a:blip r:embed="rId3"/>
                <a:stretch>
                  <a:fillRect l="-1041" t="-1260" r="-1249" b="-26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02487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Параметры. Использование системы координат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xOa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>
                <a:solidFill>
                  <a:srgbClr val="0070C0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31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771550"/>
                <a:ext cx="8712968" cy="31180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6.</a:t>
                </a:r>
                <a:r>
                  <a:rPr lang="ru-RU" sz="22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Найдите все значения параметра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не имеет решений система неравенств </a:t>
                </a:r>
              </a:p>
              <a:p>
                <a:r>
                  <a:rPr lang="ru-RU" sz="2400" dirty="0">
                    <a:solidFill>
                      <a:srgbClr val="C00000"/>
                    </a:solidFill>
                  </a:rPr>
                  <a:t> 	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−2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≤3,  </m:t>
                            </m:r>
                          </m:e>
                          <m:e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≤</m:t>
                            </m:r>
                            <m:rad>
                              <m:radPr>
                                <m:degHide m:val="on"/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ru-RU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rad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                </m:t>
                            </m:r>
                          </m:e>
                          <m:e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≤3.               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	</a:t>
                </a:r>
              </a:p>
              <a:p>
                <a:r>
                  <a:rPr lang="ru-RU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Решение.</a:t>
                </a:r>
                <a:r>
                  <a:rPr lang="ru-RU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Каждое решение (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системы изобразим точкой координатной плоскости </a:t>
                </a:r>
                <a:r>
                  <a:rPr lang="en-US" sz="2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xOa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Сначала изобразим все точки, удовлетворяющие каждому неравенству системы.</a:t>
                </a:r>
                <a:endPara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771550"/>
                <a:ext cx="8712968" cy="3118098"/>
              </a:xfrm>
              <a:prstGeom prst="rect">
                <a:avLst/>
              </a:prstGeom>
              <a:blipFill>
                <a:blip r:embed="rId3"/>
                <a:stretch>
                  <a:fillRect l="-1049" t="-1566" b="-37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16129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Параметры. Использование системы координат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xOa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4011482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>
                <a:solidFill>
                  <a:srgbClr val="0070C0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32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771550"/>
                <a:ext cx="8712968" cy="34874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6.</a:t>
                </a:r>
                <a:r>
                  <a:rPr lang="ru-RU" sz="22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Найдите все значения параметра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не имеет решений система неравенств </a:t>
                </a:r>
              </a:p>
              <a:p>
                <a:r>
                  <a:rPr lang="ru-RU" sz="2400" dirty="0">
                    <a:solidFill>
                      <a:srgbClr val="C00000"/>
                    </a:solidFill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−2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≤3,  </m:t>
                            </m:r>
                          </m:e>
                          <m:e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≤</m:t>
                            </m:r>
                            <m:rad>
                              <m:radPr>
                                <m:degHide m:val="on"/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ru-RU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rad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                </m:t>
                            </m:r>
                          </m:e>
                          <m:e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≤3.               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	</a:t>
                </a:r>
              </a:p>
              <a:p>
                <a:r>
                  <a:rPr lang="ru-RU" sz="2400" dirty="0"/>
                  <a:t>…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Первое неравенство перепишем в виде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−1)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4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400" i="1">
                        <a:latin typeface="Cambria Math" panose="02040503050406030204" pitchFamily="18" charset="0"/>
                      </a:rPr>
                      <m:t>≤4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Оно задаёт круг с центром (1; 0) и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радиусом 2.</a:t>
                </a:r>
                <a:endPara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771550"/>
                <a:ext cx="8712968" cy="3487430"/>
              </a:xfrm>
              <a:prstGeom prst="rect">
                <a:avLst/>
              </a:prstGeom>
              <a:blipFill>
                <a:blip r:embed="rId3"/>
                <a:stretch>
                  <a:fillRect l="-1049" t="-1399" b="-31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6136" y="1779662"/>
            <a:ext cx="3312369" cy="3312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8221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Параметры. Использование системы координат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xOa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>
                <a:solidFill>
                  <a:srgbClr val="0070C0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33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771550"/>
                <a:ext cx="8712968" cy="38915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6.</a:t>
                </a:r>
                <a:r>
                  <a:rPr lang="ru-RU" sz="22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Найдите все значения параметра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не имеет решений система неравенств </a:t>
                </a:r>
              </a:p>
              <a:p>
                <a:r>
                  <a:rPr lang="ru-RU" sz="2400" dirty="0">
                    <a:solidFill>
                      <a:srgbClr val="C00000"/>
                    </a:solidFill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−2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≤3,  </m:t>
                            </m:r>
                          </m:e>
                          <m:e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≤</m:t>
                            </m:r>
                            <m:rad>
                              <m:radPr>
                                <m:degHide m:val="on"/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ru-RU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rad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                </m:t>
                            </m:r>
                          </m:e>
                          <m:e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≤3.               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	</a:t>
                </a:r>
              </a:p>
              <a:p>
                <a:r>
                  <a:rPr lang="ru-RU" sz="2400" dirty="0"/>
                  <a:t>…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Второе неравенство задаёт часть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плоскости на и под графиком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функции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rad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771550"/>
                <a:ext cx="8712968" cy="3891515"/>
              </a:xfrm>
              <a:prstGeom prst="rect">
                <a:avLst/>
              </a:prstGeom>
              <a:blipFill>
                <a:blip r:embed="rId3"/>
                <a:stretch>
                  <a:fillRect l="-1049" t="-1254" b="-26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6135" y="1779662"/>
            <a:ext cx="3312369" cy="3312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4861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Параметры. Использование системы координат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xOa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>
                <a:solidFill>
                  <a:srgbClr val="0070C0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34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771550"/>
                <a:ext cx="8712968" cy="40209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6.</a:t>
                </a:r>
                <a:r>
                  <a:rPr lang="ru-RU" sz="22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Найдите все значения параметра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не имеет решений система неравенств </a:t>
                </a:r>
              </a:p>
              <a:p>
                <a:r>
                  <a:rPr lang="ru-RU" sz="2400" dirty="0">
                    <a:solidFill>
                      <a:srgbClr val="C00000"/>
                    </a:solidFill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−2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≤3,  </m:t>
                            </m:r>
                          </m:e>
                          <m:e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≤</m:t>
                            </m:r>
                            <m:rad>
                              <m:radPr>
                                <m:degHide m:val="on"/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ru-RU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rad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                </m:t>
                            </m:r>
                          </m:e>
                          <m:e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≤3.               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	</a:t>
                </a:r>
              </a:p>
              <a:p>
                <a:r>
                  <a:rPr lang="ru-RU" sz="2400" dirty="0"/>
                  <a:t>…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Третье неравенство задаёт </a:t>
                </a:r>
                <a:b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полуплоскость с границей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ru-RU" sz="2400" b="0" i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Все пары чисел (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 являющиеся </a:t>
                </a:r>
                <a:b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решениями системы изображены </a:t>
                </a:r>
                <a:b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точками закрашенной области.</a:t>
                </a:r>
                <a:endPara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771550"/>
                <a:ext cx="8712968" cy="4020909"/>
              </a:xfrm>
              <a:prstGeom prst="rect">
                <a:avLst/>
              </a:prstGeom>
              <a:blipFill>
                <a:blip r:embed="rId3"/>
                <a:stretch>
                  <a:fillRect l="-1049" t="-1214" b="-242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6136" y="1779663"/>
            <a:ext cx="3312368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8237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Параметры. Использование системы координат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xOa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>
                <a:solidFill>
                  <a:srgbClr val="0070C0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35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771550"/>
                <a:ext cx="8712968" cy="45338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6.</a:t>
                </a:r>
                <a:r>
                  <a:rPr lang="ru-RU" sz="22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Найдите все значения параметра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не имеет решений система неравенств </a:t>
                </a:r>
              </a:p>
              <a:p>
                <a:r>
                  <a:rPr lang="ru-RU" sz="2400" dirty="0">
                    <a:solidFill>
                      <a:srgbClr val="C00000"/>
                    </a:solidFill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−2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≤3,  </m:t>
                            </m:r>
                          </m:e>
                          <m:e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≤</m:t>
                            </m:r>
                            <m:rad>
                              <m:radPr>
                                <m:degHide m:val="on"/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ru-RU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rad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                </m:t>
                            </m:r>
                          </m:e>
                          <m:e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≤3.               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	</a:t>
                </a:r>
              </a:p>
              <a:p>
                <a:r>
                  <a:rPr lang="ru-RU" sz="2400" dirty="0"/>
                  <a:t>…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 каждом значении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[–2; 1]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система имеет хотя бы одно решение.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 –2 и при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 1 система не имеет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решений.</a:t>
                </a:r>
              </a:p>
              <a:p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Ответ.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 –2,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 1.</a:t>
                </a:r>
              </a:p>
              <a:p>
                <a:endPara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771550"/>
                <a:ext cx="8712968" cy="4533870"/>
              </a:xfrm>
              <a:prstGeom prst="rect">
                <a:avLst/>
              </a:prstGeom>
              <a:blipFill>
                <a:blip r:embed="rId3"/>
                <a:stretch>
                  <a:fillRect l="-1049" t="-10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6137" y="1779663"/>
            <a:ext cx="3312367" cy="331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5122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Параметры. Использование системы координат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xOa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>
                <a:solidFill>
                  <a:srgbClr val="0070C0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36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771550"/>
                <a:ext cx="8712968" cy="37548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Найдите все значения параметра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множество решений неравенства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d>
                      <m:d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≤0</m:t>
                    </m:r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не </a:t>
                </a:r>
                <a:r>
                  <a:rPr lang="ru-RU" sz="24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содер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-жит ни одного числа из отрезка [0; 1].</a:t>
                </a:r>
              </a:p>
              <a:p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Решение.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Каждое решение (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неравенства изобразим точкой (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координатной плоскости </a:t>
                </a:r>
                <a:r>
                  <a:rPr lang="en-US" sz="2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xOa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Сначала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изобразим все решения (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уравнения </a:t>
                </a:r>
                <a:endParaRPr lang="ru-RU" sz="2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4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0. Это точки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графиков функции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… </a:t>
                </a:r>
                <a:endPara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771550"/>
                <a:ext cx="8712968" cy="3754874"/>
              </a:xfrm>
              <a:prstGeom prst="rect">
                <a:avLst/>
              </a:prstGeom>
              <a:blipFill>
                <a:blip r:embed="rId3"/>
                <a:stretch>
                  <a:fillRect l="-1049" t="-129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1204" y="2144606"/>
            <a:ext cx="3437300" cy="3019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8479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Параметры. Использование системы координат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xOa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>
                <a:solidFill>
                  <a:srgbClr val="0070C0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37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771550"/>
                <a:ext cx="8712968" cy="3785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Найдите все значения параметра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множество решений неравенства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d>
                      <m:d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≤0</m:t>
                    </m:r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не </a:t>
                </a:r>
                <a:r>
                  <a:rPr lang="ru-RU" sz="24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содер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-жит ни одного числа из отрезка [0; 1].</a:t>
                </a:r>
              </a:p>
              <a:p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Решение.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Каждое решение (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неравенства изобразим точкой (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координатной плоскости </a:t>
                </a:r>
                <a:r>
                  <a:rPr lang="en-US" sz="2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xOa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Сначала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изобразим все решения (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уравнения </a:t>
                </a:r>
                <a:endParaRPr lang="ru-RU" sz="2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4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0. </a:t>
                </a: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Это точки графиков двух функций </a:t>
                </a:r>
              </a:p>
              <a:p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771550"/>
                <a:ext cx="8712968" cy="3785652"/>
              </a:xfrm>
              <a:prstGeom prst="rect">
                <a:avLst/>
              </a:prstGeom>
              <a:blipFill>
                <a:blip r:embed="rId3"/>
                <a:stretch>
                  <a:fillRect l="-1049" t="-1288" b="-27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1204" y="2130674"/>
            <a:ext cx="3437300" cy="300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7770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Параметры. Использование системы координат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xOa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>
                <a:solidFill>
                  <a:srgbClr val="0070C0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38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771550"/>
                <a:ext cx="8712968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Найдите все значения параметра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множество решений неравенства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d>
                      <m:d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≤0</m:t>
                    </m:r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не </a:t>
                </a:r>
                <a:r>
                  <a:rPr lang="ru-RU" sz="24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содер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-жит ни одного числа из отрезка [0; 1].</a:t>
                </a: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Неравенство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d>
                      <m:d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ru-RU" sz="2400" i="1">
                        <a:latin typeface="Cambria Math" panose="02040503050406030204" pitchFamily="18" charset="0"/>
                      </a:rPr>
                      <m:t>≤0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выполняется для всех пар чисел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закрашенной области. </a:t>
                </a:r>
                <a:endPara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771550"/>
                <a:ext cx="8712968" cy="2308324"/>
              </a:xfrm>
              <a:prstGeom prst="rect">
                <a:avLst/>
              </a:prstGeom>
              <a:blipFill>
                <a:blip r:embed="rId3"/>
                <a:stretch>
                  <a:fillRect l="-1049" t="-2116" b="-52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1204" y="2130674"/>
            <a:ext cx="3437300" cy="300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6327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Параметры. Использование системы координат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xOa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>
                <a:solidFill>
                  <a:srgbClr val="0070C0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39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771550"/>
                <a:ext cx="8712968" cy="27726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Найдите все значения параметра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множество решений неравенства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d>
                      <m:d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≤0</m:t>
                    </m:r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не </a:t>
                </a:r>
                <a:r>
                  <a:rPr lang="ru-RU" sz="24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содер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-жит ни одного числа из отрезка [0; 1].</a:t>
                </a: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Неравенство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d>
                      <m:d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ru-RU" sz="2400" i="1">
                        <a:latin typeface="Cambria Math" panose="02040503050406030204" pitchFamily="18" charset="0"/>
                      </a:rPr>
                      <m:t>≤0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выполняется для всех пар чисел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закрашенной области. </a:t>
                </a: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endPara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771550"/>
                <a:ext cx="8712968" cy="2772682"/>
              </a:xfrm>
              <a:prstGeom prst="rect">
                <a:avLst/>
              </a:prstGeom>
              <a:blipFill>
                <a:blip r:embed="rId3"/>
                <a:stretch>
                  <a:fillRect l="-1049" t="-17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5496" y="2160156"/>
            <a:ext cx="3433008" cy="3003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735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Подготовительные задания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>
                <a:solidFill>
                  <a:srgbClr val="0070C0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4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771550"/>
                <a:ext cx="8712968" cy="39559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1.</a:t>
                </a:r>
                <a:r>
                  <a:rPr lang="ru-RU" sz="22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Изобразите в системе координат </a:t>
                </a:r>
                <a:r>
                  <a:rPr lang="en-US" sz="2400" i="1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xOy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все </a:t>
                </a:r>
                <a:b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решения (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системы неравенств </a:t>
                </a:r>
              </a:p>
              <a:p>
                <a:r>
                  <a:rPr lang="ru-RU" sz="2400" dirty="0">
                    <a:solidFill>
                      <a:srgbClr val="C00000"/>
                    </a:solidFill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≤2,       </m:t>
                            </m:r>
                          </m:e>
                          <m:e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−2≤0.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sz="2400" dirty="0"/>
                  <a:t> </a:t>
                </a:r>
              </a:p>
              <a:p>
                <a:r>
                  <a:rPr lang="ru-RU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Решение.</a:t>
                </a:r>
                <a:r>
                  <a:rPr lang="ru-RU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1)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Неравенство</a:t>
                </a:r>
                <a:r>
                  <a:rPr lang="ru-RU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ru-R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≤2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равносильно системам  неравенств: 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≤2,  </m:t>
                            </m:r>
                          </m:e>
                          <m:e>
                            <m: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ru-RU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ru-RU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и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≤2−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,  </m:t>
                            </m:r>
                            <m:r>
                              <a:rPr lang="ru-RU" sz="24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</m:e>
                          <m:e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≥−2−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u-RU" sz="2400" b="0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  <a:p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Построим прямые </a:t>
                </a:r>
              </a:p>
              <a:p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2−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−2−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771550"/>
                <a:ext cx="8712968" cy="3955955"/>
              </a:xfrm>
              <a:prstGeom prst="rect">
                <a:avLst/>
              </a:prstGeom>
              <a:blipFill>
                <a:blip r:embed="rId3"/>
                <a:stretch>
                  <a:fillRect l="-1049" t="-1233" b="-26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437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Параметры. Использование системы координат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xOa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>
                <a:solidFill>
                  <a:srgbClr val="0070C0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40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771550"/>
                <a:ext cx="8712968" cy="387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Найдите все значения параметра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множество решений неравенства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d>
                      <m:d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≤0</m:t>
                    </m:r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не </a:t>
                </a:r>
                <a:r>
                  <a:rPr lang="ru-RU" sz="24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содер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-жит ни одного числа из отрезка [0; 1].</a:t>
                </a: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 Если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&lt; –1, то неравенство не имеет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решений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из отрезка [0; 1]. </a:t>
                </a: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Если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≥ –1, то неравенство имеет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хотя бы одно решение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из отрезка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[0; 1].</a:t>
                </a:r>
              </a:p>
              <a:p>
                <a:pPr>
                  <a:spcBef>
                    <a:spcPts val="600"/>
                  </a:spcBef>
                </a:pP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Ответ.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 –1.</a:t>
                </a:r>
              </a:p>
              <a:p>
                <a:endPara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771550"/>
                <a:ext cx="8712968" cy="3879332"/>
              </a:xfrm>
              <a:prstGeom prst="rect">
                <a:avLst/>
              </a:prstGeom>
              <a:blipFill>
                <a:blip r:embed="rId3"/>
                <a:stretch>
                  <a:fillRect l="-1049" t="-12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5496" y="2160156"/>
            <a:ext cx="3433008" cy="3003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7889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Параметры. Использование системы координат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>
                <a:solidFill>
                  <a:srgbClr val="0070C0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41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771550"/>
                <a:ext cx="8712968" cy="38868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Найдите все значения параметра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любое число из интервала (3; 4) не является решением неравенства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𝑎𝑥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Можно построить параболу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14:m>
                  <m:oMath xmlns:m="http://schemas.openxmlformats.org/officeDocument/2006/math">
                    <m:r>
                      <a:rPr lang="ru-RU" sz="2400" b="0" i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ru-RU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400" i="1"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Переписать данное неравенство в виде |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400" i="1"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Рассмотреть случаи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≥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&lt;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в каждом из них раскрыть модуль, упростить неравенство, изобразить все решения (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каждого из полученных неравенств, а потом ответить на вопрос задачи. Это хорошее задание на дом.</a:t>
                </a: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Рассмотрим более простое решение.</a:t>
                </a:r>
                <a:endPara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771550"/>
                <a:ext cx="8712968" cy="3886833"/>
              </a:xfrm>
              <a:prstGeom prst="rect">
                <a:avLst/>
              </a:prstGeom>
              <a:blipFill>
                <a:blip r:embed="rId3"/>
                <a:stretch>
                  <a:fillRect l="-1049" t="-1256" r="-350" b="-14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4833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Параметры. Использование системы координат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>
                <a:solidFill>
                  <a:srgbClr val="0070C0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  <a:latin typeface="+mj-lt"/>
            </a:endParaRPr>
          </a:p>
          <a:p>
            <a:pPr algn="just"/>
            <a:r>
              <a:rPr lang="ru-RU" sz="1600" dirty="0">
                <a:latin typeface="+mj-lt"/>
              </a:rPr>
              <a:t>   </a:t>
            </a: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42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771550"/>
                <a:ext cx="8712968" cy="38951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Найдите все значения параметра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любое число из интервала (3; 4) не является решением неравенства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𝑎𝑥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Решение.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Решим задачу в привычной системе координат </a:t>
                </a:r>
                <a:r>
                  <a:rPr lang="en-US" sz="2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xOy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Перепишем данное неравенство в виде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400" i="1"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Будем искать все значения параметра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для каждого числа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∈ (3; 4) точка графика функции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|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 выше точки графика функции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400" i="1"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Построим график функции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400" i="1"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771550"/>
                <a:ext cx="8712968" cy="3895169"/>
              </a:xfrm>
              <a:prstGeom prst="rect">
                <a:avLst/>
              </a:prstGeom>
              <a:blipFill>
                <a:blip r:embed="rId3"/>
                <a:stretch>
                  <a:fillRect l="-1049" t="-1252" r="-1678" b="-10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591754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Параметры. Использование системы координат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>
                <a:solidFill>
                  <a:srgbClr val="0070C0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  <a:latin typeface="+mj-lt"/>
            </a:endParaRPr>
          </a:p>
          <a:p>
            <a:pPr algn="just"/>
            <a:r>
              <a:rPr lang="ru-RU" sz="1600" dirty="0">
                <a:latin typeface="+mj-lt"/>
              </a:rPr>
              <a:t>   </a:t>
            </a: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43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771550"/>
                <a:ext cx="8712968" cy="19841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Найдите все значения параметра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любое число из интервала (3; 4) не является решением неравенства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𝑎𝑥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…Будем перемещать график функции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|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|, меняя значение параметра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771550"/>
                <a:ext cx="8712968" cy="1984133"/>
              </a:xfrm>
              <a:prstGeom prst="rect">
                <a:avLst/>
              </a:prstGeom>
              <a:blipFill>
                <a:blip r:embed="rId3"/>
                <a:stretch>
                  <a:fillRect l="-1049" t="-2462" b="-64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1009" y="2139702"/>
            <a:ext cx="3609503" cy="300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89473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Параметры. Использование системы координат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>
                <a:solidFill>
                  <a:srgbClr val="0070C0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  <a:latin typeface="+mj-lt"/>
            </a:endParaRPr>
          </a:p>
          <a:p>
            <a:pPr algn="just"/>
            <a:r>
              <a:rPr lang="ru-RU" sz="1600" dirty="0">
                <a:latin typeface="+mj-lt"/>
              </a:rPr>
              <a:t>   </a:t>
            </a: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44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771550"/>
                <a:ext cx="8712968" cy="35091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Найдите все значения параметра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любое число из интервала (3; 4) не является решением неравенства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𝑎𝑥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…Будем перемещать график функции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|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|, меняя значение параметра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≤ 0 для каждого числа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∈ (3; 4)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точка прямой выше точки параболы —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все значения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≤ 0 удовлетворяют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условиям задачи. </a:t>
                </a: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771550"/>
                <a:ext cx="8712968" cy="3509166"/>
              </a:xfrm>
              <a:prstGeom prst="rect">
                <a:avLst/>
              </a:prstGeom>
              <a:blipFill>
                <a:blip r:embed="rId3"/>
                <a:stretch>
                  <a:fillRect l="-1049" t="-1391" b="-19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3650" y="2139701"/>
            <a:ext cx="3616861" cy="3024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7176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Параметры. Использование системы координат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>
                <a:solidFill>
                  <a:srgbClr val="0070C0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  <a:latin typeface="+mj-lt"/>
            </a:endParaRPr>
          </a:p>
          <a:p>
            <a:pPr algn="just"/>
            <a:r>
              <a:rPr lang="ru-RU" sz="1600" dirty="0">
                <a:latin typeface="+mj-lt"/>
              </a:rPr>
              <a:t>   </a:t>
            </a: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45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771550"/>
                <a:ext cx="8712968" cy="35091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Найдите все значения параметра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любое число из интервала (3; 4) не является решением неравенства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𝑎𝑥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…Будем перемещать график функции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|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|, меняя значение параметра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≤ 0 для каждого числа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∈ (3; 4)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точка прямой выше точки параболы —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все значения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≤ 0 удовлетворяют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условиям задачи. </a:t>
                </a: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771550"/>
                <a:ext cx="8712968" cy="3509166"/>
              </a:xfrm>
              <a:prstGeom prst="rect">
                <a:avLst/>
              </a:prstGeom>
              <a:blipFill>
                <a:blip r:embed="rId3"/>
                <a:stretch>
                  <a:fillRect l="-1049" t="-1391" b="-19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8214" y="2139702"/>
            <a:ext cx="3592297" cy="300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43302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Параметры. Использование системы координат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>
                <a:solidFill>
                  <a:srgbClr val="0070C0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  <a:latin typeface="+mj-lt"/>
            </a:endParaRPr>
          </a:p>
          <a:p>
            <a:pPr algn="just"/>
            <a:r>
              <a:rPr lang="ru-RU" sz="1600" dirty="0">
                <a:latin typeface="+mj-lt"/>
              </a:rPr>
              <a:t>   </a:t>
            </a: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46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771550"/>
                <a:ext cx="8712968" cy="42478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Найдите все значения параметра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любое число из интервала (3; 4) не является решением неравенства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𝑎𝑥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… При 0 &lt;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 8 найдётся такое число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∈ (3; 4), которое является решением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неравенства, т. к. в этом интервале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найдётся число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для которого точка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прямой ниже точки параболы. Все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значения 0 &lt;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 8 не удовлетворяют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условиям задачи. </a:t>
                </a:r>
              </a:p>
              <a:p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771550"/>
                <a:ext cx="8712968" cy="4247830"/>
              </a:xfrm>
              <a:prstGeom prst="rect">
                <a:avLst/>
              </a:prstGeom>
              <a:blipFill>
                <a:blip r:embed="rId3"/>
                <a:stretch>
                  <a:fillRect l="-1049" t="-11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0112" y="2153465"/>
            <a:ext cx="3600400" cy="3010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0699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Параметры. Использование системы координат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>
                <a:solidFill>
                  <a:srgbClr val="0070C0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  <a:latin typeface="+mj-lt"/>
            </a:endParaRPr>
          </a:p>
          <a:p>
            <a:pPr algn="just"/>
            <a:r>
              <a:rPr lang="ru-RU" sz="1600" dirty="0">
                <a:latin typeface="+mj-lt"/>
              </a:rPr>
              <a:t>   </a:t>
            </a: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47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771550"/>
                <a:ext cx="8712968" cy="45694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Найдите все значения параметра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любое число из интервала (3; 4) не является решением неравенства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𝑎𝑥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… При 0 &lt;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 8 найдётся такое число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∈ (3; 4), которое является решением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неравенства, т. к. в этом интервале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найдётся число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для которого точка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прямой ниже точки параболы. Все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значения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такие, что 0 &lt;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 8 не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удовлетворяют условиям задачи. </a:t>
                </a:r>
              </a:p>
              <a:p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771550"/>
                <a:ext cx="8712968" cy="4569456"/>
              </a:xfrm>
              <a:prstGeom prst="rect">
                <a:avLst/>
              </a:prstGeom>
              <a:blipFill>
                <a:blip r:embed="rId3"/>
                <a:stretch>
                  <a:fillRect l="-1049" t="-10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3652" y="2139701"/>
            <a:ext cx="3616860" cy="3024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67641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Параметры. Использование системы координат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>
                <a:solidFill>
                  <a:srgbClr val="0070C0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  <a:latin typeface="+mj-lt"/>
            </a:endParaRPr>
          </a:p>
          <a:p>
            <a:pPr algn="just"/>
            <a:r>
              <a:rPr lang="ru-RU" sz="1600" dirty="0">
                <a:latin typeface="+mj-lt"/>
              </a:rPr>
              <a:t>   </a:t>
            </a: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48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771550"/>
                <a:ext cx="8712968" cy="35091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Найдите все значения параметра</a:t>
                </a:r>
                <a:r>
                  <a:rPr lang="ru-RU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любое число из интервала (3; 4) не является решением неравенства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𝑎𝑥</m:t>
                        </m:r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ru-RU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…При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≥ 8 для каждого числа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∈ (3; 4) точка прямой выше точки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параболы — все значения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≥ 8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удовлетворяют условиям задачи. </a:t>
                </a:r>
              </a:p>
              <a:p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Ответ.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≤ 0,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≥ 8.</a:t>
                </a:r>
              </a:p>
              <a:p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771550"/>
                <a:ext cx="8712968" cy="3509166"/>
              </a:xfrm>
              <a:prstGeom prst="rect">
                <a:avLst/>
              </a:prstGeom>
              <a:blipFill>
                <a:blip r:embed="rId3"/>
                <a:stretch>
                  <a:fillRect l="-1049" t="-13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7483" y="2063835"/>
            <a:ext cx="3683029" cy="3079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29191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Параметры. Использование системы координат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771550"/>
            <a:ext cx="8712968" cy="4104456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>
                <a:solidFill>
                  <a:srgbClr val="0070C0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  <a:latin typeface="+mj-lt"/>
            </a:endParaRPr>
          </a:p>
          <a:p>
            <a:pPr algn="just"/>
            <a:r>
              <a:rPr lang="ru-RU" sz="1600" dirty="0">
                <a:latin typeface="+mj-lt"/>
              </a:rPr>
              <a:t>   </a:t>
            </a: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49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771550"/>
                <a:ext cx="8712968" cy="45381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ru-RU" sz="22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9.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Найдите все значения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система</a:t>
                </a:r>
              </a:p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ru-RU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ru-RU" sz="2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2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ru-RU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ru-RU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ru-RU" sz="2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sz="2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−2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ru-RU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25               </m:t>
                              </m:r>
                              <m:r>
                                <a:rPr lang="ru-RU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(1)</m:t>
                              </m:r>
                            </m:e>
                            <m:e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d>
                                <m:dPr>
                                  <m:ctrlPr>
                                    <a:rPr lang="ru-RU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−5                            </m:t>
                              </m:r>
                              <m:r>
                                <a:rPr lang="ru-RU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ru-RU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(2)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а) имеет единственное решение; </a:t>
                </a:r>
              </a:p>
              <a:p>
                <a:pPr>
                  <a:lnSpc>
                    <a:spcPct val="90000"/>
                  </a:lnSpc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б) имеет решения; в) не имеет решений.</a:t>
                </a:r>
              </a:p>
              <a:p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Решение.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а) Изобразим в системе координат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xOy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все решения (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неравенства (1) точками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 Получим круг с центром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1; 2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радиуса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5.</a:t>
                </a: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771550"/>
                <a:ext cx="8712968" cy="4538165"/>
              </a:xfrm>
              <a:prstGeom prst="rect">
                <a:avLst/>
              </a:prstGeom>
              <a:blipFill>
                <a:blip r:embed="rId3"/>
                <a:stretch>
                  <a:fillRect l="-1049" t="-1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53AB48A-5B9B-4FDB-973D-22B3DB2E53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0232" y="1923678"/>
            <a:ext cx="2498337" cy="3184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82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Подготовительные задания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>
                <a:solidFill>
                  <a:srgbClr val="0070C0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+mj-lt"/>
              </a:rPr>
              <a:t>  	   </a:t>
            </a: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5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771550"/>
                <a:ext cx="8712968" cy="32172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1.</a:t>
                </a:r>
                <a:r>
                  <a:rPr lang="ru-RU" sz="22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Изобразите в системе координат </a:t>
                </a:r>
                <a:r>
                  <a:rPr lang="en-US" sz="2400" i="1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xOy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все </a:t>
                </a:r>
                <a:b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решения (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системы неравенств</a:t>
                </a:r>
              </a:p>
              <a:p>
                <a:r>
                  <a:rPr lang="ru-RU" sz="2400" dirty="0">
                    <a:solidFill>
                      <a:srgbClr val="C00000"/>
                    </a:solidFill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≤2,       </m:t>
                            </m:r>
                          </m:e>
                          <m:e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−2≤0.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sz="2400" dirty="0"/>
                  <a:t> </a:t>
                </a: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</a:t>
                </a:r>
                <a14:m>
                  <m:oMath xmlns:m="http://schemas.openxmlformats.org/officeDocument/2006/math">
                    <m:r>
                      <a:rPr lang="ru-RU" sz="2400" b="0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{"/>
                        <m:endChr m:val="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≤2−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,    </m:t>
                            </m:r>
                          </m:e>
                          <m:e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≥−2−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.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		(1)</a:t>
                </a: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Построим прямые </a:t>
                </a:r>
              </a:p>
              <a:p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=2−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=−2−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771550"/>
                <a:ext cx="8712968" cy="3217291"/>
              </a:xfrm>
              <a:prstGeom prst="rect">
                <a:avLst/>
              </a:prstGeom>
              <a:blipFill>
                <a:blip r:embed="rId3"/>
                <a:stretch>
                  <a:fillRect l="-1049" t="-1518" b="-36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2240" y="1275606"/>
            <a:ext cx="2362262" cy="384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4683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Параметры. Использование системы координат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771550"/>
            <a:ext cx="8712968" cy="4104456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>
                <a:solidFill>
                  <a:srgbClr val="0070C0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  <a:latin typeface="+mj-lt"/>
            </a:endParaRPr>
          </a:p>
          <a:p>
            <a:pPr algn="just"/>
            <a:r>
              <a:rPr lang="ru-RU" sz="1600" dirty="0">
                <a:latin typeface="+mj-lt"/>
              </a:rPr>
              <a:t>   </a:t>
            </a: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50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771550"/>
                <a:ext cx="8712968" cy="45381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ru-RU" sz="22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9.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Найдите все значения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система</a:t>
                </a:r>
              </a:p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ru-RU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ru-RU" sz="2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2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ru-RU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ru-RU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ru-RU" sz="2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sz="2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−2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ru-RU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25               </m:t>
                              </m:r>
                              <m:r>
                                <a:rPr lang="ru-RU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(1)</m:t>
                              </m:r>
                            </m:e>
                            <m:e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d>
                                <m:dPr>
                                  <m:ctrlPr>
                                    <a:rPr lang="ru-RU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−5                            </m:t>
                              </m:r>
                              <m:r>
                                <a:rPr lang="ru-RU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ru-RU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(2)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а) имеет единственное решение; </a:t>
                </a:r>
              </a:p>
              <a:p>
                <a:pPr>
                  <a:lnSpc>
                    <a:spcPct val="90000"/>
                  </a:lnSpc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б) имеет решения; в) не имеет решений.</a:t>
                </a:r>
              </a:p>
              <a:p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Решение.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а) Изобразим в системе координат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xOy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все решения (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неравенства (1) точками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 Получим круг с центром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1; 2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радиуса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5.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 каждом значении параметра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прямая (2) проходит через проходит через точку 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2;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771550"/>
                <a:ext cx="8712968" cy="4538165"/>
              </a:xfrm>
              <a:prstGeom prst="rect">
                <a:avLst/>
              </a:prstGeom>
              <a:blipFill>
                <a:blip r:embed="rId3"/>
                <a:stretch>
                  <a:fillRect l="-1049" t="-1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403A9CA-2267-415C-908C-99804B3D43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0232" y="1923678"/>
            <a:ext cx="2498337" cy="3184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43420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Параметры. Использование системы координат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771550"/>
            <a:ext cx="8712968" cy="4104456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>
                <a:solidFill>
                  <a:srgbClr val="0070C0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  <a:latin typeface="+mj-lt"/>
            </a:endParaRPr>
          </a:p>
          <a:p>
            <a:pPr algn="just"/>
            <a:r>
              <a:rPr lang="ru-RU" sz="1600" dirty="0">
                <a:latin typeface="+mj-lt"/>
              </a:rPr>
              <a:t>   </a:t>
            </a: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51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771550"/>
                <a:ext cx="8712968" cy="46233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ru-RU" sz="22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9.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Найдите все значения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система</a:t>
                </a:r>
              </a:p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ru-RU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ru-RU" sz="2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2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ru-RU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ru-RU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ru-RU" sz="2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sz="2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−2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ru-RU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25               </m:t>
                              </m:r>
                              <m:r>
                                <a:rPr lang="ru-RU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(1)</m:t>
                              </m:r>
                            </m:e>
                            <m:e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d>
                                <m:dPr>
                                  <m:ctrlPr>
                                    <a:rPr lang="ru-RU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−5                            </m:t>
                              </m:r>
                              <m:r>
                                <a:rPr lang="ru-RU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ru-RU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(2)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а) имеет единственное решение; </a:t>
                </a:r>
              </a:p>
              <a:p>
                <a:pPr>
                  <a:lnSpc>
                    <a:spcPct val="90000"/>
                  </a:lnSpc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б) имеет решения; в) не имеет решений.</a:t>
                </a:r>
              </a:p>
              <a:p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…Найдём значения параметра, при каждом из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которых система </a:t>
                </a:r>
                <a:endParaRPr lang="ru-RU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ru-RU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ru-RU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ru-RU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ru-RU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25</m:t>
                            </m:r>
                          </m:e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d>
                              <m:dPr>
                                <m:ctrlPr>
                                  <a:rPr lang="ru-RU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d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−5               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имеет единственное решение. </a:t>
                </a: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771550"/>
                <a:ext cx="8712968" cy="4623317"/>
              </a:xfrm>
              <a:prstGeom prst="rect">
                <a:avLst/>
              </a:prstGeom>
              <a:blipFill>
                <a:blip r:embed="rId3"/>
                <a:stretch>
                  <a:fillRect l="-1049" t="-18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403A9CA-2267-415C-908C-99804B3D43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0232" y="1923678"/>
            <a:ext cx="2498337" cy="3184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61735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Параметры. Использование системы координат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771550"/>
            <a:ext cx="8712968" cy="4104456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>
                <a:solidFill>
                  <a:srgbClr val="0070C0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  <a:latin typeface="+mj-lt"/>
            </a:endParaRPr>
          </a:p>
          <a:p>
            <a:pPr algn="just"/>
            <a:r>
              <a:rPr lang="ru-RU" sz="1600" dirty="0">
                <a:latin typeface="+mj-lt"/>
              </a:rPr>
              <a:t>   </a:t>
            </a: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52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771550"/>
                <a:ext cx="8712968" cy="41688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ru-RU" sz="22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9.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Найдите все значения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система</a:t>
                </a:r>
              </a:p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ru-RU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ru-RU" sz="2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2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ru-RU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ru-RU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ru-RU" sz="2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sz="2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−2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ru-RU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25               </m:t>
                              </m:r>
                              <m:r>
                                <a:rPr lang="ru-RU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(1)</m:t>
                              </m:r>
                            </m:e>
                            <m:e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d>
                                <m:dPr>
                                  <m:ctrlPr>
                                    <a:rPr lang="ru-RU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−5                            </m:t>
                              </m:r>
                              <m:r>
                                <a:rPr lang="ru-RU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ru-RU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(2)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а) имеет единственное решение; </a:t>
                </a:r>
              </a:p>
              <a:p>
                <a:pPr>
                  <a:lnSpc>
                    <a:spcPct val="90000"/>
                  </a:lnSpc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б) имеет решения; в) не имеет решений.</a:t>
                </a:r>
              </a:p>
              <a:p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…Для этого подставим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−5 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уравнение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4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25 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найдём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значения параметра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</a:t>
                </a:r>
                <a:b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полученное уравнение имеет единственный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корень.</a:t>
                </a: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Но можно поступить проще.</a:t>
                </a: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771550"/>
                <a:ext cx="8712968" cy="4168834"/>
              </a:xfrm>
              <a:prstGeom prst="rect">
                <a:avLst/>
              </a:prstGeom>
              <a:blipFill>
                <a:blip r:embed="rId3"/>
                <a:stretch>
                  <a:fillRect l="-1049" t="-2050" b="-26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403A9CA-2267-415C-908C-99804B3D43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0232" y="1923678"/>
            <a:ext cx="2498337" cy="3184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97289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Параметры. Использование системы координат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771550"/>
            <a:ext cx="8712968" cy="4104456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>
                <a:solidFill>
                  <a:srgbClr val="0070C0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  <a:latin typeface="+mj-lt"/>
            </a:endParaRPr>
          </a:p>
          <a:p>
            <a:pPr algn="just"/>
            <a:r>
              <a:rPr lang="ru-RU" sz="1600" dirty="0">
                <a:latin typeface="+mj-lt"/>
              </a:rPr>
              <a:t>   </a:t>
            </a: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53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771550"/>
                <a:ext cx="8712968" cy="29389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ru-RU" sz="22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9.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Найдите все значения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система</a:t>
                </a:r>
              </a:p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ru-RU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ru-RU" sz="2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2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ru-RU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ru-RU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ru-RU" sz="2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sz="2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−2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ru-RU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25               </m:t>
                              </m:r>
                              <m:r>
                                <a:rPr lang="ru-RU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(1)</m:t>
                              </m:r>
                            </m:e>
                            <m:e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d>
                                <m:dPr>
                                  <m:ctrlPr>
                                    <a:rPr lang="ru-RU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−5                            </m:t>
                              </m:r>
                              <m:r>
                                <a:rPr lang="ru-RU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ru-RU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(2)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а) имеет единственное решение; </a:t>
                </a:r>
              </a:p>
              <a:p>
                <a:pPr>
                  <a:lnSpc>
                    <a:spcPct val="90000"/>
                  </a:lnSpc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б) имеет решения; в) не имеет решений.</a:t>
                </a:r>
              </a:p>
              <a:p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…Точки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5;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2;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принадлежат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окружности, они являются вершинами квадрата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AMBN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771550"/>
                <a:ext cx="8712968" cy="2938946"/>
              </a:xfrm>
              <a:prstGeom prst="rect">
                <a:avLst/>
              </a:prstGeom>
              <a:blipFill>
                <a:blip r:embed="rId3"/>
                <a:stretch>
                  <a:fillRect l="-1049" t="-2905" b="-39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557F1F5-48E8-46DC-8F70-0B4D383845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0232" y="1923678"/>
            <a:ext cx="2498337" cy="3184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19819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Параметры. Использование системы координат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771550"/>
            <a:ext cx="8712968" cy="4104456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>
                <a:solidFill>
                  <a:srgbClr val="0070C0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  <a:latin typeface="+mj-lt"/>
            </a:endParaRPr>
          </a:p>
          <a:p>
            <a:pPr algn="just"/>
            <a:r>
              <a:rPr lang="ru-RU" sz="1600" dirty="0">
                <a:latin typeface="+mj-lt"/>
              </a:rPr>
              <a:t>   </a:t>
            </a: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54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771550"/>
                <a:ext cx="8712968" cy="38407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ru-RU" sz="22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9.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Найдите все значения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система</a:t>
                </a:r>
              </a:p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ru-RU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ru-RU" sz="2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2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ru-RU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ru-RU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ru-RU" sz="2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sz="2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−2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ru-RU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25               </m:t>
                              </m:r>
                              <m:r>
                                <a:rPr lang="ru-RU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(1)</m:t>
                              </m:r>
                            </m:e>
                            <m:e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d>
                                <m:dPr>
                                  <m:ctrlPr>
                                    <a:rPr lang="ru-RU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−5                            </m:t>
                              </m:r>
                              <m:r>
                                <a:rPr lang="ru-RU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ru-RU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(2)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а) имеет единственное решение; </a:t>
                </a:r>
              </a:p>
              <a:p>
                <a:pPr>
                  <a:lnSpc>
                    <a:spcPct val="90000"/>
                  </a:lnSpc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б) имеет решения; в) не имеет решений.</a:t>
                </a:r>
              </a:p>
              <a:p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…Точки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5;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2;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принадлежат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окружности, они являются вершинами квадрата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AMBN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Прямые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BM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24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касательные к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окружности с угловыми коэффициентами </a:t>
                </a:r>
                <a:br>
                  <a:rPr lang="ru-RU" sz="2400" i="1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/>
                        </m:ctrlPr>
                      </m:sSubPr>
                      <m:e>
                        <m:r>
                          <a:rPr lang="ru-RU" sz="2400" i="1"/>
                          <m:t>𝑎</m:t>
                        </m:r>
                      </m:e>
                      <m:sub>
                        <m:r>
                          <a:rPr lang="ru-RU" sz="2400" i="1"/>
                          <m:t>1</m:t>
                        </m:r>
                      </m:sub>
                    </m:sSub>
                    <m:r>
                      <a:rPr lang="ru-RU" sz="2400" i="1"/>
                      <m:t>=</m:t>
                    </m:r>
                    <m:f>
                      <m:fPr>
                        <m:ctrlPr>
                          <a:rPr lang="ru-RU" sz="2400" i="1"/>
                        </m:ctrlPr>
                      </m:fPr>
                      <m:num>
                        <m:r>
                          <a:rPr lang="ru-RU" sz="2400" i="1"/>
                          <m:t>4</m:t>
                        </m:r>
                      </m:num>
                      <m:den>
                        <m:r>
                          <a:rPr lang="ru-RU" sz="2400" i="1"/>
                          <m:t>3</m:t>
                        </m:r>
                      </m:den>
                    </m:f>
                  </m:oMath>
                </a14:m>
                <a:r>
                  <a:rPr lang="ru-RU" sz="2400" dirty="0"/>
                  <a:t> 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/>
                        </m:ctrlPr>
                      </m:sSubPr>
                      <m:e>
                        <m:r>
                          <a:rPr lang="ru-RU" sz="2400" i="1"/>
                          <m:t>𝑎</m:t>
                        </m:r>
                      </m:e>
                      <m:sub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ru-RU" sz="2400" i="1"/>
                      <m:t>=−</m:t>
                    </m:r>
                    <m:f>
                      <m:fPr>
                        <m:ctrlPr>
                          <a:rPr lang="ru-RU" sz="2400" i="1"/>
                        </m:ctrlPr>
                      </m:fPr>
                      <m:num>
                        <m:r>
                          <a:rPr lang="ru-RU" sz="2400" i="1"/>
                          <m:t>3</m:t>
                        </m:r>
                      </m:num>
                      <m:den>
                        <m:r>
                          <a:rPr lang="ru-RU" sz="2400" i="1"/>
                          <m:t>4</m:t>
                        </m:r>
                      </m:den>
                    </m:f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771550"/>
                <a:ext cx="8712968" cy="3840731"/>
              </a:xfrm>
              <a:prstGeom prst="rect">
                <a:avLst/>
              </a:prstGeom>
              <a:blipFill>
                <a:blip r:embed="rId3"/>
                <a:stretch>
                  <a:fillRect l="-1049" t="-2222" b="-7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557F1F5-48E8-46DC-8F70-0B4D383845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0232" y="1923678"/>
            <a:ext cx="2498337" cy="3184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69201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Параметры. Использование системы координат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771550"/>
            <a:ext cx="8712968" cy="4104456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>
                <a:solidFill>
                  <a:srgbClr val="0070C0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  <a:latin typeface="+mj-lt"/>
            </a:endParaRPr>
          </a:p>
          <a:p>
            <a:pPr algn="just"/>
            <a:r>
              <a:rPr lang="ru-RU" sz="1600" dirty="0">
                <a:latin typeface="+mj-lt"/>
              </a:rPr>
              <a:t>   </a:t>
            </a: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55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771550"/>
                <a:ext cx="8712968" cy="42100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ru-RU" sz="22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9.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Найдите все значения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система</a:t>
                </a:r>
              </a:p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ru-RU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ru-RU" sz="2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2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ru-RU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ru-RU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ru-RU" sz="2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sz="2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−2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ru-RU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25               </m:t>
                              </m:r>
                              <m:r>
                                <a:rPr lang="ru-RU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(1)</m:t>
                              </m:r>
                            </m:e>
                            <m:e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d>
                                <m:dPr>
                                  <m:ctrlPr>
                                    <a:rPr lang="ru-RU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−5                            </m:t>
                              </m:r>
                              <m:r>
                                <a:rPr lang="ru-RU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ru-RU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(2)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а) имеет единственное решение; </a:t>
                </a:r>
              </a:p>
              <a:p>
                <a:pPr>
                  <a:lnSpc>
                    <a:spcPct val="90000"/>
                  </a:lnSpc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б) имеет решения; в) не имеет решений.</a:t>
                </a:r>
              </a:p>
              <a:p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…Точки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5;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2;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принадлежат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окружности, они являются вершинами квадрата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AMBN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Прямые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BM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24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касательные к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окружности с угловыми коэффициентами </a:t>
                </a:r>
                <a:br>
                  <a:rPr lang="ru-RU" sz="2400" i="1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/>
                        </m:ctrlPr>
                      </m:sSubPr>
                      <m:e>
                        <m:r>
                          <a:rPr lang="ru-RU" sz="2400" i="1"/>
                          <m:t>𝑎</m:t>
                        </m:r>
                      </m:e>
                      <m:sub>
                        <m:r>
                          <a:rPr lang="ru-RU" sz="2400" i="1"/>
                          <m:t>1</m:t>
                        </m:r>
                      </m:sub>
                    </m:sSub>
                    <m:r>
                      <a:rPr lang="ru-RU" sz="2400" i="1"/>
                      <m:t>=</m:t>
                    </m:r>
                    <m:f>
                      <m:fPr>
                        <m:ctrlPr>
                          <a:rPr lang="ru-RU" sz="2400" i="1"/>
                        </m:ctrlPr>
                      </m:fPr>
                      <m:num>
                        <m:r>
                          <a:rPr lang="ru-RU" sz="2400" i="1"/>
                          <m:t>4</m:t>
                        </m:r>
                      </m:num>
                      <m:den>
                        <m:r>
                          <a:rPr lang="ru-RU" sz="2400" i="1"/>
                          <m:t>3</m:t>
                        </m:r>
                      </m:den>
                    </m:f>
                  </m:oMath>
                </a14:m>
                <a:r>
                  <a:rPr lang="ru-RU" sz="2400" dirty="0"/>
                  <a:t> 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/>
                        </m:ctrlPr>
                      </m:sSubPr>
                      <m:e>
                        <m:r>
                          <a:rPr lang="ru-RU" sz="2400" i="1"/>
                          <m:t>𝑎</m:t>
                        </m:r>
                      </m:e>
                      <m:sub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ru-RU" sz="2400" i="1"/>
                      <m:t>=−</m:t>
                    </m:r>
                    <m:f>
                      <m:fPr>
                        <m:ctrlPr>
                          <a:rPr lang="ru-RU" sz="2400" i="1"/>
                        </m:ctrlPr>
                      </m:fPr>
                      <m:num>
                        <m:r>
                          <a:rPr lang="ru-RU" sz="2400" i="1"/>
                          <m:t>3</m:t>
                        </m:r>
                      </m:num>
                      <m:den>
                        <m:r>
                          <a:rPr lang="ru-RU" sz="2400" i="1"/>
                          <m:t>4</m:t>
                        </m:r>
                      </m:den>
                    </m:f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При каждом из этих значений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система имеет единственное решение.</a:t>
                </a:r>
              </a:p>
            </p:txBody>
          </p:sp>
        </mc:Choice>
        <mc:Fallback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771550"/>
                <a:ext cx="8712968" cy="4210063"/>
              </a:xfrm>
              <a:prstGeom prst="rect">
                <a:avLst/>
              </a:prstGeom>
              <a:blipFill>
                <a:blip r:embed="rId3"/>
                <a:stretch>
                  <a:fillRect l="-1049" t="-2029" b="-246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557F1F5-48E8-46DC-8F70-0B4D383845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0232" y="1923678"/>
            <a:ext cx="2498337" cy="3184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60479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Параметры. Использование системы координат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771550"/>
            <a:ext cx="8712968" cy="4104456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>
                <a:solidFill>
                  <a:srgbClr val="0070C0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  <a:latin typeface="+mj-lt"/>
            </a:endParaRPr>
          </a:p>
          <a:p>
            <a:pPr algn="just"/>
            <a:r>
              <a:rPr lang="ru-RU" sz="1600" dirty="0">
                <a:latin typeface="+mj-lt"/>
              </a:rPr>
              <a:t>   </a:t>
            </a: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56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771550"/>
                <a:ext cx="8712968" cy="41488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ru-RU" sz="22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9.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Найдите все значения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система</a:t>
                </a:r>
              </a:p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ru-RU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ru-RU" sz="2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2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ru-RU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ru-RU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ru-RU" sz="2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sz="2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−2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ru-RU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25               </m:t>
                              </m:r>
                              <m:r>
                                <a:rPr lang="ru-RU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(1)</m:t>
                              </m:r>
                            </m:e>
                            <m:e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d>
                                <m:dPr>
                                  <m:ctrlPr>
                                    <a:rPr lang="ru-RU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−5                            </m:t>
                              </m:r>
                              <m:r>
                                <a:rPr lang="ru-RU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ru-RU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(2)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а) имеет единственное решение; </a:t>
                </a:r>
              </a:p>
              <a:p>
                <a:pPr>
                  <a:lnSpc>
                    <a:spcPct val="90000"/>
                  </a:lnSpc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б) имеет решения; в) не имеет решений.</a:t>
                </a:r>
              </a:p>
              <a:p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</a:t>
                </a:r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Ответ.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а)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ru-RU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sz="24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б)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ru-RU" sz="2400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ru-RU" sz="24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≤−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в)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i="1"/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ru-RU" sz="2400" i="1"/>
                        </m:ctrlPr>
                      </m:fPr>
                      <m:num>
                        <m:r>
                          <a:rPr lang="ru-RU" sz="2400" i="1"/>
                          <m:t>4</m:t>
                        </m:r>
                      </m:num>
                      <m:den>
                        <m:r>
                          <a:rPr lang="ru-RU" sz="2400" i="1"/>
                          <m:t>3</m:t>
                        </m:r>
                      </m:den>
                    </m:f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ru-RU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Спасибо за работу. См. презентации </a:t>
                </a:r>
                <a:br>
                  <a:rPr lang="ru-RU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 сайте </a:t>
                </a:r>
                <a:r>
                  <a:rPr lang="en-U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hlinkClick r:id="rId3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www.shevkin.ru</a:t>
                </a:r>
                <a:r>
                  <a:rPr lang="ru-RU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771550"/>
                <a:ext cx="8712968" cy="4148893"/>
              </a:xfrm>
              <a:prstGeom prst="rect">
                <a:avLst/>
              </a:prstGeom>
              <a:blipFill>
                <a:blip r:embed="rId4"/>
                <a:stretch>
                  <a:fillRect l="-1049" t="-2059" b="-2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36BF018-DF25-4FD8-847F-0A0DA4B5AE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6176" y="2205157"/>
            <a:ext cx="2742857" cy="27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00437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Параметры. Использование системы координат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771550"/>
            <a:ext cx="8712968" cy="4104456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>
                <a:solidFill>
                  <a:srgbClr val="0070C0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  <a:latin typeface="+mj-lt"/>
            </a:endParaRPr>
          </a:p>
          <a:p>
            <a:pPr algn="just"/>
            <a:r>
              <a:rPr lang="ru-RU" sz="1600" dirty="0">
                <a:latin typeface="+mj-lt"/>
              </a:rPr>
              <a:t>   </a:t>
            </a: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57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771550"/>
                <a:ext cx="8712968" cy="43633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ru-RU" sz="22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9.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Найдите все значения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 каждом из которых система</a:t>
                </a:r>
              </a:p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ru-RU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ru-RU" sz="2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2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ru-RU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ru-RU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ru-RU" sz="2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sz="2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−2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ru-RU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25               </m:t>
                              </m:r>
                              <m:r>
                                <a:rPr lang="ru-RU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(1)</m:t>
                              </m:r>
                            </m:e>
                            <m:e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d>
                                <m:dPr>
                                  <m:ctrlPr>
                                    <a:rPr lang="ru-RU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−5                            </m:t>
                              </m:r>
                              <m:r>
                                <a:rPr lang="ru-RU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ru-RU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(2)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а) имеет единственное решение; </a:t>
                </a:r>
              </a:p>
              <a:p>
                <a:pPr>
                  <a:lnSpc>
                    <a:spcPct val="90000"/>
                  </a:lnSpc>
                </a:pP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б) имеет решения; в) не имеет решений.</a:t>
                </a:r>
              </a:p>
              <a:p>
                <a:r>
                  <a:rPr lang="ru-RU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…б) Система имеет решение, если прямая (2)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имеет общие точки с кругом. Это возможно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лишь при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≥ 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</a:t>
                </a:r>
                <a14:m>
                  <m:oMath xmlns:m="http://schemas.openxmlformats.org/officeDocument/2006/math">
                    <m:r>
                      <a:rPr lang="ru-RU" sz="24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≤−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в) Система не имеет решений, если прямая (2)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не имеет общих точек с кругом. Это возможно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лишь при</a:t>
                </a:r>
                <a14:m>
                  <m:oMath xmlns:m="http://schemas.openxmlformats.org/officeDocument/2006/math">
                    <m:r>
                      <a:rPr lang="ru-RU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i="1"/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ru-RU" sz="2400" i="1"/>
                        </m:ctrlPr>
                      </m:fPr>
                      <m:num>
                        <m:r>
                          <a:rPr lang="ru-RU" sz="2400" i="1"/>
                          <m:t>4</m:t>
                        </m:r>
                      </m:num>
                      <m:den>
                        <m:r>
                          <a:rPr lang="ru-RU" sz="2400" i="1"/>
                          <m:t>3</m:t>
                        </m:r>
                      </m:den>
                    </m:f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771550"/>
                <a:ext cx="8712968" cy="4363374"/>
              </a:xfrm>
              <a:prstGeom prst="rect">
                <a:avLst/>
              </a:prstGeom>
              <a:blipFill>
                <a:blip r:embed="rId3"/>
                <a:stretch>
                  <a:fillRect l="-1049" t="-1958" b="-42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557F1F5-48E8-46DC-8F70-0B4D383845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0232" y="1923678"/>
            <a:ext cx="2498337" cy="3184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113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Подготовительные задания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>
                <a:solidFill>
                  <a:srgbClr val="0070C0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+mj-lt"/>
              </a:rPr>
              <a:t>   </a:t>
            </a: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6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771550"/>
                <a:ext cx="8712968" cy="32172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1.</a:t>
                </a:r>
                <a:r>
                  <a:rPr lang="ru-RU" sz="22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Изобразите в системе координат </a:t>
                </a:r>
                <a:r>
                  <a:rPr lang="en-US" sz="2400" i="1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xOy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все </a:t>
                </a:r>
                <a:b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решения (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системы неравенств</a:t>
                </a:r>
              </a:p>
              <a:p>
                <a:r>
                  <a:rPr lang="ru-RU" sz="2400" dirty="0">
                    <a:solidFill>
                      <a:srgbClr val="C00000"/>
                    </a:solidFill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≤2,       </m:t>
                            </m:r>
                          </m:e>
                          <m:e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−2≤0.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sz="2400" dirty="0"/>
                  <a:t> </a:t>
                </a: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</a:t>
                </a:r>
                <a14:m>
                  <m:oMath xmlns:m="http://schemas.openxmlformats.org/officeDocument/2006/math">
                    <m:r>
                      <a:rPr lang="ru-RU" sz="2400" b="0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{"/>
                        <m:endChr m:val="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≤2−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,    </m:t>
                            </m:r>
                          </m:e>
                          <m:e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≥−2−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.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		(1)</a:t>
                </a: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Построим прямые </a:t>
                </a:r>
              </a:p>
              <a:p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=2−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=−2−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771550"/>
                <a:ext cx="8712968" cy="3217291"/>
              </a:xfrm>
              <a:prstGeom prst="rect">
                <a:avLst/>
              </a:prstGeom>
              <a:blipFill>
                <a:blip r:embed="rId3"/>
                <a:stretch>
                  <a:fillRect l="-1049" t="-1518" b="-36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2240" y="1275606"/>
            <a:ext cx="2362262" cy="384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149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Подготовительные задания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>
                <a:solidFill>
                  <a:srgbClr val="0070C0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+mj-lt"/>
              </a:rPr>
              <a:t>   </a:t>
            </a: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7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771550"/>
                <a:ext cx="8712968" cy="39559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1.</a:t>
                </a:r>
                <a:r>
                  <a:rPr lang="ru-RU" sz="22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Изобразите в системе координат </a:t>
                </a:r>
                <a:r>
                  <a:rPr lang="en-US" sz="2400" i="1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xOy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все </a:t>
                </a:r>
                <a:b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решения (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системы неравенств</a:t>
                </a:r>
              </a:p>
              <a:p>
                <a:r>
                  <a:rPr lang="ru-RU" sz="2400" dirty="0">
                    <a:solidFill>
                      <a:srgbClr val="C00000"/>
                    </a:solidFill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≤2,       </m:t>
                            </m:r>
                          </m:e>
                          <m:e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−2≤0.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sz="2400" dirty="0"/>
                  <a:t> </a:t>
                </a: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</a:t>
                </a:r>
                <a14:m>
                  <m:oMath xmlns:m="http://schemas.openxmlformats.org/officeDocument/2006/math">
                    <m:r>
                      <a:rPr lang="ru-RU" sz="2400" b="0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{"/>
                        <m:endChr m:val="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≤2−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,    </m:t>
                            </m:r>
                          </m:e>
                          <m:e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≥−2−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.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		(1)</a:t>
                </a: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Построим прямые </a:t>
                </a:r>
              </a:p>
              <a:p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=2−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=−2−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Выберем в системе координат </a:t>
                </a:r>
                <a:r>
                  <a:rPr lang="en-US" sz="2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xOy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область,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все точки которой удовлетворяют системе (1). </a:t>
                </a: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771550"/>
                <a:ext cx="8712968" cy="3955955"/>
              </a:xfrm>
              <a:prstGeom prst="rect">
                <a:avLst/>
              </a:prstGeom>
              <a:blipFill>
                <a:blip r:embed="rId3"/>
                <a:stretch>
                  <a:fillRect l="-1049" t="-1233" b="-26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2240" y="1275606"/>
            <a:ext cx="2362262" cy="384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769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Подготовительные задания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>
                <a:solidFill>
                  <a:srgbClr val="0070C0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+mj-lt"/>
              </a:rPr>
              <a:t>   </a:t>
            </a: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8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771550"/>
                <a:ext cx="8712968" cy="43252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1.</a:t>
                </a:r>
                <a:r>
                  <a:rPr lang="ru-RU" sz="22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Изобразите в системе координат </a:t>
                </a:r>
                <a:r>
                  <a:rPr lang="en-US" sz="2400" i="1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xOy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все </a:t>
                </a:r>
                <a:b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решения (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системы неравенств</a:t>
                </a:r>
              </a:p>
              <a:p>
                <a:r>
                  <a:rPr lang="ru-RU" sz="2400" dirty="0">
                    <a:solidFill>
                      <a:srgbClr val="C00000"/>
                    </a:solidFill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≤2,       </m:t>
                            </m:r>
                          </m:e>
                          <m:e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−2≤0.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sz="2400" dirty="0"/>
                  <a:t> </a:t>
                </a: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</a:t>
                </a:r>
                <a14:m>
                  <m:oMath xmlns:m="http://schemas.openxmlformats.org/officeDocument/2006/math">
                    <m:r>
                      <a:rPr lang="ru-RU" sz="2400" b="0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{"/>
                        <m:endChr m:val="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≤2−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,    </m:t>
                            </m:r>
                          </m:e>
                          <m:e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≥−2−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.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		(1)</a:t>
                </a: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Построим прямые </a:t>
                </a:r>
              </a:p>
              <a:p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=2−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=−2−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Выберем в системе координат </a:t>
                </a:r>
                <a:r>
                  <a:rPr lang="en-US" sz="2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xOy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область,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все точки которой удовлетворяют системе (1). </a:t>
                </a:r>
              </a:p>
              <a:p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771550"/>
                <a:ext cx="8712968" cy="4325287"/>
              </a:xfrm>
              <a:prstGeom prst="rect">
                <a:avLst/>
              </a:prstGeom>
              <a:blipFill>
                <a:blip r:embed="rId3"/>
                <a:stretch>
                  <a:fillRect l="-1049" t="-112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2240" y="1275606"/>
            <a:ext cx="2362262" cy="384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52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Подготовительные задания</a:t>
            </a:r>
            <a:endParaRPr lang="ru-RU" sz="24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15566"/>
            <a:ext cx="8712968" cy="396044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>
                <a:solidFill>
                  <a:srgbClr val="0070C0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+mj-lt"/>
              </a:rPr>
              <a:t>      </a:t>
            </a: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9</a:t>
            </a:fld>
            <a:endParaRPr lang="ru-RU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771550"/>
                <a:ext cx="8712968" cy="38708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1.</a:t>
                </a:r>
                <a:r>
                  <a:rPr lang="ru-RU" sz="22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Изобразите в системе координат </a:t>
                </a:r>
                <a:r>
                  <a:rPr lang="en-US" sz="2400" i="1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xOy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все </a:t>
                </a:r>
                <a:b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решения (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ru-RU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системы неравенств</a:t>
                </a:r>
              </a:p>
              <a:p>
                <a:r>
                  <a:rPr lang="ru-RU" sz="2400" dirty="0">
                    <a:solidFill>
                      <a:srgbClr val="C00000"/>
                    </a:solidFill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≤2,       </m:t>
                            </m:r>
                          </m:e>
                          <m:e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u-RU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−2≤0.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sz="2400" dirty="0"/>
                  <a:t> </a:t>
                </a: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</a:t>
                </a:r>
                <a14:m>
                  <m:oMath xmlns:m="http://schemas.openxmlformats.org/officeDocument/2006/math">
                    <m:r>
                      <a:rPr lang="ru-RU" sz="24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Выберем в системе координат </a:t>
                </a:r>
                <a:r>
                  <a:rPr lang="en-US" sz="2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xOy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b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область, все точки которой 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удовлетворяют неравенству </a:t>
                </a:r>
                <a:endParaRPr lang="ru-RU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−2≤0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</a:p>
              <a:p>
                <a:r>
                  <a:rPr lang="ru-RU" sz="2400" dirty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ru-RU" sz="2400">
                        <a:latin typeface="Cambria Math" panose="02040503050406030204" pitchFamily="18" charset="0"/>
                      </a:rPr>
                      <m:t>(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+1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ru-RU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ru-R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−2)≤0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(2)</a:t>
                </a: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771550"/>
                <a:ext cx="8712968" cy="3870803"/>
              </a:xfrm>
              <a:prstGeom prst="rect">
                <a:avLst/>
              </a:prstGeom>
              <a:blipFill>
                <a:blip r:embed="rId3"/>
                <a:stretch>
                  <a:fillRect l="-1049" t="-12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2240" y="1275606"/>
            <a:ext cx="2362262" cy="384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20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6602</TotalTime>
  <Words>2652</Words>
  <Application>Microsoft Office PowerPoint</Application>
  <PresentationFormat>Экран (16:9)</PresentationFormat>
  <Paragraphs>540</Paragraphs>
  <Slides>57</Slides>
  <Notes>55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57</vt:i4>
      </vt:variant>
    </vt:vector>
  </HeadingPairs>
  <TitlesOfParts>
    <vt:vector size="64" baseType="lpstr">
      <vt:lpstr>Arial</vt:lpstr>
      <vt:lpstr>Calibri</vt:lpstr>
      <vt:lpstr>Calibri Light</vt:lpstr>
      <vt:lpstr>Cambria Math</vt:lpstr>
      <vt:lpstr>Georgia</vt:lpstr>
      <vt:lpstr>Times New Roman</vt:lpstr>
      <vt:lpstr>Тема Office</vt:lpstr>
      <vt:lpstr>        Трудные задачи ЕГЭ</vt:lpstr>
      <vt:lpstr>Параметры. Использование системы координат xOa</vt:lpstr>
      <vt:lpstr>Подготовительные задания</vt:lpstr>
      <vt:lpstr>Подготовительные задания</vt:lpstr>
      <vt:lpstr>Подготовительные задания</vt:lpstr>
      <vt:lpstr>Подготовительные задания</vt:lpstr>
      <vt:lpstr>Подготовительные задания</vt:lpstr>
      <vt:lpstr>Подготовительные задания</vt:lpstr>
      <vt:lpstr>Подготовительные задания</vt:lpstr>
      <vt:lpstr>Подготовительные задания</vt:lpstr>
      <vt:lpstr>Подготовительные задания</vt:lpstr>
      <vt:lpstr>Подготовительные задания</vt:lpstr>
      <vt:lpstr>Подготовительные задания</vt:lpstr>
      <vt:lpstr>Подготовительные задания</vt:lpstr>
      <vt:lpstr>Задача с параметром</vt:lpstr>
      <vt:lpstr>Задача с параметром</vt:lpstr>
      <vt:lpstr>Задача с параметром</vt:lpstr>
      <vt:lpstr>Задача с параметром</vt:lpstr>
      <vt:lpstr>Задача с параметром</vt:lpstr>
      <vt:lpstr>Задача с параметром</vt:lpstr>
      <vt:lpstr>Задача с параметром</vt:lpstr>
      <vt:lpstr>Задача с параметром</vt:lpstr>
      <vt:lpstr>Задача с параметром</vt:lpstr>
      <vt:lpstr>Задача с параметром</vt:lpstr>
      <vt:lpstr>Задача с параметром</vt:lpstr>
      <vt:lpstr>Задача с параметром</vt:lpstr>
      <vt:lpstr>Задача с параметром</vt:lpstr>
      <vt:lpstr>Задача с параметром</vt:lpstr>
      <vt:lpstr>Задача с параметром</vt:lpstr>
      <vt:lpstr>Задача с параметром</vt:lpstr>
      <vt:lpstr>Параметры. Использование системы координат xOa </vt:lpstr>
      <vt:lpstr>Параметры. Использование системы координат xOa</vt:lpstr>
      <vt:lpstr>Параметры. Использование системы координат xOa</vt:lpstr>
      <vt:lpstr>Параметры. Использование системы координат xOa</vt:lpstr>
      <vt:lpstr>Параметры. Использование системы координат xOa</vt:lpstr>
      <vt:lpstr>Параметры. Использование системы координат xOa</vt:lpstr>
      <vt:lpstr>Параметры. Использование системы координат xOa</vt:lpstr>
      <vt:lpstr>Параметры. Использование системы координат xOa</vt:lpstr>
      <vt:lpstr>Параметры. Использование системы координат xOa</vt:lpstr>
      <vt:lpstr>Параметры. Использование системы координат xOa</vt:lpstr>
      <vt:lpstr>Параметры. Использование системы координат xOy</vt:lpstr>
      <vt:lpstr>Параметры. Использование системы координат xOy</vt:lpstr>
      <vt:lpstr>Параметры. Использование системы координат xOy</vt:lpstr>
      <vt:lpstr>Параметры. Использование системы координат xOy</vt:lpstr>
      <vt:lpstr>Параметры. Использование системы координат xOy</vt:lpstr>
      <vt:lpstr>Параметры. Использование системы координат xOy</vt:lpstr>
      <vt:lpstr>Параметры. Использование системы координат xOy</vt:lpstr>
      <vt:lpstr>Параметры. Использование системы координат xOy</vt:lpstr>
      <vt:lpstr>Параметры. Использование системы координат xOy</vt:lpstr>
      <vt:lpstr>Параметры. Использование системы координат xOy</vt:lpstr>
      <vt:lpstr>Параметры. Использование системы координат xOy</vt:lpstr>
      <vt:lpstr>Параметры. Использование системы координат xOy</vt:lpstr>
      <vt:lpstr>Параметры. Использование системы координат xOy</vt:lpstr>
      <vt:lpstr>Параметры. Использование системы координат xOy</vt:lpstr>
      <vt:lpstr>Параметры. Использование системы координат xOy</vt:lpstr>
      <vt:lpstr>Параметры. Использование системы координат xOy</vt:lpstr>
      <vt:lpstr>Параметры. Использование системы координат xOy</vt:lpstr>
    </vt:vector>
  </TitlesOfParts>
  <Company>Prosv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Шевкин</cp:lastModifiedBy>
  <cp:revision>645</cp:revision>
  <cp:lastPrinted>2017-04-04T13:08:37Z</cp:lastPrinted>
  <dcterms:created xsi:type="dcterms:W3CDTF">2016-11-09T08:55:41Z</dcterms:created>
  <dcterms:modified xsi:type="dcterms:W3CDTF">2019-10-01T07:56:54Z</dcterms:modified>
</cp:coreProperties>
</file>