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6"/>
  </p:notesMasterIdLst>
  <p:sldIdLst>
    <p:sldId id="301" r:id="rId2"/>
    <p:sldId id="347" r:id="rId3"/>
    <p:sldId id="348" r:id="rId4"/>
    <p:sldId id="351" r:id="rId5"/>
    <p:sldId id="352" r:id="rId6"/>
    <p:sldId id="360" r:id="rId7"/>
    <p:sldId id="361" r:id="rId8"/>
    <p:sldId id="353" r:id="rId9"/>
    <p:sldId id="354" r:id="rId10"/>
    <p:sldId id="362" r:id="rId11"/>
    <p:sldId id="356" r:id="rId12"/>
    <p:sldId id="383" r:id="rId13"/>
    <p:sldId id="364" r:id="rId14"/>
    <p:sldId id="379" r:id="rId15"/>
    <p:sldId id="365" r:id="rId16"/>
    <p:sldId id="366" r:id="rId17"/>
    <p:sldId id="367" r:id="rId18"/>
    <p:sldId id="380" r:id="rId19"/>
    <p:sldId id="368" r:id="rId20"/>
    <p:sldId id="381" r:id="rId21"/>
    <p:sldId id="382" r:id="rId22"/>
    <p:sldId id="369" r:id="rId23"/>
    <p:sldId id="363" r:id="rId24"/>
    <p:sldId id="378" r:id="rId25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DE046C-5FD9-4270-B985-440B307C9151}">
          <p14:sldIdLst>
            <p14:sldId id="301"/>
          </p14:sldIdLst>
        </p14:section>
        <p14:section name="Раздел без заголовка" id="{9DDA6312-B002-4891-BEC9-5826F19BB3E7}">
          <p14:sldIdLst>
            <p14:sldId id="347"/>
            <p14:sldId id="348"/>
            <p14:sldId id="351"/>
            <p14:sldId id="352"/>
            <p14:sldId id="360"/>
            <p14:sldId id="361"/>
            <p14:sldId id="353"/>
            <p14:sldId id="354"/>
            <p14:sldId id="362"/>
            <p14:sldId id="356"/>
            <p14:sldId id="383"/>
            <p14:sldId id="364"/>
            <p14:sldId id="379"/>
            <p14:sldId id="365"/>
            <p14:sldId id="366"/>
            <p14:sldId id="367"/>
            <p14:sldId id="380"/>
            <p14:sldId id="368"/>
            <p14:sldId id="381"/>
            <p14:sldId id="382"/>
            <p14:sldId id="369"/>
            <p14:sldId id="363"/>
            <p14:sldId id="378"/>
          </p14:sldIdLst>
        </p14:section>
        <p14:section name="Раздел без заголовка" id="{FC6831CF-65D3-421A-BFFB-C1D87EB1E1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63" d="100"/>
          <a:sy n="63" d="100"/>
        </p:scale>
        <p:origin x="939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1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5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6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1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9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1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3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7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shkoly-stat-i/resheniya-pentamino-ishhut-pyatiklassniki/" TargetMode="External"/><Relationship Id="rId2" Type="http://schemas.openxmlformats.org/officeDocument/2006/relationships/hyperlink" Target="http://www.shevkin.ru/pentamin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hyperlink" Target="http://www.shevki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Можно или нельзя?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419622"/>
            <a:ext cx="6552728" cy="28078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решении задач часто возникает вопрос: «Можно ли осуществить требуемое?» или надо доказать, что нельзя осуществить требуемое. Сегодня мы будем учиться решать такие задачи.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, Заслуженный учитель РФ.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869F6A-2F8C-477F-96D7-5B75754A9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2022574"/>
            <a:ext cx="2020828" cy="28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заплатить без сдачи 49 р. двадцатью монетами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 р. и 5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 так как сумма двадцати нечётных чисел чётная, а 49 – число нечётное.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чётных и нечётных чисел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использовали?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выводы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надо отвечать на вопрос «Можно ли осуществить требуемое?»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Если вы считаете, что правильный ответ «да», то надо привести пример, удовлетворяющий условиям задачи.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Если вы считаете, что правильный ответ «нет», то надо доказать, что такой пример привести нельзя.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Чем мы обосновали ответы в задачах 1-4?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Свойствами чётных и нечётных чисел.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Крыша у сарая имеет два ската –  один крутой, другой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пологий.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465AAC-A8BC-4DB4-810E-1B5A9E04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3435"/>
            <a:ext cx="1241004" cy="1344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D67192-784C-4F34-ACCC-3AC6FB89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620908"/>
            <a:ext cx="3189598" cy="24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Крыша у сарая имеет два ската –  один крутой, другой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пологий. Петух уселся на гребень крыши и снёс яйцо.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сторону покатится яйцо?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465AAC-A8BC-4DB4-810E-1B5A9E04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3435"/>
            <a:ext cx="1241004" cy="13444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1E92B-275E-434E-86B8-90331D80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620908"/>
            <a:ext cx="3189598" cy="2471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AED9E4-8FB0-4D99-9C79-2BB1A33C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427734"/>
            <a:ext cx="3244028" cy="22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заполнили натуральными числами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их сумма в каждой строке таблицы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15, а в каждом столбце равна12.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другой способ заполнения той же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теми же суммами в каждой строке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каждом столбце.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843558"/>
            <a:ext cx="2177200" cy="17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заполнили натуральными числами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их сумма в каждой строке таблицы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15, а в каждом столбце равна12.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другой способ заполнения той же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теми же суммами в каждой строке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каждом столбце.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843558"/>
            <a:ext cx="2177200" cy="1747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122014"/>
            <a:ext cx="2204415" cy="17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5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Можно ли заполнить таблицу натуральными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 так, чтобы их сумма в каждой строке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равна 20, а в каждом столбце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равна15?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915566"/>
            <a:ext cx="2144542" cy="17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2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Можно ли заполнить таблицу натуральными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 так, чтобы их сумма в каждой строке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равна 20, а в каждом столбце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равна15?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Нельзя, так как 4 строки по 20 дают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сумму всех чисел 80, а 5 столбцов по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дают общую сумму всех чисел 75.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 нужно изменить условия задачи 6, чтобы она имела решение?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915566"/>
            <a:ext cx="2144542" cy="17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4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а) Можно ли квадрат 5х5 клеток разрезать на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прямоугольники 2х1 клеток?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У шахматной доски отпилили два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противоположных угла. Можно ли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покрыть эту доску костями домино,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если одна кость покрывает ровно две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соседние клетки доски? Если можно,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то покажите, как. Если нет, то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объясните, почему.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81517"/>
            <a:ext cx="2335047" cy="1845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76D931-6A0C-4FB1-8DD9-D482FAE23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1995"/>
            <a:ext cx="34480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Пентамино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Когда-то я увлекался головоломкой </a:t>
            </a:r>
            <a:r>
              <a:rPr lang="ru-RU" sz="2400" dirty="0">
                <a:hlinkClick r:id="rId2"/>
              </a:rPr>
              <a:t>ПЕНТАМИНО</a:t>
            </a:r>
            <a:r>
              <a:rPr lang="ru-RU" sz="2400" dirty="0"/>
              <a:t> </a:t>
            </a:r>
            <a:r>
              <a:rPr lang="ru-RU" sz="2400" b="1" dirty="0"/>
              <a:t>—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там 12-ю фигурками надо заполнить прямоугольник </a:t>
            </a:r>
            <a:br>
              <a:rPr lang="ru-RU" sz="2400" dirty="0"/>
            </a:br>
            <a:r>
              <a:rPr lang="ru-RU" sz="2400" dirty="0"/>
              <a:t>6х10. Считают, что головоломка имеет 2239 решений. </a:t>
            </a:r>
          </a:p>
          <a:p>
            <a:pPr algn="l">
              <a:spcBef>
                <a:spcPts val="600"/>
              </a:spcBef>
            </a:pPr>
            <a:r>
              <a:rPr lang="ru-RU" sz="2400" dirty="0"/>
              <a:t>                                                                </a:t>
            </a:r>
          </a:p>
          <a:p>
            <a:pPr algn="l">
              <a:spcBef>
                <a:spcPts val="600"/>
              </a:spcBef>
            </a:pPr>
            <a:endParaRPr lang="ru-RU" sz="2400" dirty="0"/>
          </a:p>
          <a:p>
            <a:pPr algn="l">
              <a:spcBef>
                <a:spcPts val="600"/>
              </a:spcBef>
            </a:pPr>
            <a:r>
              <a:rPr lang="ru-RU" sz="2400" dirty="0"/>
              <a:t>                                                                  Мне осталось найти чуть </a:t>
            </a:r>
            <a:br>
              <a:rPr lang="ru-RU" sz="2400" dirty="0"/>
            </a:br>
            <a:r>
              <a:rPr lang="ru-RU" sz="2400" dirty="0"/>
              <a:t>                                                                  меньше 200 решений.  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                                                     Вот одно из них. Первое.</a:t>
            </a:r>
            <a:br>
              <a:rPr lang="ru-RU" sz="2400" dirty="0"/>
            </a:br>
            <a:r>
              <a:rPr lang="ru-RU" sz="2400" dirty="0"/>
              <a:t>                                                   1 2 3 4 5 6 7 8 9 10 11 12</a:t>
            </a:r>
          </a:p>
          <a:p>
            <a:pPr>
              <a:spcBef>
                <a:spcPts val="600"/>
              </a:spcBef>
            </a:pPr>
            <a:endParaRPr lang="ru-RU" sz="2400" dirty="0"/>
          </a:p>
          <a:p>
            <a:pPr algn="l">
              <a:spcBef>
                <a:spcPts val="600"/>
              </a:spcBef>
            </a:pPr>
            <a:r>
              <a:rPr lang="ru-RU" sz="2000" dirty="0">
                <a:hlinkClick r:id="rId3"/>
              </a:rPr>
              <a:t>Решения пентамино ищут пятиклассники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1E9D68-A084-4E63-A61A-09CCD4AD9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356" y="0"/>
            <a:ext cx="1677644" cy="24063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C906ED-10EB-4DC9-87EF-194B4E69D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67" y="1905508"/>
            <a:ext cx="3758917" cy="22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6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Сначала задача на внимание.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 руке две монеты общей стоимостью 15 р. Одна из них не 5 р. Что это за монеты?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5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Тетрамино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 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/>
              <a:t>Я составил задачу попроще. 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</a:rPr>
              <a:t>    Саша составил задачу: из пяти различных фигур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b="1" dirty="0" err="1">
                <a:solidFill>
                  <a:srgbClr val="C00000"/>
                </a:solidFill>
              </a:rPr>
              <a:t>тетрамино</a:t>
            </a:r>
            <a:r>
              <a:rPr lang="ru-RU" sz="2400" dirty="0">
                <a:solidFill>
                  <a:srgbClr val="C00000"/>
                </a:solidFill>
              </a:rPr>
              <a:t> требуется сложить  прямоугольник 4х5.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Да вот беда! Саша сам никак не может решить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свою задачу. Можно ли осуществить требуемое?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Если да, то покажите как; если нет, то объясните, почему.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                                                              </a:t>
            </a:r>
          </a:p>
          <a:p>
            <a:pPr algn="l">
              <a:spcBef>
                <a:spcPts val="600"/>
              </a:spcBef>
            </a:pPr>
            <a:endParaRPr lang="ru-RU" sz="2400" dirty="0"/>
          </a:p>
          <a:p>
            <a:pPr algn="l">
              <a:spcBef>
                <a:spcPts val="600"/>
              </a:spcBef>
            </a:pPr>
            <a:r>
              <a:rPr lang="ru-RU" sz="2400" dirty="0"/>
              <a:t>                                                            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1E9D68-A084-4E63-A61A-09CCD4AD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56" y="0"/>
            <a:ext cx="1677644" cy="24063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D873DA-47E2-45AC-9EA9-532700BF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03798"/>
            <a:ext cx="8044933" cy="17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1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Тетрамино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 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/>
              <a:t>Решение.</a:t>
            </a:r>
            <a:r>
              <a:rPr lang="ru-RU" sz="2400" dirty="0"/>
              <a:t> Раскрасим доску и фигуры </a:t>
            </a:r>
            <a:r>
              <a:rPr lang="ru-RU" sz="2400" dirty="0" err="1"/>
              <a:t>тетрамино</a:t>
            </a:r>
            <a:r>
              <a:rPr lang="ru-RU" sz="2400" dirty="0"/>
              <a:t> в шахматном порядке. На доске 4х5 и на первых  четырёх фигурках поровну белых и синих клеток. Если кто-то сможет уложить на доску первые четыре фигуры, то останутся 2 белые и 2 синие клетки, а их нельзя покрыть фигурой 5.                                                                </a:t>
            </a:r>
          </a:p>
          <a:p>
            <a:pPr algn="l">
              <a:spcBef>
                <a:spcPts val="600"/>
              </a:spcBef>
            </a:pPr>
            <a:r>
              <a:rPr lang="ru-RU" sz="2400" b="1" dirty="0"/>
              <a:t>   Ответ.</a:t>
            </a:r>
            <a:r>
              <a:rPr lang="ru-RU" sz="2400" dirty="0"/>
              <a:t> Нельзя.</a:t>
            </a:r>
          </a:p>
          <a:p>
            <a:pPr algn="l">
              <a:spcBef>
                <a:spcPts val="600"/>
              </a:spcBef>
            </a:pPr>
            <a:r>
              <a:rPr lang="ru-RU" sz="2400" dirty="0"/>
              <a:t>                                                            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281F36-AA8B-44AE-B45A-861BD332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31790"/>
            <a:ext cx="7776864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(есть трудные задачи)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квадрат 2019х2019 клеток разрезать на квадраты 3х3 клеток?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квадрат 2019х2019 клеток разрезать на прямоугольники 3х2 клеток?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Васи есть 2 листа бумаги. Он несколько раз рвёт листы и получаемые куски на 3 или на 5 частей. Сможет ли Вася получить 10 кусков бумаги?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Маши есть 3 листа бумаги. Она несколько раз рвёт листы и получаемые куски на 3 или на 5 частей. Сможет ли Маша получить 15 кусков бумаги?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61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(есть трудные задачи)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14.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Пети есть 5 листов бумаги. Он несколько раз рвёт листы и получаемые куски на 3 или на 5 частей. Сможет ли Петя получить 100 кусков бумаги?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15.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Даши есть 10 листов бумаги. Она несколько раз рвёт листы и получаемые куски на 3 или на 5 частей. Сможет ли Даша получить 2019 кусков бумаги?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16*.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Можно ли по кругу расставить 2019 чисел так, чтобы каждое было или суммой, или разностью двух соседних чисел?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Можно ли по кругу расставить 2020 чисел так, чтобы каждое было или суммой, или разностью двух соседних чисел?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работу!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820472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статьи и презентации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на сайте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www.shevkin.ru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Электронная почта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avshevkin@mail.ru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96CC35-EF46-4F3D-824E-F2B24AE67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242" y="1999378"/>
            <a:ext cx="27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Сначала задача на внимание.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 руке две монеты общей стоимостью 15 р. Одна из них не 5 р. Что это за монеты?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10 рублей.  Одна из них не 5 р.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172347"/>
            <a:ext cx="3674025" cy="17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 р. шестью монетами по 5 р. и 1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2" y="1292645"/>
            <a:ext cx="7794375" cy="12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 р. шестью монетами по 5 р. и 1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Можно. Например, 5 + 1 + 1 + 1 + 1 + 1.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2" y="1292645"/>
            <a:ext cx="7794375" cy="1279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7" y="3084325"/>
            <a:ext cx="7816147" cy="12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9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 р. пятью монетами по 5 р. и 1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способ (полный перебор).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+ 1 + 1 + 1 + 1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5 + 1 + 1 + 1 + 1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5 + 5 + 1 + 1 + 1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увеличивать число 5-рублёвых монет не будем, так как от этого сумма увеличивается и не будет равна 10.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1" y="1275606"/>
            <a:ext cx="68294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 р. пятью монетами по 5 р. и 1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способ (чётность).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равенство н + н + н + н + н = ч, где  н – нечётное число (1 или 5), а ч – чётное число (10).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Ответ.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Свойства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чётных и нечётных чисел: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ч + ч = ч, н + н = ч, ч + н = н.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1" y="1275606"/>
            <a:ext cx="68294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100 р. двадцатью пятью монетами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 р. и 5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Какой способ решения применим: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перебор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Georgia" panose="02040502050405020303" pitchFamily="18" charset="0"/>
              </a:rPr>
              <a:t>       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8" y="1491630"/>
            <a:ext cx="7489567" cy="18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4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разменять 100 р. двадцатью пятью монетами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 р. и 5 р.?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Проще, конечно, применить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Только надо понимать, почему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нечётного числа нечётных слагаемых нечётна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 так как сумма 25 нечётных чисел нечётная, а 100 – число чётное.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8" y="1491630"/>
            <a:ext cx="7489567" cy="18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5998</TotalTime>
  <Words>817</Words>
  <Application>Microsoft Office PowerPoint</Application>
  <PresentationFormat>Экран (16:9)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</vt:lpstr>
      <vt:lpstr>office theme</vt:lpstr>
      <vt:lpstr>Можно или нельзя?</vt:lpstr>
      <vt:lpstr>Разминка</vt:lpstr>
      <vt:lpstr>Разминка</vt:lpstr>
      <vt:lpstr>Задача 1</vt:lpstr>
      <vt:lpstr>Задача 1</vt:lpstr>
      <vt:lpstr>Задача 2</vt:lpstr>
      <vt:lpstr>Задача 2</vt:lpstr>
      <vt:lpstr>Задача 3</vt:lpstr>
      <vt:lpstr>Задача 3</vt:lpstr>
      <vt:lpstr>Задача 4</vt:lpstr>
      <vt:lpstr>Делаем выводы</vt:lpstr>
      <vt:lpstr>Переменка</vt:lpstr>
      <vt:lpstr>Переменка</vt:lpstr>
      <vt:lpstr>Задача 5</vt:lpstr>
      <vt:lpstr>Задача 5</vt:lpstr>
      <vt:lpstr>Задача 6</vt:lpstr>
      <vt:lpstr>Задача 6</vt:lpstr>
      <vt:lpstr>Задача 8</vt:lpstr>
      <vt:lpstr>Пентамино</vt:lpstr>
      <vt:lpstr>Тетрамино. Задача 9</vt:lpstr>
      <vt:lpstr>Тетрамино. Задача 9</vt:lpstr>
      <vt:lpstr>Домашнее задание (есть трудные задачи)</vt:lpstr>
      <vt:lpstr>Домашнее задание  (есть трудные задачи)</vt:lpstr>
      <vt:lpstr> Спасибо за работу!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561</cp:revision>
  <cp:lastPrinted>2017-04-04T13:08:37Z</cp:lastPrinted>
  <dcterms:created xsi:type="dcterms:W3CDTF">2016-11-09T08:55:41Z</dcterms:created>
  <dcterms:modified xsi:type="dcterms:W3CDTF">2019-10-04T16:19:28Z</dcterms:modified>
</cp:coreProperties>
</file>