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6"/>
  </p:notesMasterIdLst>
  <p:sldIdLst>
    <p:sldId id="301" r:id="rId2"/>
    <p:sldId id="332" r:id="rId3"/>
    <p:sldId id="334" r:id="rId4"/>
    <p:sldId id="335" r:id="rId5"/>
    <p:sldId id="336" r:id="rId6"/>
    <p:sldId id="337" r:id="rId7"/>
    <p:sldId id="338" r:id="rId8"/>
    <p:sldId id="344" r:id="rId9"/>
    <p:sldId id="327" r:id="rId10"/>
    <p:sldId id="340" r:id="rId11"/>
    <p:sldId id="341" r:id="rId12"/>
    <p:sldId id="342" r:id="rId13"/>
    <p:sldId id="343" r:id="rId14"/>
    <p:sldId id="328" r:id="rId15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DE046C-5FD9-4270-B985-440B307C9151}">
          <p14:sldIdLst>
            <p14:sldId id="301"/>
            <p14:sldId id="332"/>
            <p14:sldId id="334"/>
            <p14:sldId id="335"/>
            <p14:sldId id="336"/>
            <p14:sldId id="337"/>
            <p14:sldId id="338"/>
            <p14:sldId id="344"/>
            <p14:sldId id="327"/>
            <p14:sldId id="340"/>
            <p14:sldId id="341"/>
            <p14:sldId id="342"/>
            <p14:sldId id="343"/>
            <p14:sldId id="328"/>
          </p14:sldIdLst>
        </p14:section>
        <p14:section name="Раздел без заголовка" id="{FC6831CF-65D3-421A-BFFB-C1D87EB1E1E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3" autoAdjust="0"/>
    <p:restoredTop sz="92653" autoAdjust="0"/>
  </p:normalViewPr>
  <p:slideViewPr>
    <p:cSldViewPr>
      <p:cViewPr varScale="1">
        <p:scale>
          <a:sx n="79" d="100"/>
          <a:sy n="79" d="100"/>
        </p:scale>
        <p:origin x="346" y="5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3E6543-46B9-4694-9B7E-F01FC2BD1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9CF721-0B64-411B-9245-AA72E3234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91EB80-EE23-4D9A-846A-BEEEFA254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249F51-28A0-4822-A938-285E5EE34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EE8DA1-5BE5-478F-BC81-A30070B37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81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3DC1F0-5907-4129-B85E-5C6B6C273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28B1E18-9837-4BE4-ACD8-4C4AA4F99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CA601E-36D4-49FD-907E-4BE437CCF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A3232E-F8D8-4AA4-9098-45F09E467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656657-C3CE-48EA-925D-37B412BD3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24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5448C14-064D-438D-AC67-A4F83A27E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F128B5-FD2C-42EB-AF02-8312891AB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F3185F-5085-42FA-83D0-F6CB2E67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C07916-DCE1-4849-BB5B-E0FA1A937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458F4A-1C2F-4AD1-846E-E0452C685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95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68CDDC-1997-49B7-AAF1-1DFAA640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BAA465-F2C8-4F23-B411-0969463E9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8AE75-C91D-4DE6-9D49-123D3C047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49EC28-67FB-4ADA-B42F-D3D1F9795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50585D-74B2-48F5-BA41-EEE57562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25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0DA2C-FA01-48E6-961C-F498B13E6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29B26A-0AE2-498D-82E7-F12C83468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A59A5E-4F12-46FF-A63B-C1F25BAD8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30D560-73A3-48C0-A2F8-A2BA61934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63A8E8-B2A4-47E1-81E3-CE79E1A63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3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13C2C1-B1CE-42FD-AE4F-5C02BA0E6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9AF91B-E9CB-4EB8-94E4-5A630C8F85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59A733-7721-4375-B6C1-DC4943C81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B16581-6CB8-4866-838F-3E1B4457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9D6868-0621-4CFD-B2DF-99E864C2E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438BD1-2D86-45E4-B69C-AC4AD4DB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53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13CDB8-106D-43BC-B1AF-E30F7AB93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B28222-8B48-4763-9C39-C7FA58FB4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78482C-74B9-419C-82CB-13CF93823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54A4E2-7643-46D0-84A7-7095EC19D5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D099832-6AFB-4315-A819-A532E8B8CF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596A1AB-B871-43DC-AD01-2337295F6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EDDC7E-AE67-41F8-8640-15CF1E463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8445B19-6791-4204-895A-01594DCE2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07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9270C6-38ED-4BD8-9E7B-2D50CC45B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7EA3387-B72E-4100-B721-236279426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7082F3-F3CB-4F5D-902E-F316F9F08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E9B21A4-78CE-414E-99DD-4304A1D0E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8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1DCB7CA-D353-46B2-A5A7-2726D6964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608499-807B-438C-B4F9-CBBCCF04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2CD7B5-DC95-496A-AC27-7C3DE38D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30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C0477-30BE-4C75-A9CD-26B5728DC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138397-6FA1-42B9-B506-328908340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9EB218-1ABE-44D7-8932-3D3596259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1DF838-4CA5-4074-A770-8BEAEC382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4CB191-8E2F-4F0D-8AFC-FA6F1E932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C6C731-83D5-48B1-9708-EBAD4AC7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38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9E96A7-F48B-4137-B19E-CC2E3C569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B4B1A5F-AE3A-4FD1-9269-7EDEE3369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009811-5B6E-440D-9C81-9DB4369AB1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797865-EE99-4A92-AB17-B1EDEAB80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523953-B932-4B92-943D-F85AF3772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FF0439-65F5-451C-BCCA-91D3498B9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68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66EB6B-464F-4DD3-99B6-57FAF80A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E9AC1E-E400-44CB-91A9-F235B8CD7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BAC4A0-EDE5-445C-9192-FBDC9F04D3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46CEC3-150A-4392-B3C4-E6643C5BF0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70B1EB-E333-413F-84C7-04D48E7EFD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54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vshevkin@mail.ru" TargetMode="External"/><Relationship Id="rId2" Type="http://schemas.openxmlformats.org/officeDocument/2006/relationships/hyperlink" Target="http://www.shevkin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ts val="2800"/>
              </a:lnSpc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бойтесь вводить лишние буквы, 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решая задачи по геометрии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148013"/>
            <a:ext cx="6337300" cy="10795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+mj-lt"/>
              </a:rPr>
              <a:t>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+mj-lt"/>
              </a:rPr>
              <a:t>        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Шевкин Александр Владимирович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Заслуженный учитель РФ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avshevkin@mail.ru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www.shevkin.ru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7DB20F1-4551-4860-82B9-2775ABFCB5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1357911"/>
            <a:ext cx="3780873" cy="193391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4112F8D-DA79-4835-83D3-557991BE8E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6096" y="1268016"/>
            <a:ext cx="2786816" cy="221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784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7534"/>
            <a:ext cx="8496944" cy="4248472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</a:rPr>
              <a:t>  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прямоугольной трапеции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боковая сторона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перпендикулярна основаниям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Диагонали трапеции пересекаются в точке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Площадь треугольника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MCD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равна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Определите радиус окружности, вписанной в трапецию.</a:t>
            </a:r>
          </a:p>
          <a:p>
            <a:pPr algn="l">
              <a:spcBef>
                <a:spcPts val="30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Решение.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Обозначим стороны трапеции: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свойству описанного четырёхугольника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откуда следует, что</a:t>
            </a:r>
          </a:p>
          <a:p>
            <a:pPr algn="l">
              <a:spcBef>
                <a:spcPts val="300"/>
              </a:spcBef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 algn="l">
              <a:spcBef>
                <a:spcPts val="300"/>
              </a:spcBef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DABD866-C445-44BF-93AA-5C2CD2124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2931790"/>
            <a:ext cx="2786816" cy="220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403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  <a:endParaRPr lang="ru-RU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627534"/>
                <a:ext cx="8496944" cy="42484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400" dirty="0">
                    <a:solidFill>
                      <a:schemeClr val="tx1"/>
                    </a:solidFill>
                  </a:rPr>
                  <a:t> 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прямоугольной трапеции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боковая сторона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перпендикулярна основаниям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Диагонали трапеции пересекаются в точке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Площадь треугольника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MCD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равна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Определите радиус окружности, вписанной в трапецию.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Решение.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Обозначим стороны трапеции: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По свойству описанного четырёхугольника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откуда следует, что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40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ru-RU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BCM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подобен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40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ru-RU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DAM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(по …), поэтому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BM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 как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𝐵𝐶𝑀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BM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𝐵𝐶𝑀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𝑏𝑆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627534"/>
                <a:ext cx="8496944" cy="4248472"/>
              </a:xfrm>
              <a:blipFill>
                <a:blip r:embed="rId2"/>
                <a:stretch>
                  <a:fillRect l="-1148" t="-2152" b="-37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AC73597-3522-46CD-A0A0-E2B50EC699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2939085"/>
            <a:ext cx="2786816" cy="220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654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  <a:endParaRPr lang="ru-RU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627534"/>
                <a:ext cx="8496944" cy="42484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400" dirty="0">
                    <a:solidFill>
                      <a:schemeClr val="tx1"/>
                    </a:solidFill>
                  </a:rPr>
                  <a:t> 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прямоугольной трапеции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боковая сторона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перпендикулярна основаниям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Диагонали трапеции пересекаются в точке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Площадь треугольника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MCD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равна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Определите радиус окружности, вписанной в трапецию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…Вычислив площадь треугольника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ВС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двумя способами, получим: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𝑏𝑆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откуда следует, что: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𝑏𝑑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		(2)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из вершины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провести высоту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трапеции, то для образовавшегося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прямоугольного треугольника по теореме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Пифагора получим: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627534"/>
                <a:ext cx="8496944" cy="4248472"/>
              </a:xfrm>
              <a:blipFill>
                <a:blip r:embed="rId2"/>
                <a:stretch>
                  <a:fillRect l="-1148" t="-2152" b="-4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5B332B8-9864-4755-BFDA-DC6ACAC3BC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184" y="2939085"/>
            <a:ext cx="2786816" cy="220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6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  <a:endParaRPr lang="ru-RU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627534"/>
                <a:ext cx="8496944" cy="42484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400" dirty="0">
                    <a:solidFill>
                      <a:schemeClr val="tx1"/>
                    </a:solidFill>
                  </a:rPr>
                  <a:t> 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прямоугольной трапеции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боковая сторона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перпендикулярна основаниям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Диагонали трапеции пересекаются в точке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Площадь треугольника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MCD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равна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Определите радиус окружности, вписанной в трапецию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…Заменив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равенства (1):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– 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– b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получим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𝑏𝑑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Подставив полученный результат в формулу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(2), имеем: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𝑏𝑑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откуда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rad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Это и есть радиус окружности, вписанной в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трапецию.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rad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627534"/>
                <a:ext cx="8496944" cy="4248472"/>
              </a:xfrm>
              <a:blipFill>
                <a:blip r:embed="rId2"/>
                <a:stretch>
                  <a:fillRect l="-1148" t="-2152" b="-30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5B332B8-9864-4755-BFDA-DC6ACAC3BC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184" y="2939085"/>
            <a:ext cx="2786816" cy="220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13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работу!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8119814" cy="3960440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Другие статьи и презентации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смотрите на сайте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www.shevkin.ru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Электронная почта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avshevkin@mail.ru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13AE107-6238-4CF8-B8AC-4AFD2C070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024" y="843558"/>
            <a:ext cx="410445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02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7534"/>
            <a:ext cx="8424936" cy="4248472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 параллелограмм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Точки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лежат на сторонах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соответственно,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Площади зелёных многоугольников указаны на рисунке. Найдите площадь розового треугольника.</a:t>
            </a:r>
          </a:p>
          <a:p>
            <a:pPr algn="l">
              <a:spcBef>
                <a:spcPts val="30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Решение.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рисунке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фигуры, площади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равны. </a:t>
            </a:r>
          </a:p>
          <a:p>
            <a:pPr algn="l">
              <a:spcBef>
                <a:spcPts val="3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F7572B1-1BC0-4E78-95C1-D836D412D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794" y="2354201"/>
            <a:ext cx="5279710" cy="27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5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endParaRPr lang="ru-RU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627534"/>
                <a:ext cx="8424936" cy="42484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Дан параллелограмм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Точки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лежат на сторонах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соответственно,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BM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DN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Площади зелёных многоугольников указаны на рисунке. Найдите площадь розового треугольника.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Решение.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рисунке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есть фигуры, площади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которых равны.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Это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4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ABM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CDN </a:t>
                </a:r>
                <a:b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(они равны по…), </a:t>
                </a:r>
                <a:endParaRPr lang="ru-RU" sz="2400" b="0" i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627534"/>
                <a:ext cx="8424936" cy="4248472"/>
              </a:xfrm>
              <a:blipFill>
                <a:blip r:embed="rId2"/>
                <a:stretch>
                  <a:fillRect l="-1158" t="-20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1018067-625F-4BFC-AFBC-C6A0C7E019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8794" y="2355726"/>
            <a:ext cx="5279710" cy="27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67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endParaRPr lang="ru-RU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627534"/>
                <a:ext cx="8424936" cy="42484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Дан параллелограмм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Точки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лежат на сторонах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соответственно,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BM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DN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Площади зелёных многоугольников указаны на рисунке. Найдите площадь розового треугольника.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Решение.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рисунке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есть фигуры, площади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которых равны.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Это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40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ABM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40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CDN </a:t>
                </a:r>
                <a:b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(они равны по…), </a:t>
                </a:r>
                <a:endParaRPr lang="ru-RU" sz="2400" b="0" i="0" dirty="0">
                  <a:latin typeface="Cambria Math" panose="020405030504060302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m:rPr>
                        <m:sty m:val="p"/>
                      </m:rPr>
                      <a:rPr lang="ru-RU" sz="240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ru-RU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AMN</a:t>
                </a: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40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ru-RU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CNM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(…),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627534"/>
                <a:ext cx="8424936" cy="4248472"/>
              </a:xfrm>
              <a:blipFill>
                <a:blip r:embed="rId2"/>
                <a:stretch>
                  <a:fillRect l="-1158" t="-20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41FB118-4504-4FFD-A784-62543DA22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8794" y="2354201"/>
            <a:ext cx="5279710" cy="27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835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endParaRPr lang="ru-RU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627534"/>
                <a:ext cx="8424936" cy="42484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Дан параллелограмм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Точки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лежат на сторонах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соответственно,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BM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DN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Площади зелёных многоугольников указаны на рисунке. Найдите площадь розового треугольника.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Решение.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рисунке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есть фигуры, площади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которых равны.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Это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40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ABM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40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CDN </a:t>
                </a:r>
                <a:b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(они равны по…), </a:t>
                </a:r>
                <a:endParaRPr lang="ru-RU" sz="2400" b="0" i="0" dirty="0">
                  <a:latin typeface="Cambria Math" panose="020405030504060302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m:rPr>
                        <m:sty m:val="p"/>
                      </m:rPr>
                      <a:rPr lang="ru-RU" sz="240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40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CNM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(…),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четырёхугольники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ABMN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CDNM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(…). </a:t>
                </a: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627534"/>
                <a:ext cx="8424936" cy="4248472"/>
              </a:xfrm>
              <a:blipFill>
                <a:blip r:embed="rId2"/>
                <a:stretch>
                  <a:fillRect l="-1158" t="-2009" b="-20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D5C5F6C-8C7E-454D-8BCD-4F83270624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8794" y="2355726"/>
            <a:ext cx="5279710" cy="27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68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7534"/>
            <a:ext cx="8424936" cy="4248472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 параллелограмм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Точки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лежат на сторонах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соответственно,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Площади зелёных многоугольников указаны на рисунке. Найдите площадь розового треугольника.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…Здесь есть фигуры,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площади которых равны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половине площади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параллелограмма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DE695EF-81F7-4491-BAC3-0D3F49EBC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794" y="2355726"/>
            <a:ext cx="5279710" cy="27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047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endParaRPr lang="ru-RU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627534"/>
                <a:ext cx="8424936" cy="42484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Дан параллелограмм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Точки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лежат на сторонах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соответственно,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BM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DN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Площади зелёных многоугольников указаны на рисунке. Найдите площадь розового треугольника.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…Здесь есть фигуры,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площади которых равны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половине площади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параллелограмма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Рассмотрим две такие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фигуры: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40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ru-RU" sz="240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четырёхугольник </a:t>
                </a:r>
                <a:r>
                  <a:rPr lang="en-US" sz="2400" i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CDNM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l">
                  <a:spcBef>
                    <a:spcPts val="300"/>
                  </a:spcBef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627534"/>
                <a:ext cx="8424936" cy="4248472"/>
              </a:xfrm>
              <a:blipFill>
                <a:blip r:embed="rId2"/>
                <a:stretch>
                  <a:fillRect l="-1158" t="-20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785D41B-8151-48B1-99D6-D46788877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8794" y="2355726"/>
            <a:ext cx="5279710" cy="27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3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endParaRPr lang="ru-RU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627534"/>
                <a:ext cx="8424936" cy="42484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Дан параллелограмм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Точки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лежат на сторонах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соответственно,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BM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DN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Площади зелёных многоугольников указаны на рисунке. Найдите площадь розового треугольника.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…Обозначим площади фигур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 как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𝐴𝐵𝐾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+ 79 =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72 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+ 8,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</a:t>
                </a:r>
                <a:br>
                  <a:rPr lang="ru-RU" sz="240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𝐴𝐵𝐾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+ 1.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Так как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𝐴𝐵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𝐶𝐷𝑁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откуда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9.</a:t>
                </a: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627534"/>
                <a:ext cx="8424936" cy="4248472"/>
              </a:xfrm>
              <a:blipFill>
                <a:blip r:embed="rId2"/>
                <a:stretch>
                  <a:fillRect l="-1158" t="-20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238D764-D3E2-4831-8F72-1F0D9DCF1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8794" y="2355726"/>
            <a:ext cx="5279710" cy="27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57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7534"/>
            <a:ext cx="8496944" cy="4248472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</a:rPr>
              <a:t>  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прямоугольной трапеции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боковая сторона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перпендикулярна основаниям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Диагонали трапеции пересекаются в точке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Площадь треугольника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MCD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равна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Определите радиус окружности, вписанной в трапецию.</a:t>
            </a:r>
          </a:p>
          <a:p>
            <a:pPr algn="l">
              <a:spcBef>
                <a:spcPts val="30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AF0ABBD-A152-4CF2-8743-659658C28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2931790"/>
            <a:ext cx="2786816" cy="220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943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4880</TotalTime>
  <Words>637</Words>
  <Application>Microsoft Office PowerPoint</Application>
  <PresentationFormat>Экран (16:9)</PresentationFormat>
  <Paragraphs>81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Тема Office</vt:lpstr>
      <vt:lpstr>Не бойтесь вводить лишние буквы,  решая задачи по геометрии</vt:lpstr>
      <vt:lpstr>Задача 1</vt:lpstr>
      <vt:lpstr>Задача 1</vt:lpstr>
      <vt:lpstr>Задача 1</vt:lpstr>
      <vt:lpstr>Задача 1</vt:lpstr>
      <vt:lpstr>Задача 1</vt:lpstr>
      <vt:lpstr>Задача 1</vt:lpstr>
      <vt:lpstr>Задача 1</vt:lpstr>
      <vt:lpstr>Задача 2</vt:lpstr>
      <vt:lpstr>Задача 2</vt:lpstr>
      <vt:lpstr>Задача 2</vt:lpstr>
      <vt:lpstr>Задача 2</vt:lpstr>
      <vt:lpstr>Задача 2</vt:lpstr>
      <vt:lpstr>Спасибо за работу!</vt:lpstr>
    </vt:vector>
  </TitlesOfParts>
  <Company>Prosv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484</cp:revision>
  <cp:lastPrinted>2019-10-01T22:17:31Z</cp:lastPrinted>
  <dcterms:created xsi:type="dcterms:W3CDTF">2016-11-09T08:55:41Z</dcterms:created>
  <dcterms:modified xsi:type="dcterms:W3CDTF">2019-10-02T06:19:00Z</dcterms:modified>
</cp:coreProperties>
</file>