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notesMasterIdLst>
    <p:notesMasterId r:id="rId45"/>
  </p:notesMasterIdLst>
  <p:sldIdLst>
    <p:sldId id="301" r:id="rId2"/>
    <p:sldId id="369" r:id="rId3"/>
    <p:sldId id="388" r:id="rId4"/>
    <p:sldId id="389" r:id="rId5"/>
    <p:sldId id="390" r:id="rId6"/>
    <p:sldId id="391" r:id="rId7"/>
    <p:sldId id="392" r:id="rId8"/>
    <p:sldId id="393" r:id="rId9"/>
    <p:sldId id="394" r:id="rId10"/>
    <p:sldId id="395" r:id="rId11"/>
    <p:sldId id="396" r:id="rId12"/>
    <p:sldId id="397" r:id="rId13"/>
    <p:sldId id="398" r:id="rId14"/>
    <p:sldId id="399" r:id="rId15"/>
    <p:sldId id="400" r:id="rId16"/>
    <p:sldId id="431" r:id="rId17"/>
    <p:sldId id="401" r:id="rId18"/>
    <p:sldId id="402" r:id="rId19"/>
    <p:sldId id="403" r:id="rId20"/>
    <p:sldId id="404" r:id="rId21"/>
    <p:sldId id="406" r:id="rId22"/>
    <p:sldId id="405" r:id="rId23"/>
    <p:sldId id="408" r:id="rId24"/>
    <p:sldId id="409" r:id="rId25"/>
    <p:sldId id="411" r:id="rId26"/>
    <p:sldId id="412" r:id="rId27"/>
    <p:sldId id="413" r:id="rId28"/>
    <p:sldId id="414" r:id="rId29"/>
    <p:sldId id="407" r:id="rId30"/>
    <p:sldId id="415" r:id="rId31"/>
    <p:sldId id="416" r:id="rId32"/>
    <p:sldId id="418" r:id="rId33"/>
    <p:sldId id="419" r:id="rId34"/>
    <p:sldId id="422" r:id="rId35"/>
    <p:sldId id="423" r:id="rId36"/>
    <p:sldId id="424" r:id="rId37"/>
    <p:sldId id="425" r:id="rId38"/>
    <p:sldId id="426" r:id="rId39"/>
    <p:sldId id="428" r:id="rId40"/>
    <p:sldId id="427" r:id="rId41"/>
    <p:sldId id="430" r:id="rId42"/>
    <p:sldId id="429" r:id="rId43"/>
    <p:sldId id="421" r:id="rId44"/>
  </p:sldIdLst>
  <p:sldSz cx="9144000" cy="5143500" type="screen16x9"/>
  <p:notesSz cx="6797675" cy="9928225"/>
  <p:defaultTextStyle>
    <a:defPPr>
      <a:defRPr lang="ru-RU"/>
    </a:defPPr>
    <a:lvl1pPr marL="0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69810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39621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09430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479240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849050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218861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588671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2958480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2653" autoAdjust="0"/>
  </p:normalViewPr>
  <p:slideViewPr>
    <p:cSldViewPr>
      <p:cViewPr varScale="1">
        <p:scale>
          <a:sx n="66" d="100"/>
          <a:sy n="66" d="100"/>
        </p:scale>
        <p:origin x="854" y="4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6B165F-DAC5-41D4-8383-6927FFFF8F14}" type="datetimeFigureOut">
              <a:rPr lang="ru-RU" smtClean="0"/>
              <a:t>15.09.2019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18BC49-7326-4315-9EF6-841B61FD8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016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6981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39621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0943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47924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84905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18861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88671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5848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15.09.2019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085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15.09.2019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582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15.09.2019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768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15.09.2019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273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15.09.2019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35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15.09.2019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443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15.09.2019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031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15.09.2019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067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15.09.2019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120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15.09.2019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930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15.09.2019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059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BD8A6-2B11-4ADA-9673-FB0CFB16F882}" type="datetimeFigureOut">
              <a:rPr lang="ru-RU" smtClean="0"/>
              <a:t>15.09.2019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803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evkin.ru/" TargetMode="External"/><Relationship Id="rId2" Type="http://schemas.openxmlformats.org/officeDocument/2006/relationships/hyperlink" Target="mailto:avshevkin@mail.ru" TargetMode="Externa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shevkin.ru/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944319" cy="990600"/>
          </a:xfrm>
        </p:spPr>
        <p:txBody>
          <a:bodyPr>
            <a:noAutofit/>
          </a:bodyPr>
          <a:lstStyle/>
          <a:p>
            <a:pPr algn="ctr">
              <a:lnSpc>
                <a:spcPts val="2800"/>
              </a:lnSpc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«Экономическая грамотность» </a:t>
            </a:r>
            <a:b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задача 17 из ЕГЭ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</a:t>
            </a:fld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755576" y="1542554"/>
            <a:ext cx="8136904" cy="282939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F6ACE74-3686-4056-815C-91663379F65E}"/>
              </a:ext>
            </a:extLst>
          </p:cNvPr>
          <p:cNvSpPr/>
          <p:nvPr/>
        </p:nvSpPr>
        <p:spPr>
          <a:xfrm>
            <a:off x="755576" y="1294478"/>
            <a:ext cx="7416824" cy="3111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dirty="0">
                <a:cs typeface="Times New Roman" panose="02020603050405020304" pitchFamily="18" charset="0"/>
              </a:rPr>
              <a:t>В презентации разобраны решения пяти задач из «Арифметики» Л.Ф. Магницкого. Показан старинный метод решения задач на «тройное правило» — теперь это метод решения задач на пропорции. </a:t>
            </a:r>
          </a:p>
          <a:p>
            <a:pPr>
              <a:lnSpc>
                <a:spcPct val="90000"/>
              </a:lnSpc>
            </a:pPr>
            <a:r>
              <a:rPr lang="ru-RU" sz="2400" dirty="0">
                <a:cs typeface="Times New Roman" panose="02020603050405020304" pitchFamily="18" charset="0"/>
              </a:rPr>
              <a:t>    Презентацию можно использовать после изучения действий с обыкновенными дробями, деления числа в данном отношении.</a:t>
            </a:r>
          </a:p>
          <a:p>
            <a:pPr>
              <a:spcBef>
                <a:spcPts val="600"/>
              </a:spcBef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Шевкин А. В.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,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Заслуженный учитель РФ.</a:t>
            </a:r>
          </a:p>
          <a:p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  <a:hlinkClick r:id="rId2"/>
              </a:rPr>
              <a:t>avshevkin@mail.ru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      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  <a:hlinkClick r:id="rId3"/>
              </a:rPr>
              <a:t>www.shevkin.ru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87278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195486"/>
            <a:ext cx="7808415" cy="792088"/>
          </a:xfrm>
        </p:spPr>
        <p:txBody>
          <a:bodyPr>
            <a:noAutofit/>
          </a:bodyPr>
          <a:lstStyle/>
          <a:p>
            <a:pPr algn="ctr">
              <a:lnSpc>
                <a:spcPts val="2800"/>
              </a:lnSpc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«Экономическая грамотность» </a:t>
            </a:r>
            <a:b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Магницкому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10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4294967295"/>
              </p:nvPr>
            </p:nvSpPr>
            <p:spPr>
              <a:xfrm>
                <a:off x="508001" y="1131590"/>
                <a:ext cx="8168455" cy="3456384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b="1" dirty="0"/>
                  <a:t>  </a:t>
                </a:r>
                <a:r>
                  <a:rPr lang="ru-RU" sz="2400" b="1" dirty="0"/>
                  <a:t> </a:t>
                </a:r>
                <a:r>
                  <a:rPr lang="ru-RU" sz="2400" dirty="0"/>
                  <a:t>Ох, нелёгкая это работа — решать задачи во времена Л.Ф. Магницкого! Приведём запись решения из «Арифметики», используя современный шрифт. Попробуйте найти в ней наши действия. Оказывается, тогда задачу решали значительно сложнее. </a:t>
                </a:r>
              </a:p>
              <a:p>
                <a:pPr marL="0" indent="0">
                  <a:spcBef>
                    <a:spcPts val="300"/>
                  </a:spcBef>
                  <a:buNone/>
                </a:pPr>
                <a:r>
                  <a:rPr lang="en-US" sz="2400" dirty="0"/>
                  <a:t>   </a:t>
                </a:r>
                <a:r>
                  <a:rPr lang="ru-RU" sz="2400" dirty="0"/>
                  <a:t>На рисунке встречаются две записи умножения столбиком 30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ru-RU" sz="2400" dirty="0"/>
                  <a:t> 6 = 180 и 30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ru-RU" sz="2400" dirty="0"/>
                  <a:t> 8 = 240. Записи с зачёркнутыми цифрами и фигурной скобкой — это аналог современной записи деления уголком: 180 : 10 = 18 и 240 : 10 = 24. </a:t>
                </a:r>
                <a:endParaRPr lang="en-US" sz="2400" dirty="0"/>
              </a:p>
              <a:p>
                <a:pPr marL="0" indent="0">
                  <a:spcBef>
                    <a:spcPts val="300"/>
                  </a:spcBef>
                  <a:buNone/>
                </a:pPr>
                <a:r>
                  <a:rPr lang="en-US" sz="2400" dirty="0"/>
                  <a:t>   </a:t>
                </a:r>
                <a:r>
                  <a:rPr lang="ru-RU" sz="2400" dirty="0"/>
                  <a:t>Запишем коротко условия задачи.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300"/>
                  </a:spcBef>
                  <a:buNone/>
                </a:pP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4294967295"/>
              </p:nvPr>
            </p:nvSpPr>
            <p:spPr>
              <a:xfrm>
                <a:off x="508001" y="1131590"/>
                <a:ext cx="8168455" cy="3456384"/>
              </a:xfrm>
              <a:blipFill>
                <a:blip r:embed="rId2"/>
                <a:stretch>
                  <a:fillRect l="-1119" t="-2469" r="-821" b="-40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354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195486"/>
            <a:ext cx="7808415" cy="792088"/>
          </a:xfrm>
        </p:spPr>
        <p:txBody>
          <a:bodyPr>
            <a:noAutofit/>
          </a:bodyPr>
          <a:lstStyle/>
          <a:p>
            <a:pPr>
              <a:lnSpc>
                <a:spcPts val="2800"/>
              </a:lnSpc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по </a:t>
            </a:r>
            <a:b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Магницкому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11</a:t>
            </a:fld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95536" y="1131590"/>
            <a:ext cx="8280921" cy="34563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  </a:t>
            </a:r>
            <a:r>
              <a:rPr lang="ru-RU" sz="2400" b="1" dirty="0"/>
              <a:t> </a:t>
            </a:r>
            <a:r>
              <a:rPr lang="en-US" sz="2400" b="1" dirty="0"/>
              <a:t>    </a:t>
            </a:r>
            <a:r>
              <a:rPr lang="ru-RU" sz="2400" dirty="0"/>
              <a:t>дал     взял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cs typeface="Times New Roman" panose="02020603050405020304" pitchFamily="18" charset="0"/>
              </a:rPr>
              <a:t>I</a:t>
            </a:r>
            <a:r>
              <a:rPr lang="ru-RU" sz="2400" dirty="0">
                <a:cs typeface="Times New Roman" panose="02020603050405020304" pitchFamily="18" charset="0"/>
              </a:rPr>
              <a:t>       </a:t>
            </a:r>
            <a:r>
              <a:rPr lang="en-US" sz="2400" i="1" dirty="0">
                <a:solidFill>
                  <a:srgbClr val="FF0000"/>
                </a:solidFill>
                <a:cs typeface="Times New Roman" panose="02020603050405020304" pitchFamily="18" charset="0"/>
              </a:rPr>
              <a:t>x</a:t>
            </a:r>
            <a:r>
              <a:rPr lang="ru-RU" sz="2400" dirty="0">
                <a:cs typeface="Times New Roman" panose="02020603050405020304" pitchFamily="18" charset="0"/>
              </a:rPr>
              <a:t>            6</a:t>
            </a:r>
            <a:endParaRPr lang="en-US" sz="2400" dirty="0"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cs typeface="Times New Roman" panose="02020603050405020304" pitchFamily="18" charset="0"/>
              </a:rPr>
              <a:t>II</a:t>
            </a:r>
            <a:r>
              <a:rPr lang="ru-RU" sz="2400" dirty="0">
                <a:cs typeface="Times New Roman" panose="02020603050405020304" pitchFamily="18" charset="0"/>
              </a:rPr>
              <a:t> сукно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FF0000"/>
                </a:solidFill>
                <a:cs typeface="Times New Roman" panose="02020603050405020304" pitchFamily="18" charset="0"/>
              </a:rPr>
              <a:t>y</a:t>
            </a:r>
            <a:r>
              <a:rPr lang="ru-RU" sz="2400" dirty="0">
                <a:cs typeface="Times New Roman" panose="02020603050405020304" pitchFamily="18" charset="0"/>
              </a:rPr>
              <a:t>    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ru-RU" sz="2400" dirty="0">
                <a:cs typeface="Times New Roman" panose="02020603050405020304" pitchFamily="18" charset="0"/>
              </a:rPr>
              <a:t>8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cs typeface="Times New Roman" panose="02020603050405020304" pitchFamily="18" charset="0"/>
              </a:rPr>
              <a:t>III</a:t>
            </a:r>
            <a:r>
              <a:rPr lang="ru-RU" sz="2400" dirty="0">
                <a:cs typeface="Times New Roman" panose="02020603050405020304" pitchFamily="18" charset="0"/>
              </a:rPr>
              <a:t>    30       ___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cs typeface="Times New Roman" panose="02020603050405020304" pitchFamily="18" charset="0"/>
              </a:rPr>
              <a:t>                    24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cs typeface="Times New Roman" panose="02020603050405020304" pitchFamily="18" charset="0"/>
              </a:rPr>
              <a:t>Разумеется, </a:t>
            </a:r>
            <a:r>
              <a:rPr lang="en-US" sz="2400" i="1" dirty="0">
                <a:cs typeface="Times New Roman" panose="02020603050405020304" pitchFamily="18" charset="0"/>
              </a:rPr>
              <a:t>x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ru-RU" sz="2400" dirty="0">
                <a:cs typeface="Times New Roman" panose="02020603050405020304" pitchFamily="18" charset="0"/>
              </a:rPr>
              <a:t>и </a:t>
            </a:r>
            <a:r>
              <a:rPr lang="en-US" sz="2400" i="1" dirty="0">
                <a:cs typeface="Times New Roman" panose="02020603050405020304" pitchFamily="18" charset="0"/>
              </a:rPr>
              <a:t>y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ru-RU" sz="2400" dirty="0">
                <a:cs typeface="Times New Roman" panose="02020603050405020304" pitchFamily="18" charset="0"/>
              </a:rPr>
              <a:t>тогда не применяли. </a:t>
            </a:r>
            <a:br>
              <a:rPr lang="ru-RU" sz="2400" dirty="0">
                <a:cs typeface="Times New Roman" panose="02020603050405020304" pitchFamily="18" charset="0"/>
              </a:rPr>
            </a:br>
            <a:r>
              <a:rPr lang="ru-RU" sz="2400" dirty="0">
                <a:cs typeface="Times New Roman" panose="02020603050405020304" pitchFamily="18" charset="0"/>
              </a:rPr>
              <a:t>Узнаем, сколько получил </a:t>
            </a:r>
            <a:r>
              <a:rPr lang="en-US" sz="2400" dirty="0">
                <a:cs typeface="Times New Roman" panose="02020603050405020304" pitchFamily="18" charset="0"/>
              </a:rPr>
              <a:t>III</a:t>
            </a:r>
            <a:r>
              <a:rPr lang="ru-RU" sz="2400" dirty="0">
                <a:cs typeface="Times New Roman" panose="02020603050405020304" pitchFamily="18" charset="0"/>
              </a:rPr>
              <a:t>-й купец: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cs typeface="Times New Roman" panose="02020603050405020304" pitchFamily="18" charset="0"/>
              </a:rPr>
              <a:t>   1) 24 – (6 + 8) = 10 (руб.)</a:t>
            </a:r>
          </a:p>
        </p:txBody>
      </p:sp>
    </p:spTree>
    <p:extLst>
      <p:ext uri="{BB962C8B-B14F-4D97-AF65-F5344CB8AC3E}">
        <p14:creationId xmlns:p14="http://schemas.microsoft.com/office/powerpoint/2010/main" val="3736432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195486"/>
            <a:ext cx="7808415" cy="792088"/>
          </a:xfrm>
        </p:spPr>
        <p:txBody>
          <a:bodyPr>
            <a:noAutofit/>
          </a:bodyPr>
          <a:lstStyle/>
          <a:p>
            <a:pPr>
              <a:lnSpc>
                <a:spcPts val="2800"/>
              </a:lnSpc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по </a:t>
            </a:r>
            <a:b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Магницкому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12</a:t>
            </a:fld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95537" y="1131590"/>
            <a:ext cx="8280920" cy="34563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  </a:t>
            </a:r>
            <a:r>
              <a:rPr lang="ru-RU" sz="2400" b="1" dirty="0"/>
              <a:t> </a:t>
            </a:r>
            <a:r>
              <a:rPr lang="en-US" sz="2400" b="1" dirty="0"/>
              <a:t>    </a:t>
            </a:r>
            <a:r>
              <a:rPr lang="ru-RU" sz="2400" dirty="0"/>
              <a:t>дал     взял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cs typeface="Times New Roman" panose="02020603050405020304" pitchFamily="18" charset="0"/>
              </a:rPr>
              <a:t>I</a:t>
            </a:r>
            <a:r>
              <a:rPr lang="ru-RU" sz="2400" dirty="0">
                <a:cs typeface="Times New Roman" panose="02020603050405020304" pitchFamily="18" charset="0"/>
              </a:rPr>
              <a:t>       </a:t>
            </a:r>
            <a:r>
              <a:rPr lang="en-US" sz="2400" i="1" dirty="0">
                <a:solidFill>
                  <a:srgbClr val="FF0000"/>
                </a:solidFill>
                <a:cs typeface="Times New Roman" panose="02020603050405020304" pitchFamily="18" charset="0"/>
              </a:rPr>
              <a:t>x</a:t>
            </a:r>
            <a:r>
              <a:rPr lang="ru-RU" sz="2400" dirty="0">
                <a:cs typeface="Times New Roman" panose="02020603050405020304" pitchFamily="18" charset="0"/>
              </a:rPr>
              <a:t>       </a:t>
            </a:r>
            <a:r>
              <a:rPr lang="en-US" sz="2400" dirty="0">
                <a:cs typeface="Times New Roman" panose="02020603050405020304" pitchFamily="18" charset="0"/>
              </a:rPr>
              <a:t>  </a:t>
            </a:r>
            <a:r>
              <a:rPr lang="ru-RU" sz="2400" dirty="0">
                <a:cs typeface="Times New Roman" panose="02020603050405020304" pitchFamily="18" charset="0"/>
              </a:rPr>
              <a:t>   6</a:t>
            </a:r>
            <a:endParaRPr lang="en-US" sz="2400" dirty="0"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cs typeface="Times New Roman" panose="02020603050405020304" pitchFamily="18" charset="0"/>
              </a:rPr>
              <a:t>II</a:t>
            </a:r>
            <a:r>
              <a:rPr lang="ru-RU" sz="2400" dirty="0">
                <a:cs typeface="Times New Roman" panose="02020603050405020304" pitchFamily="18" charset="0"/>
              </a:rPr>
              <a:t> сукно </a:t>
            </a:r>
            <a:r>
              <a:rPr lang="en-US" sz="2400" i="1" dirty="0">
                <a:solidFill>
                  <a:srgbClr val="FF0000"/>
                </a:solidFill>
                <a:cs typeface="Times New Roman" panose="02020603050405020304" pitchFamily="18" charset="0"/>
              </a:rPr>
              <a:t>y</a:t>
            </a:r>
            <a:r>
              <a:rPr lang="en-US" sz="2400" dirty="0">
                <a:cs typeface="Times New Roman" panose="02020603050405020304" pitchFamily="18" charset="0"/>
              </a:rPr>
              <a:t>  </a:t>
            </a:r>
            <a:r>
              <a:rPr lang="ru-RU" sz="2400" dirty="0">
                <a:cs typeface="Times New Roman" panose="02020603050405020304" pitchFamily="18" charset="0"/>
              </a:rPr>
              <a:t>  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ru-RU" sz="2400" dirty="0">
                <a:cs typeface="Times New Roman" panose="02020603050405020304" pitchFamily="18" charset="0"/>
              </a:rPr>
              <a:t>8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cs typeface="Times New Roman" panose="02020603050405020304" pitchFamily="18" charset="0"/>
              </a:rPr>
              <a:t>III</a:t>
            </a:r>
            <a:r>
              <a:rPr lang="ru-RU" sz="2400" dirty="0">
                <a:cs typeface="Times New Roman" panose="02020603050405020304" pitchFamily="18" charset="0"/>
              </a:rPr>
              <a:t>    30   </a:t>
            </a:r>
            <a:r>
              <a:rPr lang="en-US" sz="2400" dirty="0">
                <a:cs typeface="Times New Roman" panose="02020603050405020304" pitchFamily="18" charset="0"/>
              </a:rPr>
              <a:t>   </a:t>
            </a:r>
            <a:r>
              <a:rPr lang="ru-RU" sz="2400" dirty="0">
                <a:cs typeface="Times New Roman" panose="02020603050405020304" pitchFamily="18" charset="0"/>
              </a:rPr>
              <a:t> </a:t>
            </a:r>
            <a:r>
              <a:rPr lang="ru-RU" sz="2400" u="sng" dirty="0">
                <a:cs typeface="Times New Roman" panose="02020603050405020304" pitchFamily="18" charset="0"/>
              </a:rPr>
              <a:t> 10      </a:t>
            </a:r>
            <a:endParaRPr lang="ru-RU" sz="2400" dirty="0"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cs typeface="Times New Roman" panose="02020603050405020304" pitchFamily="18" charset="0"/>
              </a:rPr>
              <a:t>               </a:t>
            </a:r>
            <a:r>
              <a:rPr lang="en-US" sz="2400" dirty="0">
                <a:cs typeface="Times New Roman" panose="02020603050405020304" pitchFamily="18" charset="0"/>
              </a:rPr>
              <a:t>   </a:t>
            </a:r>
            <a:r>
              <a:rPr lang="ru-RU" sz="2400" dirty="0">
                <a:cs typeface="Times New Roman" panose="02020603050405020304" pitchFamily="18" charset="0"/>
              </a:rPr>
              <a:t>  24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cs typeface="Times New Roman" panose="02020603050405020304" pitchFamily="18" charset="0"/>
              </a:rPr>
              <a:t>Разумеется, </a:t>
            </a:r>
            <a:r>
              <a:rPr lang="en-US" sz="2400" i="1" dirty="0">
                <a:cs typeface="Times New Roman" panose="02020603050405020304" pitchFamily="18" charset="0"/>
              </a:rPr>
              <a:t>x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ru-RU" sz="2400" dirty="0">
                <a:cs typeface="Times New Roman" panose="02020603050405020304" pitchFamily="18" charset="0"/>
              </a:rPr>
              <a:t>и </a:t>
            </a:r>
            <a:r>
              <a:rPr lang="en-US" sz="2400" i="1" dirty="0">
                <a:cs typeface="Times New Roman" panose="02020603050405020304" pitchFamily="18" charset="0"/>
              </a:rPr>
              <a:t>y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ru-RU" sz="2400" dirty="0">
                <a:cs typeface="Times New Roman" panose="02020603050405020304" pitchFamily="18" charset="0"/>
              </a:rPr>
              <a:t>тогда не применяли.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cs typeface="Times New Roman" panose="02020603050405020304" pitchFamily="18" charset="0"/>
              </a:rPr>
              <a:t>Узнаем, сколько получил </a:t>
            </a:r>
            <a:r>
              <a:rPr lang="en-US" sz="2400" dirty="0">
                <a:cs typeface="Times New Roman" panose="02020603050405020304" pitchFamily="18" charset="0"/>
              </a:rPr>
              <a:t>III</a:t>
            </a:r>
            <a:r>
              <a:rPr lang="ru-RU" sz="2400" dirty="0">
                <a:cs typeface="Times New Roman" panose="02020603050405020304" pitchFamily="18" charset="0"/>
              </a:rPr>
              <a:t>-й купец: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cs typeface="Times New Roman" panose="02020603050405020304" pitchFamily="18" charset="0"/>
              </a:rPr>
              <a:t>   1) 24 – (6 + 8) = 10 (руб.)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180600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195486"/>
            <a:ext cx="7808415" cy="792088"/>
          </a:xfrm>
        </p:spPr>
        <p:txBody>
          <a:bodyPr>
            <a:noAutofit/>
          </a:bodyPr>
          <a:lstStyle/>
          <a:p>
            <a:pPr>
              <a:lnSpc>
                <a:spcPts val="2800"/>
              </a:lnSpc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по </a:t>
            </a:r>
            <a:b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Магницкому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13</a:t>
            </a:fld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95537" y="1131590"/>
            <a:ext cx="8280920" cy="34563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  </a:t>
            </a:r>
            <a:r>
              <a:rPr lang="ru-RU" sz="2400" b="1" dirty="0"/>
              <a:t> </a:t>
            </a:r>
            <a:r>
              <a:rPr lang="en-US" sz="2400" b="1" dirty="0"/>
              <a:t>    </a:t>
            </a:r>
            <a:r>
              <a:rPr lang="ru-RU" sz="2400" dirty="0"/>
              <a:t>дал     взял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cs typeface="Times New Roman" panose="02020603050405020304" pitchFamily="18" charset="0"/>
              </a:rPr>
              <a:t>I</a:t>
            </a:r>
            <a:r>
              <a:rPr lang="ru-RU" sz="2400" dirty="0">
                <a:cs typeface="Times New Roman" panose="02020603050405020304" pitchFamily="18" charset="0"/>
              </a:rPr>
              <a:t>       </a:t>
            </a:r>
            <a:r>
              <a:rPr lang="en-US" sz="2400" i="1" dirty="0">
                <a:solidFill>
                  <a:srgbClr val="FF0000"/>
                </a:solidFill>
                <a:cs typeface="Times New Roman" panose="02020603050405020304" pitchFamily="18" charset="0"/>
              </a:rPr>
              <a:t>x</a:t>
            </a:r>
            <a:r>
              <a:rPr lang="ru-RU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ru-RU" sz="2400" dirty="0">
                <a:cs typeface="Times New Roman" panose="02020603050405020304" pitchFamily="18" charset="0"/>
              </a:rPr>
              <a:t>     </a:t>
            </a:r>
            <a:r>
              <a:rPr lang="en-US" sz="2400" dirty="0">
                <a:cs typeface="Times New Roman" panose="02020603050405020304" pitchFamily="18" charset="0"/>
              </a:rPr>
              <a:t>   </a:t>
            </a:r>
            <a:r>
              <a:rPr lang="ru-RU" sz="2400" dirty="0">
                <a:cs typeface="Times New Roman" panose="02020603050405020304" pitchFamily="18" charset="0"/>
              </a:rPr>
              <a:t>   6</a:t>
            </a:r>
            <a:endParaRPr lang="en-US" sz="2400" dirty="0"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cs typeface="Times New Roman" panose="02020603050405020304" pitchFamily="18" charset="0"/>
              </a:rPr>
              <a:t>II</a:t>
            </a:r>
            <a:r>
              <a:rPr lang="ru-RU" sz="2400" dirty="0">
                <a:cs typeface="Times New Roman" panose="02020603050405020304" pitchFamily="18" charset="0"/>
              </a:rPr>
              <a:t> сукно </a:t>
            </a:r>
            <a:r>
              <a:rPr lang="en-US" sz="2400" i="1" dirty="0">
                <a:solidFill>
                  <a:srgbClr val="FF0000"/>
                </a:solidFill>
                <a:cs typeface="Times New Roman" panose="02020603050405020304" pitchFamily="18" charset="0"/>
              </a:rPr>
              <a:t>y</a:t>
            </a:r>
            <a:r>
              <a:rPr lang="en-US" sz="2400" dirty="0">
                <a:cs typeface="Times New Roman" panose="02020603050405020304" pitchFamily="18" charset="0"/>
              </a:rPr>
              <a:t>  </a:t>
            </a:r>
            <a:r>
              <a:rPr lang="ru-RU" sz="2400" dirty="0">
                <a:cs typeface="Times New Roman" panose="02020603050405020304" pitchFamily="18" charset="0"/>
              </a:rPr>
              <a:t>  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ru-RU" sz="2400" dirty="0">
                <a:cs typeface="Times New Roman" panose="02020603050405020304" pitchFamily="18" charset="0"/>
              </a:rPr>
              <a:t>8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cs typeface="Times New Roman" panose="02020603050405020304" pitchFamily="18" charset="0"/>
              </a:rPr>
              <a:t>III</a:t>
            </a:r>
            <a:r>
              <a:rPr lang="ru-RU" sz="2400" dirty="0">
                <a:cs typeface="Times New Roman" panose="02020603050405020304" pitchFamily="18" charset="0"/>
              </a:rPr>
              <a:t>    30    </a:t>
            </a:r>
            <a:r>
              <a:rPr lang="en-US" sz="2400" dirty="0">
                <a:cs typeface="Times New Roman" panose="02020603050405020304" pitchFamily="18" charset="0"/>
              </a:rPr>
              <a:t>   </a:t>
            </a:r>
            <a:r>
              <a:rPr lang="ru-RU" sz="2400" u="sng" dirty="0">
                <a:cs typeface="Times New Roman" panose="02020603050405020304" pitchFamily="18" charset="0"/>
              </a:rPr>
              <a:t> 10      </a:t>
            </a:r>
            <a:endParaRPr lang="ru-RU" sz="2400" dirty="0"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cs typeface="Times New Roman" panose="02020603050405020304" pitchFamily="18" charset="0"/>
              </a:rPr>
              <a:t>                </a:t>
            </a:r>
            <a:r>
              <a:rPr lang="en-US" sz="2400" dirty="0">
                <a:cs typeface="Times New Roman" panose="02020603050405020304" pitchFamily="18" charset="0"/>
              </a:rPr>
              <a:t>   </a:t>
            </a:r>
            <a:r>
              <a:rPr lang="ru-RU" sz="2400" dirty="0">
                <a:cs typeface="Times New Roman" panose="02020603050405020304" pitchFamily="18" charset="0"/>
              </a:rPr>
              <a:t> 24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cs typeface="Times New Roman" panose="02020603050405020304" pitchFamily="18" charset="0"/>
              </a:rPr>
              <a:t>Применим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cs typeface="Times New Roman" panose="02020603050405020304" pitchFamily="18" charset="0"/>
              </a:rPr>
              <a:t>«тройное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cs typeface="Times New Roman" panose="02020603050405020304" pitchFamily="18" charset="0"/>
              </a:rPr>
              <a:t>правило»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cs typeface="Times New Roman" panose="02020603050405020304" pitchFamily="18" charset="0"/>
              </a:rPr>
              <a:t>(пропорций тогда </a:t>
            </a:r>
            <a:br>
              <a:rPr lang="ru-RU" sz="2400" dirty="0">
                <a:cs typeface="Times New Roman" panose="02020603050405020304" pitchFamily="18" charset="0"/>
              </a:rPr>
            </a:br>
            <a:r>
              <a:rPr lang="ru-RU" sz="2400" dirty="0">
                <a:cs typeface="Times New Roman" panose="02020603050405020304" pitchFamily="18" charset="0"/>
              </a:rPr>
              <a:t>не применяли).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3EDAD3F-8D96-443E-AA84-EA7BF73E8E1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67494"/>
            <a:ext cx="5616624" cy="46117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5246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195486"/>
            <a:ext cx="7808415" cy="792088"/>
          </a:xfrm>
        </p:spPr>
        <p:txBody>
          <a:bodyPr>
            <a:noAutofit/>
          </a:bodyPr>
          <a:lstStyle/>
          <a:p>
            <a:pPr>
              <a:lnSpc>
                <a:spcPts val="2800"/>
              </a:lnSpc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по </a:t>
            </a:r>
            <a:b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Магницкому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14</a:t>
            </a:fld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95536" y="1131590"/>
            <a:ext cx="8280921" cy="34563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  </a:t>
            </a:r>
            <a:r>
              <a:rPr lang="ru-RU" sz="2400" b="1" dirty="0"/>
              <a:t> </a:t>
            </a:r>
            <a:r>
              <a:rPr lang="en-US" sz="2400" b="1" dirty="0"/>
              <a:t>    </a:t>
            </a:r>
            <a:r>
              <a:rPr lang="ru-RU" sz="2400" dirty="0"/>
              <a:t>дал     взял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cs typeface="Times New Roman" panose="02020603050405020304" pitchFamily="18" charset="0"/>
              </a:rPr>
              <a:t>I</a:t>
            </a:r>
            <a:r>
              <a:rPr lang="ru-RU" sz="2400" dirty="0">
                <a:cs typeface="Times New Roman" panose="02020603050405020304" pitchFamily="18" charset="0"/>
              </a:rPr>
              <a:t>       </a:t>
            </a:r>
            <a:r>
              <a:rPr lang="en-US" sz="2400" i="1" dirty="0">
                <a:cs typeface="Times New Roman" panose="02020603050405020304" pitchFamily="18" charset="0"/>
              </a:rPr>
              <a:t>x</a:t>
            </a:r>
            <a:r>
              <a:rPr lang="ru-RU" sz="2400" dirty="0">
                <a:cs typeface="Times New Roman" panose="02020603050405020304" pitchFamily="18" charset="0"/>
              </a:rPr>
              <a:t>            6</a:t>
            </a:r>
            <a:endParaRPr lang="en-US" sz="2400" dirty="0"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cs typeface="Times New Roman" panose="02020603050405020304" pitchFamily="18" charset="0"/>
              </a:rPr>
              <a:t>II</a:t>
            </a:r>
            <a:r>
              <a:rPr lang="ru-RU" sz="2400" dirty="0">
                <a:cs typeface="Times New Roman" panose="02020603050405020304" pitchFamily="18" charset="0"/>
              </a:rPr>
              <a:t> сукно </a:t>
            </a:r>
            <a:r>
              <a:rPr lang="en-US" sz="2400" i="1" dirty="0">
                <a:solidFill>
                  <a:srgbClr val="FF0000"/>
                </a:solidFill>
                <a:cs typeface="Times New Roman" panose="02020603050405020304" pitchFamily="18" charset="0"/>
              </a:rPr>
              <a:t>y</a:t>
            </a:r>
            <a:r>
              <a:rPr lang="en-US" sz="2400" dirty="0">
                <a:cs typeface="Times New Roman" panose="02020603050405020304" pitchFamily="18" charset="0"/>
              </a:rPr>
              <a:t>  </a:t>
            </a:r>
            <a:r>
              <a:rPr lang="ru-RU" sz="2400" dirty="0">
                <a:cs typeface="Times New Roman" panose="02020603050405020304" pitchFamily="18" charset="0"/>
              </a:rPr>
              <a:t>  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ru-RU" sz="2400" dirty="0">
                <a:cs typeface="Times New Roman" panose="02020603050405020304" pitchFamily="18" charset="0"/>
              </a:rPr>
              <a:t>8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cs typeface="Times New Roman" panose="02020603050405020304" pitchFamily="18" charset="0"/>
              </a:rPr>
              <a:t>III</a:t>
            </a:r>
            <a:r>
              <a:rPr lang="ru-RU" sz="2400" dirty="0">
                <a:cs typeface="Times New Roman" panose="02020603050405020304" pitchFamily="18" charset="0"/>
              </a:rPr>
              <a:t>    30       </a:t>
            </a:r>
            <a:r>
              <a:rPr lang="ru-RU" sz="2400" u="sng" dirty="0">
                <a:cs typeface="Times New Roman" panose="02020603050405020304" pitchFamily="18" charset="0"/>
              </a:rPr>
              <a:t> 10      </a:t>
            </a:r>
            <a:endParaRPr lang="ru-RU" sz="2400" dirty="0"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cs typeface="Times New Roman" panose="02020603050405020304" pitchFamily="18" charset="0"/>
              </a:rPr>
              <a:t>                    24</a:t>
            </a:r>
          </a:p>
          <a:p>
            <a:pPr marL="0" indent="0">
              <a:buNone/>
            </a:pPr>
            <a:r>
              <a:rPr lang="ru-RU" sz="2200" dirty="0"/>
              <a:t>«Заметь числа, стоящие </a:t>
            </a:r>
            <a:br>
              <a:rPr lang="ru-RU" sz="2200" dirty="0"/>
            </a:br>
            <a:r>
              <a:rPr lang="ru-RU" sz="2200" dirty="0"/>
              <a:t>сзади и спереди. Надо </a:t>
            </a:r>
            <a:br>
              <a:rPr lang="ru-RU" sz="2200" dirty="0"/>
            </a:br>
            <a:r>
              <a:rPr lang="ru-RU" sz="2200" dirty="0"/>
              <a:t>стоящее сзади число (6)</a:t>
            </a:r>
            <a:br>
              <a:rPr lang="ru-RU" sz="2200" dirty="0"/>
            </a:br>
            <a:r>
              <a:rPr lang="ru-RU" sz="2200" dirty="0"/>
              <a:t>умножить на среднее </a:t>
            </a:r>
            <a:br>
              <a:rPr lang="ru-RU" sz="2200" dirty="0"/>
            </a:br>
            <a:r>
              <a:rPr lang="ru-RU" sz="2200" dirty="0"/>
              <a:t>(30) и  результат </a:t>
            </a:r>
            <a:r>
              <a:rPr lang="ru-RU" sz="2200" dirty="0" err="1"/>
              <a:t>разде</a:t>
            </a:r>
            <a:r>
              <a:rPr lang="ru-RU" sz="2200" dirty="0"/>
              <a:t>-</a:t>
            </a:r>
            <a:br>
              <a:rPr lang="ru-RU" sz="2200" dirty="0"/>
            </a:br>
            <a:r>
              <a:rPr lang="ru-RU" sz="2200" dirty="0"/>
              <a:t>лить на переднее (10)». 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3EDAD3F-8D96-443E-AA84-EA7BF73E8E1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67494"/>
            <a:ext cx="5616624" cy="46117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9821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195486"/>
            <a:ext cx="7808415" cy="792088"/>
          </a:xfrm>
        </p:spPr>
        <p:txBody>
          <a:bodyPr>
            <a:noAutofit/>
          </a:bodyPr>
          <a:lstStyle/>
          <a:p>
            <a:pPr>
              <a:lnSpc>
                <a:spcPts val="2800"/>
              </a:lnSpc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по </a:t>
            </a:r>
            <a:b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Магницкому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15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4294967295"/>
              </p:nvPr>
            </p:nvSpPr>
            <p:spPr>
              <a:xfrm>
                <a:off x="395537" y="1131590"/>
                <a:ext cx="8280920" cy="3456384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b="1" dirty="0"/>
                  <a:t>  </a:t>
                </a:r>
                <a:r>
                  <a:rPr lang="ru-RU" sz="2400" b="1" dirty="0"/>
                  <a:t> </a:t>
                </a:r>
                <a:r>
                  <a:rPr lang="en-US" sz="2400" b="1" dirty="0"/>
                  <a:t>    </a:t>
                </a:r>
                <a:r>
                  <a:rPr lang="ru-RU" sz="2400" dirty="0"/>
                  <a:t>дал     взял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2400" dirty="0">
                    <a:cs typeface="Times New Roman" panose="02020603050405020304" pitchFamily="18" charset="0"/>
                  </a:rPr>
                  <a:t>I</a:t>
                </a:r>
                <a:r>
                  <a:rPr lang="ru-RU" sz="2400" dirty="0">
                    <a:cs typeface="Times New Roman" panose="02020603050405020304" pitchFamily="18" charset="0"/>
                  </a:rPr>
                  <a:t>       </a:t>
                </a:r>
                <a:r>
                  <a:rPr lang="en-US" sz="2400" i="1" dirty="0"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cs typeface="Times New Roman" panose="02020603050405020304" pitchFamily="18" charset="0"/>
                  </a:rPr>
                  <a:t>            6</a:t>
                </a:r>
                <a:endParaRPr lang="en-US" sz="2400" dirty="0">
                  <a:cs typeface="Times New Roman" panose="02020603050405020304" pitchFamily="18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2400" dirty="0">
                    <a:cs typeface="Times New Roman" panose="02020603050405020304" pitchFamily="18" charset="0"/>
                  </a:rPr>
                  <a:t>II</a:t>
                </a:r>
                <a:r>
                  <a:rPr lang="ru-RU" sz="2400" dirty="0">
                    <a:cs typeface="Times New Roman" panose="02020603050405020304" pitchFamily="18" charset="0"/>
                  </a:rPr>
                  <a:t> сукно </a:t>
                </a:r>
                <a:r>
                  <a:rPr lang="en-US" sz="2400" i="1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cs typeface="Times New Roman" panose="02020603050405020304" pitchFamily="18" charset="0"/>
                  </a:rPr>
                  <a:t>  </a:t>
                </a:r>
                <a:r>
                  <a:rPr 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cs typeface="Times New Roman" panose="02020603050405020304" pitchFamily="18" charset="0"/>
                  </a:rPr>
                  <a:t>8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2400" dirty="0">
                    <a:cs typeface="Times New Roman" panose="02020603050405020304" pitchFamily="18" charset="0"/>
                  </a:rPr>
                  <a:t>III</a:t>
                </a:r>
                <a:r>
                  <a:rPr lang="ru-RU" sz="2400" dirty="0">
                    <a:cs typeface="Times New Roman" panose="02020603050405020304" pitchFamily="18" charset="0"/>
                  </a:rPr>
                  <a:t>    30       </a:t>
                </a:r>
                <a:r>
                  <a:rPr lang="ru-RU" sz="2400" u="sng" dirty="0">
                    <a:cs typeface="Times New Roman" panose="02020603050405020304" pitchFamily="18" charset="0"/>
                  </a:rPr>
                  <a:t> 10      </a:t>
                </a:r>
                <a:endParaRPr lang="ru-RU" sz="2400" dirty="0">
                  <a:cs typeface="Times New Roman" panose="02020603050405020304" pitchFamily="18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ru-RU" sz="2400" dirty="0">
                    <a:cs typeface="Times New Roman" panose="02020603050405020304" pitchFamily="18" charset="0"/>
                  </a:rPr>
                  <a:t>                    24</a:t>
                </a:r>
              </a:p>
              <a:p>
                <a:pPr marL="0" indent="0">
                  <a:spcBef>
                    <a:spcPts val="300"/>
                  </a:spcBef>
                  <a:buNone/>
                </a:pPr>
                <a:r>
                  <a:rPr lang="ru-RU" sz="2200" dirty="0"/>
                  <a:t>Умножаем и делим </a:t>
                </a:r>
                <a:br>
                  <a:rPr lang="ru-RU" sz="2200" dirty="0"/>
                </a:br>
                <a:r>
                  <a:rPr lang="ru-RU" sz="2200" dirty="0"/>
                  <a:t>по «правилу» (2 раза): 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ru-RU" sz="2000" dirty="0"/>
                  <a:t>30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ru-RU" sz="2000" dirty="0"/>
                  <a:t> 6 = 180 и 180 : 10 = 18,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ru-RU" sz="2000" dirty="0"/>
                  <a:t>30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ru-RU" sz="2000" dirty="0"/>
                  <a:t> 8 = 240 и 240 : 10 = 24.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ru-RU" sz="2000" dirty="0"/>
                  <a:t>Но почему так?</a:t>
                </a:r>
              </a:p>
            </p:txBody>
          </p:sp>
        </mc:Choice>
        <mc:Fallback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4294967295"/>
              </p:nvPr>
            </p:nvSpPr>
            <p:spPr>
              <a:xfrm>
                <a:off x="395537" y="1131590"/>
                <a:ext cx="8280920" cy="3456384"/>
              </a:xfrm>
              <a:blipFill>
                <a:blip r:embed="rId2"/>
                <a:stretch>
                  <a:fillRect l="-1178" t="-2469" b="-24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3EDAD3F-8D96-443E-AA84-EA7BF73E8E1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67494"/>
            <a:ext cx="5616624" cy="46117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69884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195486"/>
            <a:ext cx="7808415" cy="792088"/>
          </a:xfrm>
        </p:spPr>
        <p:txBody>
          <a:bodyPr>
            <a:noAutofit/>
          </a:bodyPr>
          <a:lstStyle/>
          <a:p>
            <a:pPr>
              <a:lnSpc>
                <a:spcPts val="2800"/>
              </a:lnSpc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по </a:t>
            </a:r>
            <a:b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Магницкому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16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4294967295"/>
              </p:nvPr>
            </p:nvSpPr>
            <p:spPr>
              <a:xfrm>
                <a:off x="395537" y="1131590"/>
                <a:ext cx="8280920" cy="3456384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b="1" dirty="0"/>
                  <a:t>  </a:t>
                </a:r>
                <a:r>
                  <a:rPr lang="ru-RU" sz="2400" b="1" dirty="0"/>
                  <a:t> </a:t>
                </a:r>
                <a:r>
                  <a:rPr lang="en-US" sz="2400" b="1" dirty="0"/>
                  <a:t>    </a:t>
                </a:r>
                <a:r>
                  <a:rPr lang="ru-RU" sz="2400" dirty="0"/>
                  <a:t>дал     взял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2400" dirty="0">
                    <a:cs typeface="Times New Roman" panose="02020603050405020304" pitchFamily="18" charset="0"/>
                  </a:rPr>
                  <a:t>I</a:t>
                </a:r>
                <a:r>
                  <a:rPr lang="ru-RU" sz="2400" dirty="0">
                    <a:cs typeface="Times New Roman" panose="02020603050405020304" pitchFamily="18" charset="0"/>
                  </a:rPr>
                  <a:t>       </a:t>
                </a:r>
                <a:r>
                  <a:rPr lang="en-US" sz="2400" i="1" dirty="0"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cs typeface="Times New Roman" panose="02020603050405020304" pitchFamily="18" charset="0"/>
                  </a:rPr>
                  <a:t>            6</a:t>
                </a:r>
                <a:endParaRPr lang="en-US" sz="2400" dirty="0">
                  <a:cs typeface="Times New Roman" panose="02020603050405020304" pitchFamily="18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2400" dirty="0">
                    <a:cs typeface="Times New Roman" panose="02020603050405020304" pitchFamily="18" charset="0"/>
                  </a:rPr>
                  <a:t>II</a:t>
                </a:r>
                <a:r>
                  <a:rPr lang="ru-RU" sz="2400" dirty="0">
                    <a:cs typeface="Times New Roman" panose="02020603050405020304" pitchFamily="18" charset="0"/>
                  </a:rPr>
                  <a:t> сукно </a:t>
                </a:r>
                <a:r>
                  <a:rPr lang="en-US" sz="2400" i="1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cs typeface="Times New Roman" panose="02020603050405020304" pitchFamily="18" charset="0"/>
                  </a:rPr>
                  <a:t>  </a:t>
                </a:r>
                <a:r>
                  <a:rPr 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cs typeface="Times New Roman" panose="02020603050405020304" pitchFamily="18" charset="0"/>
                  </a:rPr>
                  <a:t>8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2400" dirty="0">
                    <a:cs typeface="Times New Roman" panose="02020603050405020304" pitchFamily="18" charset="0"/>
                  </a:rPr>
                  <a:t>III</a:t>
                </a:r>
                <a:r>
                  <a:rPr lang="ru-RU" sz="2400" dirty="0">
                    <a:cs typeface="Times New Roman" panose="02020603050405020304" pitchFamily="18" charset="0"/>
                  </a:rPr>
                  <a:t>    30       </a:t>
                </a:r>
                <a:r>
                  <a:rPr lang="ru-RU" sz="2400" u="sng" dirty="0">
                    <a:cs typeface="Times New Roman" panose="02020603050405020304" pitchFamily="18" charset="0"/>
                  </a:rPr>
                  <a:t> 10      </a:t>
                </a:r>
                <a:endParaRPr lang="ru-RU" sz="2400" dirty="0">
                  <a:cs typeface="Times New Roman" panose="02020603050405020304" pitchFamily="18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ru-RU" sz="2400" dirty="0">
                    <a:cs typeface="Times New Roman" panose="02020603050405020304" pitchFamily="18" charset="0"/>
                  </a:rPr>
                  <a:t>                    24</a:t>
                </a:r>
              </a:p>
              <a:p>
                <a:pPr marL="0" indent="0">
                  <a:spcBef>
                    <a:spcPts val="300"/>
                  </a:spcBef>
                  <a:buNone/>
                </a:pPr>
                <a:r>
                  <a:rPr lang="ru-RU" sz="2200" dirty="0"/>
                  <a:t>Мы бы сказали:</a:t>
                </a:r>
                <a:br>
                  <a:rPr lang="ru-RU" sz="2200" dirty="0"/>
                </a:br>
                <a:r>
                  <a:rPr lang="ru-RU" sz="2200" dirty="0"/>
                  <a:t>10 получили из 30</a:t>
                </a:r>
                <a:br>
                  <a:rPr lang="ru-RU" sz="2200" dirty="0"/>
                </a:br>
                <a:r>
                  <a:rPr lang="ru-RU" sz="2200" dirty="0"/>
                  <a:t>  6 получили из  </a:t>
                </a:r>
                <a:r>
                  <a:rPr lang="en-US" sz="2200" i="1" dirty="0"/>
                  <a:t>a</a:t>
                </a:r>
                <a:r>
                  <a:rPr lang="ru-RU" sz="2200" dirty="0"/>
                  <a:t> 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ru-RU" sz="2000" dirty="0"/>
                  <a:t>10 </a:t>
                </a:r>
                <a14:m>
                  <m:oMath xmlns:m="http://schemas.openxmlformats.org/officeDocument/2006/math">
                    <m:r>
                      <a:rPr lang="ru-RU" sz="20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ru-RU" sz="2000" dirty="0"/>
                  <a:t> 6 = 30 : </a:t>
                </a:r>
                <a:r>
                  <a:rPr lang="en-US" sz="2000" i="1" dirty="0"/>
                  <a:t>a</a:t>
                </a:r>
                <a:r>
                  <a:rPr lang="ru-RU" sz="2000" dirty="0"/>
                  <a:t> ,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ru-RU" sz="2000" dirty="0"/>
                  <a:t>30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ru-RU" sz="2000" dirty="0"/>
                  <a:t> 6 = 180,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ru-RU" sz="2000" dirty="0"/>
                  <a:t>180 : 10 = 18 и т. д.</a:t>
                </a:r>
              </a:p>
            </p:txBody>
          </p:sp>
        </mc:Choice>
        <mc:Fallback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4294967295"/>
              </p:nvPr>
            </p:nvSpPr>
            <p:spPr>
              <a:xfrm>
                <a:off x="395537" y="1131590"/>
                <a:ext cx="8280920" cy="3456384"/>
              </a:xfrm>
              <a:blipFill>
                <a:blip r:embed="rId2"/>
                <a:stretch>
                  <a:fillRect l="-1178" t="-2469" b="-1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3EDAD3F-8D96-443E-AA84-EA7BF73E8E1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67494"/>
            <a:ext cx="5616624" cy="46117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634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195486"/>
            <a:ext cx="7808415" cy="792088"/>
          </a:xfrm>
        </p:spPr>
        <p:txBody>
          <a:bodyPr>
            <a:noAutofit/>
          </a:bodyPr>
          <a:lstStyle/>
          <a:p>
            <a:pPr algn="ctr">
              <a:lnSpc>
                <a:spcPts val="2800"/>
              </a:lnSpc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«Экономическая грамотность» </a:t>
            </a:r>
            <a:b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Магницкому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17</a:t>
            </a:fld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508001" y="1131590"/>
            <a:ext cx="8168455" cy="345638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C00000"/>
                </a:solidFill>
              </a:rPr>
              <a:t>  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ru-RU" sz="2400" b="1" dirty="0">
                <a:solidFill>
                  <a:srgbClr val="C00000"/>
                </a:solidFill>
              </a:rPr>
              <a:t>Задача 5.</a:t>
            </a:r>
            <a:r>
              <a:rPr lang="ru-RU" sz="2400" dirty="0">
                <a:solidFill>
                  <a:srgbClr val="C00000"/>
                </a:solidFill>
              </a:rPr>
              <a:t> Три человека сложили денег в купечество. Первый положил 19 рублей 2 гривенника. Второй положил 2 рубля и слиток серебра, а третий положил некоторую сумму денег. Приторговали 100 рублей. Из прибыли первый взял 16 рублей, второй взял 24 рублей, третий взял 60 рублей. Спрашивается, за сколько второй положил слиток серебра и сколько третий положил денег (1 гривенник = 10 коп.).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i="1" dirty="0"/>
              <a:t>    Замечание. </a:t>
            </a:r>
            <a:r>
              <a:rPr lang="ru-RU" sz="2400" dirty="0"/>
              <a:t>Во времена Магницкого ещё не было десятичных дробей. При решении этой задачи, скорее всего, все суммы переводили в копейки.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6310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195486"/>
            <a:ext cx="7808415" cy="792088"/>
          </a:xfrm>
        </p:spPr>
        <p:txBody>
          <a:bodyPr>
            <a:noAutofit/>
          </a:bodyPr>
          <a:lstStyle/>
          <a:p>
            <a:pPr algn="ctr">
              <a:lnSpc>
                <a:spcPts val="2800"/>
              </a:lnSpc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«Экономическая грамотность» </a:t>
            </a:r>
            <a:b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Магницкому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18</a:t>
            </a:fld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508001" y="1131590"/>
            <a:ext cx="8168455" cy="34563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/>
              <a:t>    </a:t>
            </a:r>
            <a:r>
              <a:rPr lang="en-US" sz="2400" b="1" dirty="0"/>
              <a:t> </a:t>
            </a:r>
            <a:r>
              <a:rPr lang="ru-RU" sz="2400" dirty="0"/>
              <a:t>дал        взял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cs typeface="Times New Roman" panose="02020603050405020304" pitchFamily="18" charset="0"/>
              </a:rPr>
              <a:t>I</a:t>
            </a:r>
            <a:r>
              <a:rPr lang="ru-RU" sz="2400" dirty="0">
                <a:cs typeface="Times New Roman" panose="02020603050405020304" pitchFamily="18" charset="0"/>
              </a:rPr>
              <a:t>     19,2       16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cs typeface="Times New Roman" panose="02020603050405020304" pitchFamily="18" charset="0"/>
              </a:rPr>
              <a:t>II</a:t>
            </a:r>
            <a:r>
              <a:rPr lang="ru-RU" sz="2400" dirty="0">
                <a:cs typeface="Times New Roman" panose="02020603050405020304" pitchFamily="18" charset="0"/>
              </a:rPr>
              <a:t>   2 + </a:t>
            </a:r>
            <a:r>
              <a:rPr lang="en-US" sz="2400" i="1" dirty="0">
                <a:solidFill>
                  <a:srgbClr val="FF0000"/>
                </a:solidFill>
                <a:cs typeface="Times New Roman" panose="02020603050405020304" pitchFamily="18" charset="0"/>
              </a:rPr>
              <a:t>x   </a:t>
            </a:r>
            <a:r>
              <a:rPr lang="ru-RU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   </a:t>
            </a:r>
            <a:r>
              <a:rPr lang="ru-RU" sz="2400" dirty="0">
                <a:cs typeface="Times New Roman" panose="02020603050405020304" pitchFamily="18" charset="0"/>
              </a:rPr>
              <a:t>24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cs typeface="Times New Roman" panose="02020603050405020304" pitchFamily="18" charset="0"/>
              </a:rPr>
              <a:t>III</a:t>
            </a:r>
            <a:r>
              <a:rPr lang="ru-RU" sz="2400" dirty="0">
                <a:cs typeface="Times New Roman" panose="02020603050405020304" pitchFamily="18" charset="0"/>
              </a:rPr>
              <a:t>     </a:t>
            </a:r>
            <a:r>
              <a:rPr lang="en-US" sz="2400" i="1" dirty="0">
                <a:solidFill>
                  <a:srgbClr val="FF0000"/>
                </a:solidFill>
                <a:cs typeface="Times New Roman" panose="02020603050405020304" pitchFamily="18" charset="0"/>
              </a:rPr>
              <a:t>y</a:t>
            </a:r>
            <a:r>
              <a:rPr lang="ru-RU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ru-RU" sz="2400" dirty="0">
                <a:cs typeface="Times New Roman" panose="02020603050405020304" pitchFamily="18" charset="0"/>
              </a:rPr>
              <a:t>       </a:t>
            </a:r>
            <a:r>
              <a:rPr lang="ru-RU" sz="2400" u="sng" dirty="0">
                <a:cs typeface="Times New Roman" panose="02020603050405020304" pitchFamily="18" charset="0"/>
              </a:rPr>
              <a:t>  60</a:t>
            </a:r>
            <a:endParaRPr lang="ru-RU" sz="2400" dirty="0"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cs typeface="Times New Roman" panose="02020603050405020304" pitchFamily="18" charset="0"/>
              </a:rPr>
              <a:t>                   100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9446745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195486"/>
            <a:ext cx="7808415" cy="792088"/>
          </a:xfrm>
        </p:spPr>
        <p:txBody>
          <a:bodyPr>
            <a:noAutofit/>
          </a:bodyPr>
          <a:lstStyle/>
          <a:p>
            <a:pPr algn="ctr">
              <a:lnSpc>
                <a:spcPts val="2800"/>
              </a:lnSpc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«Экономическая грамотность» </a:t>
            </a:r>
            <a:b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Магницкому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19</a:t>
            </a:fld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508001" y="1131590"/>
            <a:ext cx="8168455" cy="34563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/>
              <a:t>    </a:t>
            </a:r>
            <a:r>
              <a:rPr lang="en-US" sz="2400" b="1" dirty="0"/>
              <a:t> </a:t>
            </a:r>
            <a:r>
              <a:rPr lang="ru-RU" sz="2400" dirty="0"/>
              <a:t>дал        взял            </a:t>
            </a:r>
            <a:r>
              <a:rPr lang="ru-RU" sz="2400" b="1" dirty="0"/>
              <a:t>Решение. </a:t>
            </a:r>
            <a:r>
              <a:rPr lang="ru-RU" sz="2400" dirty="0"/>
              <a:t>Деньги были вложены на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cs typeface="Times New Roman" panose="02020603050405020304" pitchFamily="18" charset="0"/>
              </a:rPr>
              <a:t>I</a:t>
            </a:r>
            <a:r>
              <a:rPr lang="ru-RU" sz="2400" dirty="0">
                <a:cs typeface="Times New Roman" panose="02020603050405020304" pitchFamily="18" charset="0"/>
              </a:rPr>
              <a:t>     19,2       16        </a:t>
            </a:r>
            <a:r>
              <a:rPr lang="ru-RU" sz="2400" dirty="0"/>
              <a:t>один срок, полученные доходы</a:t>
            </a:r>
            <a:r>
              <a:rPr lang="ru-RU" sz="2400" dirty="0">
                <a:cs typeface="Times New Roman" panose="02020603050405020304" pitchFamily="18" charset="0"/>
              </a:rPr>
              <a:t>  </a:t>
            </a:r>
            <a:endParaRPr lang="en-US" sz="2400" dirty="0"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cs typeface="Times New Roman" panose="02020603050405020304" pitchFamily="18" charset="0"/>
              </a:rPr>
              <a:t>II</a:t>
            </a:r>
            <a:r>
              <a:rPr lang="ru-RU" sz="2400" dirty="0">
                <a:cs typeface="Times New Roman" panose="02020603050405020304" pitchFamily="18" charset="0"/>
              </a:rPr>
              <a:t>   2 + </a:t>
            </a:r>
            <a:r>
              <a:rPr lang="en-US" sz="2400" i="1" dirty="0">
                <a:solidFill>
                  <a:srgbClr val="FF0000"/>
                </a:solidFill>
                <a:cs typeface="Times New Roman" panose="02020603050405020304" pitchFamily="18" charset="0"/>
              </a:rPr>
              <a:t>x   </a:t>
            </a:r>
            <a:r>
              <a:rPr lang="ru-RU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   </a:t>
            </a:r>
            <a:r>
              <a:rPr lang="ru-RU" sz="2400" dirty="0">
                <a:cs typeface="Times New Roman" panose="02020603050405020304" pitchFamily="18" charset="0"/>
              </a:rPr>
              <a:t>24        </a:t>
            </a:r>
            <a:r>
              <a:rPr lang="ru-RU" sz="2400" dirty="0"/>
              <a:t>пропорциональны вложенным суммам</a:t>
            </a:r>
            <a:endParaRPr lang="ru-RU" sz="2400" dirty="0"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cs typeface="Times New Roman" panose="02020603050405020304" pitchFamily="18" charset="0"/>
              </a:rPr>
              <a:t>III</a:t>
            </a:r>
            <a:r>
              <a:rPr lang="ru-RU" sz="2400" dirty="0">
                <a:cs typeface="Times New Roman" panose="02020603050405020304" pitchFamily="18" charset="0"/>
              </a:rPr>
              <a:t>     </a:t>
            </a:r>
            <a:r>
              <a:rPr lang="en-US" sz="2400" i="1" dirty="0">
                <a:solidFill>
                  <a:srgbClr val="FF0000"/>
                </a:solidFill>
                <a:cs typeface="Times New Roman" panose="02020603050405020304" pitchFamily="18" charset="0"/>
              </a:rPr>
              <a:t>y</a:t>
            </a:r>
            <a:r>
              <a:rPr lang="ru-RU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  </a:t>
            </a:r>
            <a:r>
              <a:rPr lang="ru-RU" sz="2400" dirty="0">
                <a:cs typeface="Times New Roman" panose="02020603050405020304" pitchFamily="18" charset="0"/>
              </a:rPr>
              <a:t>     </a:t>
            </a:r>
            <a:r>
              <a:rPr lang="ru-RU" sz="2400" u="sng" dirty="0">
                <a:cs typeface="Times New Roman" panose="02020603050405020304" pitchFamily="18" charset="0"/>
              </a:rPr>
              <a:t>  60 </a:t>
            </a:r>
            <a:r>
              <a:rPr lang="ru-RU" sz="2400" dirty="0">
                <a:cs typeface="Times New Roman" panose="02020603050405020304" pitchFamily="18" charset="0"/>
              </a:rPr>
              <a:t>       </a:t>
            </a:r>
            <a:r>
              <a:rPr lang="ru-RU" sz="2400" dirty="0"/>
              <a:t>денег. То есть купцы вложили суммы,</a:t>
            </a:r>
            <a:endParaRPr lang="ru-RU" sz="2400" dirty="0"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cs typeface="Times New Roman" panose="02020603050405020304" pitchFamily="18" charset="0"/>
              </a:rPr>
              <a:t>                   100</a:t>
            </a:r>
            <a:r>
              <a:rPr lang="ru-RU" sz="2400" dirty="0"/>
              <a:t>        пропорциональные числам 16, 24, 60,</a:t>
            </a:r>
            <a:endParaRPr lang="ru-RU" sz="2400" b="1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                                    </a:t>
            </a:r>
            <a:r>
              <a:rPr lang="ru-RU" sz="2400" dirty="0"/>
              <a:t>или 4, 6, 15. Они вложили 4, 6 и 15 частей.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  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544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149629"/>
            <a:ext cx="7808415" cy="981961"/>
          </a:xfrm>
        </p:spPr>
        <p:txBody>
          <a:bodyPr>
            <a:noAutofit/>
          </a:bodyPr>
          <a:lstStyle/>
          <a:p>
            <a:pPr algn="ctr">
              <a:lnSpc>
                <a:spcPts val="2800"/>
              </a:lnSpc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«Экономическая грамотность» </a:t>
            </a:r>
            <a:b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Магницкому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</a:t>
            </a:fld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611560" y="1203598"/>
            <a:ext cx="8064896" cy="338437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dirty="0"/>
              <a:t>    </a:t>
            </a:r>
            <a:r>
              <a:rPr lang="ru-RU" sz="2400" dirty="0">
                <a:cs typeface="Times New Roman" panose="02020603050405020304" pitchFamily="18" charset="0"/>
              </a:rPr>
              <a:t>В последнее время много разговоров </a:t>
            </a:r>
            <a:br>
              <a:rPr lang="ru-RU" sz="2400" dirty="0">
                <a:cs typeface="Times New Roman" panose="02020603050405020304" pitchFamily="18" charset="0"/>
              </a:rPr>
            </a:br>
            <a:r>
              <a:rPr lang="ru-RU" sz="2400" dirty="0">
                <a:cs typeface="Times New Roman" panose="02020603050405020304" pitchFamily="18" charset="0"/>
              </a:rPr>
              <a:t>ведётся вокруг всяких «грамотностей», </a:t>
            </a:r>
            <a:br>
              <a:rPr lang="ru-RU" sz="2400" dirty="0">
                <a:cs typeface="Times New Roman" panose="02020603050405020304" pitchFamily="18" charset="0"/>
              </a:rPr>
            </a:br>
            <a:r>
              <a:rPr lang="ru-RU" sz="2400" dirty="0">
                <a:cs typeface="Times New Roman" panose="02020603050405020304" pitchFamily="18" charset="0"/>
              </a:rPr>
              <a:t>среди которых упоминается экономическая. </a:t>
            </a:r>
            <a:br>
              <a:rPr lang="ru-RU" sz="2400" dirty="0">
                <a:cs typeface="Times New Roman" panose="02020603050405020304" pitchFamily="18" charset="0"/>
              </a:rPr>
            </a:br>
            <a:r>
              <a:rPr lang="ru-RU" sz="2400" dirty="0"/>
              <a:t>Решать</a:t>
            </a:r>
            <a:r>
              <a:rPr lang="ru-RU" sz="2800" dirty="0">
                <a:cs typeface="Times New Roman" panose="02020603050405020304" pitchFamily="18" charset="0"/>
              </a:rPr>
              <a:t> </a:t>
            </a:r>
            <a:r>
              <a:rPr lang="ru-RU" sz="2400" dirty="0"/>
              <a:t>задачи</a:t>
            </a:r>
            <a:r>
              <a:rPr lang="ru-RU" sz="2400" dirty="0">
                <a:cs typeface="Times New Roman" panose="02020603050405020304" pitchFamily="18" charset="0"/>
              </a:rPr>
              <a:t>, связанные с торговыми </a:t>
            </a:r>
            <a:br>
              <a:rPr lang="ru-RU" sz="2400" dirty="0">
                <a:cs typeface="Times New Roman" panose="02020603050405020304" pitchFamily="18" charset="0"/>
              </a:rPr>
            </a:br>
            <a:r>
              <a:rPr lang="ru-RU" sz="2400" dirty="0">
                <a:cs typeface="Times New Roman" panose="02020603050405020304" pitchFamily="18" charset="0"/>
              </a:rPr>
              <a:t>расчётами — давняя традиция у каждого </a:t>
            </a:r>
            <a:br>
              <a:rPr lang="ru-RU" sz="2400" dirty="0">
                <a:cs typeface="Times New Roman" panose="02020603050405020304" pitchFamily="18" charset="0"/>
              </a:rPr>
            </a:br>
            <a:r>
              <a:rPr lang="ru-RU" sz="2400" dirty="0">
                <a:cs typeface="Times New Roman" panose="02020603050405020304" pitchFamily="18" charset="0"/>
              </a:rPr>
              <a:t>народа. Есть древние письменные источники </a:t>
            </a:r>
            <a:br>
              <a:rPr lang="ru-RU" sz="2400" dirty="0">
                <a:cs typeface="Times New Roman" panose="02020603050405020304" pitchFamily="18" charset="0"/>
              </a:rPr>
            </a:br>
            <a:r>
              <a:rPr lang="ru-RU" sz="2400" dirty="0">
                <a:cs typeface="Times New Roman" panose="02020603050405020304" pitchFamily="18" charset="0"/>
              </a:rPr>
              <a:t>Вавилона, Китая, Греции. В России были </a:t>
            </a:r>
            <a:br>
              <a:rPr lang="ru-RU" sz="2400" dirty="0">
                <a:cs typeface="Times New Roman" panose="02020603050405020304" pitchFamily="18" charset="0"/>
              </a:rPr>
            </a:br>
            <a:r>
              <a:rPr lang="ru-RU" sz="2400" dirty="0"/>
              <a:t>математические</a:t>
            </a:r>
            <a:r>
              <a:rPr lang="ru-RU" sz="2400" dirty="0">
                <a:cs typeface="Times New Roman" panose="02020603050405020304" pitchFamily="18" charset="0"/>
              </a:rPr>
              <a:t> рукописи и наиболее </a:t>
            </a:r>
            <a:br>
              <a:rPr lang="ru-RU" sz="2400" dirty="0">
                <a:cs typeface="Times New Roman" panose="02020603050405020304" pitchFamily="18" charset="0"/>
              </a:rPr>
            </a:br>
            <a:r>
              <a:rPr lang="ru-RU" sz="2400" dirty="0">
                <a:cs typeface="Times New Roman" panose="02020603050405020304" pitchFamily="18" charset="0"/>
              </a:rPr>
              <a:t>известная  «Арифметика» Л. Ф. Магницкого </a:t>
            </a:r>
            <a:br>
              <a:rPr lang="ru-RU" sz="2400" dirty="0">
                <a:cs typeface="Times New Roman" panose="02020603050405020304" pitchFamily="18" charset="0"/>
              </a:rPr>
            </a:br>
            <a:r>
              <a:rPr lang="ru-RU" sz="2400" dirty="0">
                <a:cs typeface="Times New Roman" panose="02020603050405020304" pitchFamily="18" charset="0"/>
              </a:rPr>
              <a:t>(1703 г.).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B64FC73-047A-48B7-92D6-C4FE37671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3484" y="915566"/>
            <a:ext cx="2525590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3938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195486"/>
            <a:ext cx="7808415" cy="792088"/>
          </a:xfrm>
        </p:spPr>
        <p:txBody>
          <a:bodyPr>
            <a:noAutofit/>
          </a:bodyPr>
          <a:lstStyle/>
          <a:p>
            <a:pPr algn="ctr">
              <a:lnSpc>
                <a:spcPts val="2800"/>
              </a:lnSpc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«Экономическая грамотность» </a:t>
            </a:r>
            <a:b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Магницкому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20</a:t>
            </a:fld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508001" y="1131590"/>
            <a:ext cx="8168455" cy="34563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/>
              <a:t>    </a:t>
            </a:r>
            <a:r>
              <a:rPr lang="en-US" sz="2400" b="1" dirty="0"/>
              <a:t> </a:t>
            </a:r>
            <a:r>
              <a:rPr lang="ru-RU" sz="2400" dirty="0"/>
              <a:t>дал        взял</a:t>
            </a:r>
            <a:r>
              <a:rPr lang="en-US" sz="2400" dirty="0"/>
              <a:t>    </a:t>
            </a:r>
            <a:r>
              <a:rPr lang="ru-RU" sz="2400" dirty="0"/>
              <a:t>части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cs typeface="Times New Roman" panose="02020603050405020304" pitchFamily="18" charset="0"/>
              </a:rPr>
              <a:t>I</a:t>
            </a:r>
            <a:r>
              <a:rPr lang="ru-RU" sz="2400" dirty="0">
                <a:cs typeface="Times New Roman" panose="02020603050405020304" pitchFamily="18" charset="0"/>
              </a:rPr>
              <a:t>     19,2       16       4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cs typeface="Times New Roman" panose="02020603050405020304" pitchFamily="18" charset="0"/>
              </a:rPr>
              <a:t>II</a:t>
            </a:r>
            <a:r>
              <a:rPr lang="ru-RU" sz="2400" dirty="0">
                <a:cs typeface="Times New Roman" panose="02020603050405020304" pitchFamily="18" charset="0"/>
              </a:rPr>
              <a:t>   2 + </a:t>
            </a:r>
            <a:r>
              <a:rPr lang="en-US" sz="2400" i="1" dirty="0">
                <a:solidFill>
                  <a:srgbClr val="FF0000"/>
                </a:solidFill>
                <a:cs typeface="Times New Roman" panose="02020603050405020304" pitchFamily="18" charset="0"/>
              </a:rPr>
              <a:t>x</a:t>
            </a:r>
            <a:r>
              <a:rPr lang="ru-RU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  </a:t>
            </a:r>
            <a:r>
              <a:rPr lang="ru-RU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  </a:t>
            </a:r>
            <a:r>
              <a:rPr lang="ru-RU" sz="2400" dirty="0">
                <a:cs typeface="Times New Roman" panose="02020603050405020304" pitchFamily="18" charset="0"/>
              </a:rPr>
              <a:t>24       6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cs typeface="Times New Roman" panose="02020603050405020304" pitchFamily="18" charset="0"/>
              </a:rPr>
              <a:t>III</a:t>
            </a:r>
            <a:r>
              <a:rPr lang="ru-RU" sz="2400" dirty="0">
                <a:cs typeface="Times New Roman" panose="02020603050405020304" pitchFamily="18" charset="0"/>
              </a:rPr>
              <a:t>     </a:t>
            </a:r>
            <a:r>
              <a:rPr lang="en-US" sz="2400" i="1" dirty="0">
                <a:solidFill>
                  <a:srgbClr val="FF0000"/>
                </a:solidFill>
                <a:cs typeface="Times New Roman" panose="02020603050405020304" pitchFamily="18" charset="0"/>
              </a:rPr>
              <a:t>y</a:t>
            </a:r>
            <a:r>
              <a:rPr lang="ru-RU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ru-RU" sz="2400" dirty="0">
                <a:cs typeface="Times New Roman" panose="02020603050405020304" pitchFamily="18" charset="0"/>
              </a:rPr>
              <a:t>       </a:t>
            </a:r>
            <a:r>
              <a:rPr lang="ru-RU" sz="2400" u="sng" dirty="0">
                <a:cs typeface="Times New Roman" panose="02020603050405020304" pitchFamily="18" charset="0"/>
              </a:rPr>
              <a:t>  60 </a:t>
            </a:r>
            <a:r>
              <a:rPr lang="ru-RU" sz="2400" dirty="0">
                <a:cs typeface="Times New Roman" panose="02020603050405020304" pitchFamily="18" charset="0"/>
              </a:rPr>
              <a:t>    15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cs typeface="Times New Roman" panose="02020603050405020304" pitchFamily="18" charset="0"/>
              </a:rPr>
              <a:t>                   100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285165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195486"/>
            <a:ext cx="7808415" cy="792088"/>
          </a:xfrm>
        </p:spPr>
        <p:txBody>
          <a:bodyPr>
            <a:noAutofit/>
          </a:bodyPr>
          <a:lstStyle/>
          <a:p>
            <a:pPr algn="ctr">
              <a:lnSpc>
                <a:spcPts val="2800"/>
              </a:lnSpc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«Экономическая грамотность» </a:t>
            </a:r>
            <a:b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Магницкому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21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4294967295"/>
              </p:nvPr>
            </p:nvSpPr>
            <p:spPr>
              <a:xfrm>
                <a:off x="508001" y="1131590"/>
                <a:ext cx="8168455" cy="3456384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ru-RU" sz="2400" b="1" dirty="0"/>
                  <a:t>    </a:t>
                </a:r>
                <a:r>
                  <a:rPr lang="en-US" sz="2400" b="1" dirty="0"/>
                  <a:t> </a:t>
                </a:r>
                <a:r>
                  <a:rPr lang="ru-RU" sz="2400" dirty="0"/>
                  <a:t>дал        взял</a:t>
                </a:r>
                <a:r>
                  <a:rPr lang="en-US" sz="2400" dirty="0"/>
                  <a:t>    </a:t>
                </a:r>
                <a:r>
                  <a:rPr lang="ru-RU" sz="2400" dirty="0"/>
                  <a:t>части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2400" dirty="0">
                    <a:cs typeface="Times New Roman" panose="02020603050405020304" pitchFamily="18" charset="0"/>
                  </a:rPr>
                  <a:t>I</a:t>
                </a:r>
                <a:r>
                  <a:rPr lang="ru-RU" sz="2400" dirty="0">
                    <a:cs typeface="Times New Roman" panose="02020603050405020304" pitchFamily="18" charset="0"/>
                  </a:rPr>
                  <a:t>     19,2       16       4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2400" dirty="0">
                    <a:cs typeface="Times New Roman" panose="02020603050405020304" pitchFamily="18" charset="0"/>
                  </a:rPr>
                  <a:t>II</a:t>
                </a:r>
                <a:r>
                  <a:rPr lang="ru-RU" sz="2400" dirty="0">
                    <a:cs typeface="Times New Roman" panose="02020603050405020304" pitchFamily="18" charset="0"/>
                  </a:rPr>
                  <a:t>   2 + </a:t>
                </a:r>
                <a:r>
                  <a:rPr lang="en-US" sz="2400" i="1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x   </a:t>
                </a:r>
                <a:r>
                  <a:rPr lang="ru-RU" sz="24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    </a:t>
                </a:r>
                <a:r>
                  <a:rPr lang="ru-RU" sz="2400" dirty="0">
                    <a:cs typeface="Times New Roman" panose="02020603050405020304" pitchFamily="18" charset="0"/>
                  </a:rPr>
                  <a:t>24       6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2400" dirty="0">
                    <a:cs typeface="Times New Roman" panose="02020603050405020304" pitchFamily="18" charset="0"/>
                  </a:rPr>
                  <a:t>III</a:t>
                </a:r>
                <a:r>
                  <a:rPr lang="ru-RU" sz="2400" dirty="0">
                    <a:cs typeface="Times New Roman" panose="02020603050405020304" pitchFamily="18" charset="0"/>
                  </a:rPr>
                  <a:t>     </a:t>
                </a:r>
                <a:r>
                  <a:rPr lang="en-US" sz="2400" i="1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cs typeface="Times New Roman" panose="02020603050405020304" pitchFamily="18" charset="0"/>
                  </a:rPr>
                  <a:t>       </a:t>
                </a:r>
                <a:r>
                  <a:rPr lang="ru-RU" sz="2400" u="sng" dirty="0">
                    <a:cs typeface="Times New Roman" panose="02020603050405020304" pitchFamily="18" charset="0"/>
                  </a:rPr>
                  <a:t>  60 </a:t>
                </a:r>
                <a:r>
                  <a:rPr lang="ru-RU" sz="2400" dirty="0">
                    <a:cs typeface="Times New Roman" panose="02020603050405020304" pitchFamily="18" charset="0"/>
                  </a:rPr>
                  <a:t>    15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ru-RU" sz="2400" dirty="0">
                    <a:cs typeface="Times New Roman" panose="02020603050405020304" pitchFamily="18" charset="0"/>
                  </a:rPr>
                  <a:t>                   100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dirty="0"/>
                  <a:t>1)</a:t>
                </a:r>
                <a:r>
                  <a:rPr lang="ru-RU" sz="2400" b="1" dirty="0"/>
                  <a:t> </a:t>
                </a:r>
                <a:r>
                  <a:rPr lang="ru-RU" sz="2400" dirty="0"/>
                  <a:t>19,2 : 4 = 4,8 (руб.) — приходится на 1 часть,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2400" dirty="0"/>
                  <a:t>   </a:t>
                </a:r>
                <a:r>
                  <a:rPr lang="ru-RU" sz="2400" dirty="0"/>
                  <a:t>2) 4,8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ru-RU" sz="2400" dirty="0"/>
                  <a:t> 6 = 28,8 (руб.) — вложил </a:t>
                </a:r>
                <a:r>
                  <a:rPr lang="en-US" sz="2400" dirty="0"/>
                  <a:t>II-</a:t>
                </a:r>
                <a:r>
                  <a:rPr lang="ru-RU" sz="2400" dirty="0"/>
                  <a:t>й купец,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ru-RU" sz="2400" dirty="0"/>
                  <a:t> </a:t>
                </a:r>
                <a:r>
                  <a:rPr lang="en-US" sz="2400" dirty="0"/>
                  <a:t>  </a:t>
                </a:r>
                <a:r>
                  <a:rPr lang="ru-RU" sz="2400" dirty="0"/>
                  <a:t>3) 28,8 – 2 = 26,8 (руб.) — стоимость серебра,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2400" dirty="0"/>
                  <a:t>   </a:t>
                </a:r>
                <a:r>
                  <a:rPr lang="ru-RU" sz="2400" dirty="0"/>
                  <a:t>4) 4,8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ru-RU" sz="2400" dirty="0"/>
                  <a:t> 15 = 72 (руб.) — вложил </a:t>
                </a:r>
                <a:r>
                  <a:rPr lang="en-US" sz="2400" dirty="0"/>
                  <a:t>III-</a:t>
                </a:r>
                <a:r>
                  <a:rPr lang="ru-RU" sz="2400" dirty="0"/>
                  <a:t>й купец.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2400" b="1" dirty="0"/>
                  <a:t>   </a:t>
                </a:r>
                <a:r>
                  <a:rPr lang="ru-RU" sz="2400" b="1" dirty="0"/>
                  <a:t>Ответ.</a:t>
                </a:r>
                <a:r>
                  <a:rPr lang="ru-RU" sz="2400" dirty="0"/>
                  <a:t> 26,8 руб., 72 руб.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endParaRPr lang="ru-RU" sz="2400" b="1" dirty="0"/>
              </a:p>
            </p:txBody>
          </p:sp>
        </mc:Choice>
        <mc:Fallback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4294967295"/>
              </p:nvPr>
            </p:nvSpPr>
            <p:spPr>
              <a:xfrm>
                <a:off x="508001" y="1131590"/>
                <a:ext cx="8168455" cy="3456384"/>
              </a:xfrm>
              <a:blipFill>
                <a:blip r:embed="rId2"/>
                <a:stretch>
                  <a:fillRect l="-1119" t="-2469" b="-194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036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195486"/>
            <a:ext cx="7808415" cy="792088"/>
          </a:xfrm>
        </p:spPr>
        <p:txBody>
          <a:bodyPr>
            <a:noAutofit/>
          </a:bodyPr>
          <a:lstStyle/>
          <a:p>
            <a:pPr algn="ctr">
              <a:lnSpc>
                <a:spcPts val="2800"/>
              </a:lnSpc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«Экономическая грамотность» </a:t>
            </a:r>
            <a:b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Магницкому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22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4294967295"/>
              </p:nvPr>
            </p:nvSpPr>
            <p:spPr>
              <a:xfrm>
                <a:off x="508001" y="1131590"/>
                <a:ext cx="8168455" cy="3456384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ru-RU" b="1" dirty="0"/>
                  <a:t>    </a:t>
                </a:r>
                <a:r>
                  <a:rPr lang="ru-RU" sz="2400" b="1" dirty="0">
                    <a:solidFill>
                      <a:srgbClr val="C00000"/>
                    </a:solidFill>
                  </a:rPr>
                  <a:t>Задача 6.</a:t>
                </a:r>
                <a:r>
                  <a:rPr lang="ru-RU" sz="2400" dirty="0">
                    <a:solidFill>
                      <a:srgbClr val="C00000"/>
                    </a:solidFill>
                  </a:rPr>
                  <a:t> Два человека сложили в купечество денег. Первый положил 20 рублей на 12 месяцев, второй — неизвестную сумму денег на 5 месяцев, а прибыли первый взял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srgbClr val="C00000"/>
                    </a:solidFill>
                  </a:rPr>
                  <a:t> рубля, а второй —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srgbClr val="C00000"/>
                    </a:solidFill>
                  </a:rPr>
                  <a:t> рубля. Спрашивается, сколько второй положил денег.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ru-RU" sz="2400" b="1" i="1" dirty="0"/>
                  <a:t>    </a:t>
                </a:r>
                <a:r>
                  <a:rPr lang="ru-RU" sz="2400" i="1" dirty="0"/>
                  <a:t>Замечание. </a:t>
                </a:r>
                <a:r>
                  <a:rPr lang="ru-RU" sz="2400" dirty="0"/>
                  <a:t>Задача интересна тем, что прибыль купцов была слишком мала (3 % за год), а также тем, что деньги вкладывались на разные сроки. Она решалась при помощи переформулировки, т. е. составления новой задачи про вложение денег на одинаковый срок.</a:t>
                </a:r>
                <a:endPara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4294967295"/>
              </p:nvPr>
            </p:nvSpPr>
            <p:spPr>
              <a:xfrm>
                <a:off x="508001" y="1131590"/>
                <a:ext cx="8168455" cy="3456384"/>
              </a:xfrm>
              <a:blipFill>
                <a:blip r:embed="rId2"/>
                <a:stretch>
                  <a:fillRect l="-1119" t="-2469" b="-61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12666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195486"/>
            <a:ext cx="7808415" cy="792088"/>
          </a:xfrm>
        </p:spPr>
        <p:txBody>
          <a:bodyPr>
            <a:noAutofit/>
          </a:bodyPr>
          <a:lstStyle/>
          <a:p>
            <a:pPr algn="ctr">
              <a:lnSpc>
                <a:spcPts val="2800"/>
              </a:lnSpc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«Экономическая грамотность» </a:t>
            </a:r>
            <a:b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Магницкому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23</a:t>
            </a:fld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508001" y="1131590"/>
            <a:ext cx="8168455" cy="34563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      </a:t>
            </a:r>
            <a:r>
              <a:rPr lang="ru-RU" sz="2400" dirty="0"/>
              <a:t>дал     мес.   взял</a:t>
            </a:r>
            <a:r>
              <a:rPr lang="en-US" sz="2400" dirty="0"/>
              <a:t>   </a:t>
            </a:r>
            <a:endParaRPr lang="ru-RU" sz="2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cs typeface="Times New Roman" panose="02020603050405020304" pitchFamily="18" charset="0"/>
              </a:rPr>
              <a:t>I</a:t>
            </a:r>
            <a:r>
              <a:rPr lang="ru-RU" sz="2400" dirty="0">
                <a:cs typeface="Times New Roman" panose="02020603050405020304" pitchFamily="18" charset="0"/>
              </a:rPr>
              <a:t>   </a:t>
            </a:r>
            <a:r>
              <a:rPr lang="en-US" sz="2400" dirty="0">
                <a:cs typeface="Times New Roman" panose="02020603050405020304" pitchFamily="18" charset="0"/>
              </a:rPr>
              <a:t>  20</a:t>
            </a:r>
            <a:r>
              <a:rPr lang="ru-RU" sz="2400" dirty="0">
                <a:cs typeface="Times New Roman" panose="02020603050405020304" pitchFamily="18" charset="0"/>
              </a:rPr>
              <a:t>       12      3/5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cs typeface="Times New Roman" panose="02020603050405020304" pitchFamily="18" charset="0"/>
              </a:rPr>
              <a:t>II</a:t>
            </a:r>
            <a:r>
              <a:rPr lang="ru-RU" sz="2400" dirty="0">
                <a:cs typeface="Times New Roman" panose="02020603050405020304" pitchFamily="18" charset="0"/>
              </a:rPr>
              <a:t>  </a:t>
            </a:r>
            <a:r>
              <a:rPr lang="en-US" sz="2400" dirty="0">
                <a:cs typeface="Times New Roman" panose="02020603050405020304" pitchFamily="18" charset="0"/>
              </a:rPr>
              <a:t>   </a:t>
            </a:r>
            <a:r>
              <a:rPr lang="en-US" sz="2400" i="1" dirty="0">
                <a:solidFill>
                  <a:srgbClr val="FF0000"/>
                </a:solidFill>
                <a:cs typeface="Times New Roman" panose="02020603050405020304" pitchFamily="18" charset="0"/>
              </a:rPr>
              <a:t>x</a:t>
            </a:r>
            <a:r>
              <a:rPr lang="ru-RU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   </a:t>
            </a:r>
            <a:r>
              <a:rPr 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    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ru-RU" sz="2400" dirty="0">
                <a:cs typeface="Times New Roman" panose="02020603050405020304" pitchFamily="18" charset="0"/>
              </a:rPr>
              <a:t>5      2/5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b="1" dirty="0"/>
          </a:p>
          <a:p>
            <a:pPr marL="0" indent="0">
              <a:spcBef>
                <a:spcPts val="0"/>
              </a:spcBef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2372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195486"/>
            <a:ext cx="7808415" cy="792088"/>
          </a:xfrm>
        </p:spPr>
        <p:txBody>
          <a:bodyPr>
            <a:noAutofit/>
          </a:bodyPr>
          <a:lstStyle/>
          <a:p>
            <a:pPr algn="ctr">
              <a:lnSpc>
                <a:spcPts val="2800"/>
              </a:lnSpc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«Экономическая грамотность» </a:t>
            </a:r>
            <a:b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Магницкому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24</a:t>
            </a:fld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508001" y="1131590"/>
            <a:ext cx="8168455" cy="34563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cs typeface="Times New Roman" panose="02020603050405020304" pitchFamily="18" charset="0"/>
              </a:rPr>
              <a:t>      </a:t>
            </a:r>
            <a:r>
              <a:rPr lang="ru-RU" sz="2400" dirty="0">
                <a:cs typeface="Times New Roman" panose="02020603050405020304" pitchFamily="18" charset="0"/>
              </a:rPr>
              <a:t>дал     мес.   взял</a:t>
            </a:r>
            <a:r>
              <a:rPr lang="en-US" sz="2400" dirty="0">
                <a:cs typeface="Times New Roman" panose="02020603050405020304" pitchFamily="18" charset="0"/>
              </a:rPr>
              <a:t>    </a:t>
            </a:r>
            <a:endParaRPr lang="ru-RU" sz="2400" dirty="0"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cs typeface="Times New Roman" panose="02020603050405020304" pitchFamily="18" charset="0"/>
              </a:rPr>
              <a:t>I</a:t>
            </a:r>
            <a:r>
              <a:rPr lang="ru-RU" sz="2400" dirty="0">
                <a:cs typeface="Times New Roman" panose="02020603050405020304" pitchFamily="18" charset="0"/>
              </a:rPr>
              <a:t>   </a:t>
            </a:r>
            <a:r>
              <a:rPr lang="en-US" sz="2400" dirty="0">
                <a:cs typeface="Times New Roman" panose="02020603050405020304" pitchFamily="18" charset="0"/>
              </a:rPr>
              <a:t>  20</a:t>
            </a:r>
            <a:r>
              <a:rPr lang="ru-RU" sz="2400" dirty="0">
                <a:cs typeface="Times New Roman" panose="02020603050405020304" pitchFamily="18" charset="0"/>
              </a:rPr>
              <a:t>       12      3/5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cs typeface="Times New Roman" panose="02020603050405020304" pitchFamily="18" charset="0"/>
              </a:rPr>
              <a:t>II</a:t>
            </a:r>
            <a:r>
              <a:rPr lang="ru-RU" sz="2400" dirty="0">
                <a:cs typeface="Times New Roman" panose="02020603050405020304" pitchFamily="18" charset="0"/>
              </a:rPr>
              <a:t>  </a:t>
            </a:r>
            <a:r>
              <a:rPr lang="en-US" sz="2400" dirty="0">
                <a:cs typeface="Times New Roman" panose="02020603050405020304" pitchFamily="18" charset="0"/>
              </a:rPr>
              <a:t>   </a:t>
            </a:r>
            <a:r>
              <a:rPr lang="en-US" sz="2400" i="1" dirty="0">
                <a:solidFill>
                  <a:srgbClr val="FF0000"/>
                </a:solidFill>
                <a:cs typeface="Times New Roman" panose="02020603050405020304" pitchFamily="18" charset="0"/>
              </a:rPr>
              <a:t>x</a:t>
            </a:r>
            <a:r>
              <a:rPr lang="ru-RU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   </a:t>
            </a:r>
            <a:r>
              <a:rPr 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    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ru-RU" sz="2400" dirty="0">
                <a:cs typeface="Times New Roman" panose="02020603050405020304" pitchFamily="18" charset="0"/>
              </a:rPr>
              <a:t>5      2/5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/>
              <a:t>   Решение.</a:t>
            </a:r>
            <a:r>
              <a:rPr lang="ru-RU" sz="2400" dirty="0"/>
              <a:t> Чтобы получить тот же доход за 1 месяц, первый должен вложить в 12 раз больше денег, т. е. 240 рублей, а второй — в 5 раз больше. Будем считать, что 240 рублей первого купца и 5 сумм второго купца вложены на 1 месяц.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8397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195486"/>
            <a:ext cx="7808415" cy="792088"/>
          </a:xfrm>
        </p:spPr>
        <p:txBody>
          <a:bodyPr>
            <a:noAutofit/>
          </a:bodyPr>
          <a:lstStyle/>
          <a:p>
            <a:pPr algn="ctr">
              <a:lnSpc>
                <a:spcPts val="2800"/>
              </a:lnSpc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«Экономическая грамотность» </a:t>
            </a:r>
            <a:b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Магницкому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25</a:t>
            </a:fld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508001" y="1131590"/>
            <a:ext cx="8168455" cy="34563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      </a:t>
            </a:r>
            <a:r>
              <a:rPr lang="ru-RU" sz="2400" dirty="0"/>
              <a:t>дал     мес.   взял</a:t>
            </a:r>
            <a:r>
              <a:rPr lang="en-US" sz="2400" dirty="0"/>
              <a:t>    </a:t>
            </a:r>
            <a:r>
              <a:rPr lang="ru-RU" sz="2400" dirty="0"/>
              <a:t>на 1 мес.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cs typeface="Times New Roman" panose="02020603050405020304" pitchFamily="18" charset="0"/>
              </a:rPr>
              <a:t>I</a:t>
            </a:r>
            <a:r>
              <a:rPr lang="ru-RU" sz="2400" dirty="0">
                <a:cs typeface="Times New Roman" panose="02020603050405020304" pitchFamily="18" charset="0"/>
              </a:rPr>
              <a:t>   </a:t>
            </a:r>
            <a:r>
              <a:rPr lang="en-US" sz="2400" dirty="0">
                <a:cs typeface="Times New Roman" panose="02020603050405020304" pitchFamily="18" charset="0"/>
              </a:rPr>
              <a:t>  20</a:t>
            </a:r>
            <a:r>
              <a:rPr lang="ru-RU" sz="2400" dirty="0">
                <a:cs typeface="Times New Roman" panose="02020603050405020304" pitchFamily="18" charset="0"/>
              </a:rPr>
              <a:t>       12      3/5         240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cs typeface="Times New Roman" panose="02020603050405020304" pitchFamily="18" charset="0"/>
              </a:rPr>
              <a:t>II</a:t>
            </a:r>
            <a:r>
              <a:rPr lang="ru-RU" sz="2400" dirty="0">
                <a:cs typeface="Times New Roman" panose="02020603050405020304" pitchFamily="18" charset="0"/>
              </a:rPr>
              <a:t>  </a:t>
            </a:r>
            <a:r>
              <a:rPr lang="en-US" sz="2400" dirty="0">
                <a:cs typeface="Times New Roman" panose="02020603050405020304" pitchFamily="18" charset="0"/>
              </a:rPr>
              <a:t>   </a:t>
            </a:r>
            <a:r>
              <a:rPr lang="en-US" sz="2400" i="1" dirty="0">
                <a:solidFill>
                  <a:srgbClr val="FF0000"/>
                </a:solidFill>
                <a:cs typeface="Times New Roman" panose="02020603050405020304" pitchFamily="18" charset="0"/>
              </a:rPr>
              <a:t>x</a:t>
            </a:r>
            <a:r>
              <a:rPr lang="ru-RU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   </a:t>
            </a:r>
            <a:r>
              <a:rPr 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    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ru-RU" sz="2400" dirty="0">
                <a:cs typeface="Times New Roman" panose="02020603050405020304" pitchFamily="18" charset="0"/>
              </a:rPr>
              <a:t>5      2/5           5</a:t>
            </a:r>
            <a:r>
              <a:rPr lang="en-US" sz="2400" i="1" dirty="0">
                <a:cs typeface="Times New Roman" panose="02020603050405020304" pitchFamily="18" charset="0"/>
              </a:rPr>
              <a:t>x</a:t>
            </a:r>
            <a:endParaRPr lang="ru-RU" sz="2400" i="1" dirty="0"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/>
              <a:t>   Решение.</a:t>
            </a:r>
            <a:r>
              <a:rPr lang="ru-RU" sz="2400" dirty="0"/>
              <a:t> Чтобы получить тот же доход за 1 месяц, первый должен вложить в 12 раз больше денег, т. е. 240 рублей, а второй — в 5 раз больше. Будем считать, что 240 рублей первого купца и 5 сумм второго купца вложены на 1 месяц.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2486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195486"/>
            <a:ext cx="7808415" cy="792088"/>
          </a:xfrm>
        </p:spPr>
        <p:txBody>
          <a:bodyPr>
            <a:noAutofit/>
          </a:bodyPr>
          <a:lstStyle/>
          <a:p>
            <a:pPr algn="ctr">
              <a:lnSpc>
                <a:spcPts val="2800"/>
              </a:lnSpc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«Экономическая грамотность» </a:t>
            </a:r>
            <a:b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Магницкому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26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4294967295"/>
              </p:nvPr>
            </p:nvSpPr>
            <p:spPr>
              <a:xfrm>
                <a:off x="508001" y="1131590"/>
                <a:ext cx="8168455" cy="3456384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b="1" dirty="0"/>
                  <a:t>      </a:t>
                </a:r>
                <a:r>
                  <a:rPr lang="ru-RU" sz="2400" dirty="0"/>
                  <a:t>дал     мес.   взял</a:t>
                </a:r>
                <a:r>
                  <a:rPr lang="en-US" sz="2400" dirty="0"/>
                  <a:t>    </a:t>
                </a:r>
                <a:r>
                  <a:rPr lang="ru-RU" sz="2400" dirty="0"/>
                  <a:t>на 1 мес.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2400" dirty="0">
                    <a:cs typeface="Times New Roman" panose="02020603050405020304" pitchFamily="18" charset="0"/>
                  </a:rPr>
                  <a:t>I</a:t>
                </a:r>
                <a:r>
                  <a:rPr lang="ru-RU" sz="2400" dirty="0">
                    <a:cs typeface="Times New Roman" panose="02020603050405020304" pitchFamily="18" charset="0"/>
                  </a:rPr>
                  <a:t>   </a:t>
                </a:r>
                <a:r>
                  <a:rPr lang="en-US" sz="2400" dirty="0">
                    <a:cs typeface="Times New Roman" panose="02020603050405020304" pitchFamily="18" charset="0"/>
                  </a:rPr>
                  <a:t>  20</a:t>
                </a:r>
                <a:r>
                  <a:rPr lang="ru-RU" sz="2400" dirty="0">
                    <a:cs typeface="Times New Roman" panose="02020603050405020304" pitchFamily="18" charset="0"/>
                  </a:rPr>
                  <a:t>       12      3/5         240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2400" dirty="0">
                    <a:cs typeface="Times New Roman" panose="02020603050405020304" pitchFamily="18" charset="0"/>
                  </a:rPr>
                  <a:t>II</a:t>
                </a:r>
                <a:r>
                  <a:rPr lang="ru-RU" sz="2400" dirty="0">
                    <a:cs typeface="Times New Roman" panose="02020603050405020304" pitchFamily="18" charset="0"/>
                  </a:rPr>
                  <a:t>  </a:t>
                </a:r>
                <a:r>
                  <a:rPr lang="en-US" sz="2400" dirty="0">
                    <a:cs typeface="Times New Roman" panose="02020603050405020304" pitchFamily="18" charset="0"/>
                  </a:rPr>
                  <a:t>   </a:t>
                </a:r>
                <a:r>
                  <a:rPr lang="en-US" sz="2400" i="1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    </a:t>
                </a:r>
                <a:r>
                  <a:rPr lang="en-US" sz="24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     </a:t>
                </a:r>
                <a:r>
                  <a:rPr 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cs typeface="Times New Roman" panose="02020603050405020304" pitchFamily="18" charset="0"/>
                  </a:rPr>
                  <a:t>5      2/5           5</a:t>
                </a:r>
                <a:r>
                  <a:rPr lang="en-US" sz="2400" i="1" dirty="0">
                    <a:cs typeface="Times New Roman" panose="02020603050405020304" pitchFamily="18" charset="0"/>
                  </a:rPr>
                  <a:t>x</a:t>
                </a:r>
                <a:endParaRPr lang="ru-RU" sz="2400" i="1" dirty="0">
                  <a:cs typeface="Times New Roman" panose="02020603050405020304" pitchFamily="18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ru-RU" sz="2400" b="1" dirty="0"/>
                  <a:t>   Решение.</a:t>
                </a:r>
                <a:r>
                  <a:rPr lang="ru-RU" sz="2400" dirty="0"/>
                  <a:t> Чтобы получить тот же доход за 1 месяц, первый должен вложить в 12 раз больше денег, т. е. 240 рублей, а второй — в 5 раз больше. Будем считать, что 240 рублей первого купца и 5 сумм второго купца вложены на 1 месяц.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ru-RU" sz="2400" dirty="0"/>
                  <a:t>Так как отношение доходов равно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ru-RU" sz="2400" dirty="0"/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ru-RU" sz="2400" dirty="0"/>
                  <a:t>  = 3 : 2, то первый вложили 3 части, а второй 2 части (в одинаковое число рублей).</a:t>
                </a:r>
                <a:endPara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4294967295"/>
              </p:nvPr>
            </p:nvSpPr>
            <p:spPr>
              <a:xfrm>
                <a:off x="508001" y="1131590"/>
                <a:ext cx="8168455" cy="3456384"/>
              </a:xfrm>
              <a:blipFill>
                <a:blip r:embed="rId2"/>
                <a:stretch>
                  <a:fillRect l="-1119" t="-2469" r="-970" b="-59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91200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195486"/>
            <a:ext cx="7808415" cy="792088"/>
          </a:xfrm>
        </p:spPr>
        <p:txBody>
          <a:bodyPr>
            <a:noAutofit/>
          </a:bodyPr>
          <a:lstStyle/>
          <a:p>
            <a:pPr algn="ctr">
              <a:lnSpc>
                <a:spcPts val="2800"/>
              </a:lnSpc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«Экономическая грамотность» </a:t>
            </a:r>
            <a:b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Магницкому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27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4294967295"/>
              </p:nvPr>
            </p:nvSpPr>
            <p:spPr>
              <a:xfrm>
                <a:off x="508001" y="1131590"/>
                <a:ext cx="8168455" cy="3456384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b="1" dirty="0"/>
                  <a:t>      </a:t>
                </a:r>
                <a:r>
                  <a:rPr lang="ru-RU" sz="2400" dirty="0"/>
                  <a:t>дал     мес.   взял</a:t>
                </a:r>
                <a:r>
                  <a:rPr lang="en-US" sz="2400" dirty="0"/>
                  <a:t>    </a:t>
                </a:r>
                <a:r>
                  <a:rPr lang="ru-RU" sz="2400" dirty="0"/>
                  <a:t>на 1 мес.  части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2400" dirty="0">
                    <a:cs typeface="Times New Roman" panose="02020603050405020304" pitchFamily="18" charset="0"/>
                  </a:rPr>
                  <a:t>I</a:t>
                </a:r>
                <a:r>
                  <a:rPr lang="ru-RU" sz="2400" dirty="0">
                    <a:cs typeface="Times New Roman" panose="02020603050405020304" pitchFamily="18" charset="0"/>
                  </a:rPr>
                  <a:t>   </a:t>
                </a:r>
                <a:r>
                  <a:rPr lang="en-US" sz="2400" dirty="0">
                    <a:cs typeface="Times New Roman" panose="02020603050405020304" pitchFamily="18" charset="0"/>
                  </a:rPr>
                  <a:t>  20</a:t>
                </a:r>
                <a:r>
                  <a:rPr lang="ru-RU" sz="2400" dirty="0">
                    <a:cs typeface="Times New Roman" panose="02020603050405020304" pitchFamily="18" charset="0"/>
                  </a:rPr>
                  <a:t>       12      3/5         240            3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2400" dirty="0">
                    <a:cs typeface="Times New Roman" panose="02020603050405020304" pitchFamily="18" charset="0"/>
                  </a:rPr>
                  <a:t>II</a:t>
                </a:r>
                <a:r>
                  <a:rPr lang="ru-RU" sz="2400" dirty="0">
                    <a:cs typeface="Times New Roman" panose="02020603050405020304" pitchFamily="18" charset="0"/>
                  </a:rPr>
                  <a:t>  </a:t>
                </a:r>
                <a:r>
                  <a:rPr lang="en-US" sz="2400" dirty="0">
                    <a:cs typeface="Times New Roman" panose="02020603050405020304" pitchFamily="18" charset="0"/>
                  </a:rPr>
                  <a:t>   </a:t>
                </a:r>
                <a:r>
                  <a:rPr lang="en-US" sz="2400" i="1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    </a:t>
                </a:r>
                <a:r>
                  <a:rPr lang="en-US" sz="24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     </a:t>
                </a:r>
                <a:r>
                  <a:rPr 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cs typeface="Times New Roman" panose="02020603050405020304" pitchFamily="18" charset="0"/>
                  </a:rPr>
                  <a:t>5      2/5           5</a:t>
                </a:r>
                <a:r>
                  <a:rPr lang="en-US" sz="2400" i="1" dirty="0">
                    <a:cs typeface="Times New Roman" panose="02020603050405020304" pitchFamily="18" charset="0"/>
                  </a:rPr>
                  <a:t>x</a:t>
                </a:r>
                <a:r>
                  <a:rPr lang="ru-RU" sz="2400" i="1" dirty="0">
                    <a:cs typeface="Times New Roman" panose="02020603050405020304" pitchFamily="18" charset="0"/>
                  </a:rPr>
                  <a:t>             </a:t>
                </a:r>
                <a:r>
                  <a:rPr lang="ru-RU" sz="2400" dirty="0">
                    <a:cs typeface="Times New Roman" panose="02020603050405020304" pitchFamily="18" charset="0"/>
                  </a:rPr>
                  <a:t>2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ru-RU" sz="2400" b="1" dirty="0"/>
                  <a:t>   Решение.</a:t>
                </a:r>
                <a:r>
                  <a:rPr lang="ru-RU" sz="2400" dirty="0"/>
                  <a:t> Чтобы получить тот же доход за 1 месяц, первый должен вложить в 12 раз больше денег, т. е. 240 рублей, а второй — в 5 раз больше. Будем считать, что 240 рублей первого купца и 5 сумм второго купца вложены на 1 месяц.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ru-RU" sz="2400" dirty="0"/>
                  <a:t>Так как отношение доходов равно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ru-RU" sz="2400" dirty="0"/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ru-RU" sz="2400" dirty="0"/>
                  <a:t>  = 3 : 2, то первый вложили 3 части, а второй 2 части (в одинаковое число рублей).</a:t>
                </a:r>
                <a:endPara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4294967295"/>
              </p:nvPr>
            </p:nvSpPr>
            <p:spPr>
              <a:xfrm>
                <a:off x="508001" y="1131590"/>
                <a:ext cx="8168455" cy="3456384"/>
              </a:xfrm>
              <a:blipFill>
                <a:blip r:embed="rId2"/>
                <a:stretch>
                  <a:fillRect l="-1119" t="-2469" r="-970" b="-59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82941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195486"/>
            <a:ext cx="7808415" cy="792088"/>
          </a:xfrm>
        </p:spPr>
        <p:txBody>
          <a:bodyPr>
            <a:noAutofit/>
          </a:bodyPr>
          <a:lstStyle/>
          <a:p>
            <a:pPr algn="ctr">
              <a:lnSpc>
                <a:spcPts val="2800"/>
              </a:lnSpc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«Экономическая грамотность» </a:t>
            </a:r>
            <a:b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Магницкому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28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4294967295"/>
              </p:nvPr>
            </p:nvSpPr>
            <p:spPr>
              <a:xfrm>
                <a:off x="508001" y="1131590"/>
                <a:ext cx="8312471" cy="3456384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b="1" dirty="0"/>
                  <a:t>      </a:t>
                </a:r>
                <a:r>
                  <a:rPr lang="ru-RU" sz="2400" dirty="0"/>
                  <a:t>дал     мес.   взял</a:t>
                </a:r>
                <a:r>
                  <a:rPr lang="en-US" sz="2400" dirty="0"/>
                  <a:t>    </a:t>
                </a:r>
                <a:r>
                  <a:rPr lang="ru-RU" sz="2400" dirty="0"/>
                  <a:t>на 1 мес.  части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2400" dirty="0">
                    <a:cs typeface="Times New Roman" panose="02020603050405020304" pitchFamily="18" charset="0"/>
                  </a:rPr>
                  <a:t>I</a:t>
                </a:r>
                <a:r>
                  <a:rPr lang="ru-RU" sz="2400" dirty="0">
                    <a:cs typeface="Times New Roman" panose="02020603050405020304" pitchFamily="18" charset="0"/>
                  </a:rPr>
                  <a:t>   </a:t>
                </a:r>
                <a:r>
                  <a:rPr lang="en-US" sz="2400" dirty="0">
                    <a:cs typeface="Times New Roman" panose="02020603050405020304" pitchFamily="18" charset="0"/>
                  </a:rPr>
                  <a:t>  20</a:t>
                </a:r>
                <a:r>
                  <a:rPr lang="ru-RU" sz="2400" dirty="0">
                    <a:cs typeface="Times New Roman" panose="02020603050405020304" pitchFamily="18" charset="0"/>
                  </a:rPr>
                  <a:t>       12      3/5         240            3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2400" dirty="0">
                    <a:cs typeface="Times New Roman" panose="02020603050405020304" pitchFamily="18" charset="0"/>
                  </a:rPr>
                  <a:t>II</a:t>
                </a:r>
                <a:r>
                  <a:rPr lang="ru-RU" sz="2400" dirty="0">
                    <a:cs typeface="Times New Roman" panose="02020603050405020304" pitchFamily="18" charset="0"/>
                  </a:rPr>
                  <a:t>  </a:t>
                </a:r>
                <a:r>
                  <a:rPr lang="en-US" sz="2400" dirty="0">
                    <a:cs typeface="Times New Roman" panose="02020603050405020304" pitchFamily="18" charset="0"/>
                  </a:rPr>
                  <a:t>   </a:t>
                </a:r>
                <a:r>
                  <a:rPr lang="en-US" sz="2400" i="1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    </a:t>
                </a:r>
                <a:r>
                  <a:rPr lang="en-US" sz="24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     </a:t>
                </a:r>
                <a:r>
                  <a:rPr 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cs typeface="Times New Roman" panose="02020603050405020304" pitchFamily="18" charset="0"/>
                  </a:rPr>
                  <a:t>5      2/5           5</a:t>
                </a:r>
                <a:r>
                  <a:rPr lang="en-US" sz="2400" i="1" dirty="0">
                    <a:cs typeface="Times New Roman" panose="02020603050405020304" pitchFamily="18" charset="0"/>
                  </a:rPr>
                  <a:t>x</a:t>
                </a:r>
                <a:r>
                  <a:rPr lang="ru-RU" sz="2400" i="1" dirty="0">
                    <a:cs typeface="Times New Roman" panose="02020603050405020304" pitchFamily="18" charset="0"/>
                  </a:rPr>
                  <a:t>             </a:t>
                </a:r>
                <a:r>
                  <a:rPr lang="ru-RU" sz="2400" dirty="0">
                    <a:cs typeface="Times New Roman" panose="02020603050405020304" pitchFamily="18" charset="0"/>
                  </a:rPr>
                  <a:t>2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ru-RU" sz="2400" b="1" dirty="0"/>
                  <a:t>…</a:t>
                </a:r>
                <a:r>
                  <a:rPr lang="ru-RU" sz="2400" dirty="0"/>
                  <a:t>1)</a:t>
                </a:r>
                <a:r>
                  <a:rPr lang="ru-RU" sz="2400" b="1" dirty="0"/>
                  <a:t> </a:t>
                </a:r>
                <a:r>
                  <a:rPr lang="ru-RU" sz="2400" dirty="0"/>
                  <a:t>240 : 3 = 80 (руб.) — приходится на 1 часть,</a:t>
                </a:r>
              </a:p>
              <a:p>
                <a:pPr marL="0" indent="0">
                  <a:buNone/>
                </a:pPr>
                <a:r>
                  <a:rPr lang="ru-RU" sz="2400" dirty="0"/>
                  <a:t>   2) 80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ru-RU" sz="2400" dirty="0"/>
                  <a:t> 2 = 160 (руб.) — вложил </a:t>
                </a:r>
                <a:r>
                  <a:rPr lang="en-US" sz="2400" dirty="0"/>
                  <a:t>II-</a:t>
                </a:r>
                <a:r>
                  <a:rPr lang="ru-RU" sz="2400" dirty="0"/>
                  <a:t>й купец из расчёта на 1 месяц,</a:t>
                </a:r>
                <a:endParaRPr lang="en-US" sz="2400" dirty="0"/>
              </a:p>
              <a:p>
                <a:pPr marL="0" indent="0">
                  <a:buNone/>
                </a:pPr>
                <a:r>
                  <a:rPr lang="ru-RU" sz="2400" dirty="0"/>
                  <a:t>   3) 160 : 5 = 32 (руб.) — вложил </a:t>
                </a:r>
                <a:r>
                  <a:rPr lang="en-US" sz="2400" dirty="0"/>
                  <a:t>II-</a:t>
                </a:r>
                <a:r>
                  <a:rPr lang="ru-RU" sz="2400" dirty="0"/>
                  <a:t>й купец.</a:t>
                </a:r>
                <a:endParaRPr lang="en-US" sz="2400" dirty="0"/>
              </a:p>
              <a:p>
                <a:pPr marL="0" indent="0">
                  <a:buNone/>
                </a:pPr>
                <a:r>
                  <a:rPr lang="ru-RU" sz="2400" b="1" dirty="0"/>
                  <a:t>  Ответ.</a:t>
                </a:r>
                <a:r>
                  <a:rPr lang="ru-RU" sz="2400" dirty="0"/>
                  <a:t> 32 руб.</a:t>
                </a:r>
                <a:r>
                  <a:rPr lang="ru-RU" sz="2400" b="1" dirty="0"/>
                  <a:t> </a:t>
                </a:r>
                <a:endParaRPr lang="ru-RU" sz="2400" dirty="0"/>
              </a:p>
              <a:p>
                <a:pPr marL="0" indent="0">
                  <a:spcBef>
                    <a:spcPts val="0"/>
                  </a:spcBef>
                  <a:buNone/>
                </a:pPr>
                <a:endPara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4294967295"/>
              </p:nvPr>
            </p:nvSpPr>
            <p:spPr>
              <a:xfrm>
                <a:off x="508001" y="1131590"/>
                <a:ext cx="8312471" cy="3456384"/>
              </a:xfrm>
              <a:blipFill>
                <a:blip r:embed="rId2"/>
                <a:stretch>
                  <a:fillRect l="-1100" t="-24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712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195486"/>
            <a:ext cx="7808415" cy="792088"/>
          </a:xfrm>
        </p:spPr>
        <p:txBody>
          <a:bodyPr>
            <a:noAutofit/>
          </a:bodyPr>
          <a:lstStyle/>
          <a:p>
            <a:pPr algn="ctr">
              <a:lnSpc>
                <a:spcPts val="2800"/>
              </a:lnSpc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«Экономическая грамотность» </a:t>
            </a:r>
            <a:b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Магницкому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29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4294967295"/>
              </p:nvPr>
            </p:nvSpPr>
            <p:spPr>
              <a:xfrm>
                <a:off x="508001" y="1131590"/>
                <a:ext cx="8168455" cy="3456384"/>
              </a:xfrm>
            </p:spPr>
            <p:txBody>
              <a:bodyPr>
                <a:noAutofit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ru-RU" sz="2400" dirty="0"/>
                  <a:t>   </a:t>
                </a:r>
                <a:r>
                  <a:rPr lang="ru-RU" sz="2400" b="1" dirty="0">
                    <a:solidFill>
                      <a:srgbClr val="C00000"/>
                    </a:solidFill>
                  </a:rPr>
                  <a:t>Задача 7.</a:t>
                </a:r>
                <a:r>
                  <a:rPr lang="ru-RU" sz="2400" dirty="0">
                    <a:solidFill>
                      <a:srgbClr val="C00000"/>
                    </a:solidFill>
                  </a:rPr>
                  <a:t> Три человека сложили в купечество денег. Первый положил 30 рублей на 10 месяцев, второй — неизвестную сумму денег на 6 месяцев, третий — тоже неизвестную сумму денег на 5 месяцев, а прибыли первый взял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srgbClr val="C00000"/>
                    </a:solidFill>
                  </a:rPr>
                  <a:t>, а второй —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srgbClr val="C00000"/>
                    </a:solidFill>
                  </a:rPr>
                  <a:t>. Спрашивается, сколько второй и третий денег положили.</a:t>
                </a:r>
                <a:r>
                  <a:rPr lang="ru-RU" sz="2400" dirty="0"/>
                  <a:t> </a:t>
                </a:r>
                <a:endParaRPr lang="ru-RU" sz="2800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2400" b="1" dirty="0"/>
                  <a:t>   </a:t>
                </a:r>
                <a:r>
                  <a:rPr lang="ru-RU" sz="2400" b="1" dirty="0"/>
                  <a:t>Решение. </a:t>
                </a:r>
                <a:r>
                  <a:rPr lang="ru-RU" sz="2400" dirty="0"/>
                  <a:t>Если бы первый вложил в 10 раз больше денег, т. е. 300 рублей, то тот же доход получил за 1 месяц. Если бы второй вложил в 6 раз, а третий — в 5 раз больше денег, то тот же доход они получили бы за 1 месяц. </a:t>
                </a:r>
                <a:endPara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4294967295"/>
              </p:nvPr>
            </p:nvSpPr>
            <p:spPr>
              <a:xfrm>
                <a:off x="508001" y="1131590"/>
                <a:ext cx="8168455" cy="3456384"/>
              </a:xfrm>
              <a:blipFill>
                <a:blip r:embed="rId2"/>
                <a:stretch>
                  <a:fillRect l="-1119" t="-2469" r="-821" b="-61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29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195486"/>
            <a:ext cx="7808415" cy="864096"/>
          </a:xfrm>
        </p:spPr>
        <p:txBody>
          <a:bodyPr>
            <a:noAutofit/>
          </a:bodyPr>
          <a:lstStyle/>
          <a:p>
            <a:pPr algn="ctr">
              <a:lnSpc>
                <a:spcPts val="2800"/>
              </a:lnSpc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«Экономическая грамотность» </a:t>
            </a:r>
            <a:b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Магницкому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4294967295"/>
              </p:nvPr>
            </p:nvSpPr>
            <p:spPr>
              <a:xfrm>
                <a:off x="508001" y="1203598"/>
                <a:ext cx="8384479" cy="3384376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ru-RU" dirty="0"/>
                  <a:t>     </a:t>
                </a:r>
                <a:r>
                  <a:rPr lang="ru-RU" sz="2400" dirty="0"/>
                  <a:t>В то время было принято обучать вычислениям в процессе решения задач. При этом не обращали внимания на то, что ответы в некоторых задачах получались далёкими от реальности, например, 5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17</m:t>
                        </m:r>
                      </m:den>
                    </m:f>
                  </m:oMath>
                </a14:m>
                <a:r>
                  <a:rPr lang="ru-RU" sz="2400" dirty="0"/>
                  <a:t> и 6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17</m:t>
                        </m:r>
                      </m:den>
                    </m:f>
                  </m:oMath>
                </a14:m>
                <a:r>
                  <a:rPr lang="ru-RU" sz="2400" dirty="0"/>
                  <a:t> рубля. Считалось, что учащиеся должны освоить план решения таких задач и научиться вычислять с любыми дробями. Решали задачи на части, на деление числа в данном отношении, на «тройное правило» и другие.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4294967295"/>
              </p:nvPr>
            </p:nvSpPr>
            <p:spPr>
              <a:xfrm>
                <a:off x="508001" y="1203598"/>
                <a:ext cx="8384479" cy="3384376"/>
              </a:xfrm>
              <a:blipFill>
                <a:blip r:embed="rId2"/>
                <a:stretch>
                  <a:fillRect l="-1090" t="-25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29030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195486"/>
            <a:ext cx="7808415" cy="792088"/>
          </a:xfrm>
        </p:spPr>
        <p:txBody>
          <a:bodyPr>
            <a:noAutofit/>
          </a:bodyPr>
          <a:lstStyle/>
          <a:p>
            <a:pPr algn="ctr">
              <a:lnSpc>
                <a:spcPts val="2800"/>
              </a:lnSpc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«Экономическая грамотность» </a:t>
            </a:r>
            <a:b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Магницкому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30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4294967295"/>
              </p:nvPr>
            </p:nvSpPr>
            <p:spPr>
              <a:xfrm>
                <a:off x="395536" y="1131590"/>
                <a:ext cx="8280921" cy="3456384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b="1" dirty="0"/>
                  <a:t>      </a:t>
                </a:r>
                <a:r>
                  <a:rPr lang="ru-RU" sz="2400" dirty="0"/>
                  <a:t>дал     мес.   взял</a:t>
                </a:r>
                <a:r>
                  <a:rPr lang="en-US" sz="2400" dirty="0"/>
                  <a:t>   </a:t>
                </a:r>
                <a:r>
                  <a:rPr lang="ru-RU" sz="2400" dirty="0"/>
                  <a:t>    </a:t>
                </a:r>
                <a:r>
                  <a:rPr lang="en-US" sz="2400" dirty="0"/>
                  <a:t> </a:t>
                </a:r>
                <a:r>
                  <a:rPr lang="ru-RU" sz="2400" dirty="0"/>
                  <a:t>    на 1 мес. 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2400" dirty="0">
                    <a:cs typeface="Times New Roman" panose="02020603050405020304" pitchFamily="18" charset="0"/>
                  </a:rPr>
                  <a:t>I</a:t>
                </a:r>
                <a:r>
                  <a:rPr lang="ru-RU" sz="2400" dirty="0">
                    <a:cs typeface="Times New Roman" panose="02020603050405020304" pitchFamily="18" charset="0"/>
                  </a:rPr>
                  <a:t>   </a:t>
                </a:r>
                <a:r>
                  <a:rPr lang="en-US" sz="2400" dirty="0">
                    <a:cs typeface="Times New Roman" panose="02020603050405020304" pitchFamily="18" charset="0"/>
                  </a:rPr>
                  <a:t>  30</a:t>
                </a:r>
                <a:r>
                  <a:rPr lang="ru-RU" sz="2400" dirty="0">
                    <a:cs typeface="Times New Roman" panose="02020603050405020304" pitchFamily="18" charset="0"/>
                  </a:rPr>
                  <a:t>       1</a:t>
                </a:r>
                <a:r>
                  <a:rPr lang="en-US" sz="2400" dirty="0">
                    <a:cs typeface="Times New Roman" panose="02020603050405020304" pitchFamily="18" charset="0"/>
                  </a:rPr>
                  <a:t>0</a:t>
                </a:r>
                <a:r>
                  <a:rPr lang="ru-RU" sz="2400" dirty="0">
                    <a:cs typeface="Times New Roman" panose="02020603050405020304" pitchFamily="18" charset="0"/>
                  </a:rPr>
                  <a:t>      </a:t>
                </a:r>
                <a:r>
                  <a:rPr lang="en-US" sz="2400" dirty="0">
                    <a:cs typeface="Times New Roman" panose="02020603050405020304" pitchFamily="18" charset="0"/>
                  </a:rPr>
                  <a:t>1</a:t>
                </a:r>
                <a:r>
                  <a:rPr lang="ru-RU" sz="2400" dirty="0">
                    <a:cs typeface="Times New Roman" panose="02020603050405020304" pitchFamily="18" charset="0"/>
                  </a:rPr>
                  <a:t>/3                   300  </a:t>
                </a:r>
                <a:endParaRPr lang="en-US" sz="2400" dirty="0">
                  <a:cs typeface="Times New Roman" panose="02020603050405020304" pitchFamily="18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2400" dirty="0">
                    <a:cs typeface="Times New Roman" panose="02020603050405020304" pitchFamily="18" charset="0"/>
                  </a:rPr>
                  <a:t>II</a:t>
                </a:r>
                <a:r>
                  <a:rPr lang="ru-RU" sz="2400" dirty="0">
                    <a:cs typeface="Times New Roman" panose="02020603050405020304" pitchFamily="18" charset="0"/>
                  </a:rPr>
                  <a:t>  </a:t>
                </a:r>
                <a:r>
                  <a:rPr lang="en-US" sz="2400" dirty="0">
                    <a:cs typeface="Times New Roman" panose="02020603050405020304" pitchFamily="18" charset="0"/>
                  </a:rPr>
                  <a:t>   </a:t>
                </a:r>
                <a:r>
                  <a:rPr lang="en-US" sz="2400" i="1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    </a:t>
                </a:r>
                <a:r>
                  <a:rPr lang="en-US" sz="24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     </a:t>
                </a:r>
                <a:r>
                  <a:rPr lang="en-US" sz="2400" dirty="0">
                    <a:cs typeface="Times New Roman" panose="02020603050405020304" pitchFamily="18" charset="0"/>
                  </a:rPr>
                  <a:t> 6</a:t>
                </a:r>
                <a:r>
                  <a:rPr lang="ru-RU" sz="2400" dirty="0">
                    <a:cs typeface="Times New Roman" panose="02020603050405020304" pitchFamily="18" charset="0"/>
                  </a:rPr>
                  <a:t>       1/5                     </a:t>
                </a:r>
                <a:r>
                  <a:rPr lang="en-US" sz="2400" dirty="0">
                    <a:cs typeface="Times New Roman" panose="02020603050405020304" pitchFamily="18" charset="0"/>
                  </a:rPr>
                  <a:t>6</a:t>
                </a:r>
                <a:r>
                  <a:rPr lang="en-US" sz="2400" i="1" dirty="0">
                    <a:cs typeface="Times New Roman" panose="02020603050405020304" pitchFamily="18" charset="0"/>
                  </a:rPr>
                  <a:t>x</a:t>
                </a:r>
                <a:r>
                  <a:rPr lang="ru-RU" sz="2400" i="1" dirty="0">
                    <a:cs typeface="Times New Roman" panose="02020603050405020304" pitchFamily="18" charset="0"/>
                  </a:rPr>
                  <a:t>         </a:t>
                </a:r>
                <a:endParaRPr lang="en-US" sz="2400" dirty="0">
                  <a:cs typeface="Times New Roman" panose="02020603050405020304" pitchFamily="18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2400" dirty="0">
                    <a:cs typeface="Times New Roman" panose="02020603050405020304" pitchFamily="18" charset="0"/>
                  </a:rPr>
                  <a:t>III</a:t>
                </a:r>
                <a:r>
                  <a:rPr lang="ru-RU" sz="2400" dirty="0"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cs typeface="Times New Roman" panose="02020603050405020304" pitchFamily="18" charset="0"/>
                  </a:rPr>
                  <a:t>   </a:t>
                </a:r>
                <a:r>
                  <a:rPr lang="en-US" sz="2400" i="1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    </a:t>
                </a:r>
                <a:r>
                  <a:rPr lang="en-US" sz="24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     </a:t>
                </a:r>
                <a:r>
                  <a:rPr 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cs typeface="Times New Roman" panose="02020603050405020304" pitchFamily="18" charset="0"/>
                  </a:rPr>
                  <a:t>5 </a:t>
                </a:r>
                <a:r>
                  <a:rPr lang="en-US" sz="2400" dirty="0">
                    <a:cs typeface="Times New Roman" panose="02020603050405020304" pitchFamily="18" charset="0"/>
                  </a:rPr>
                  <a:t>              </a:t>
                </a:r>
                <a:r>
                  <a:rPr lang="ru-RU" sz="2400" dirty="0">
                    <a:cs typeface="Times New Roman" panose="02020603050405020304" pitchFamily="18" charset="0"/>
                  </a:rPr>
                  <a:t>    </a:t>
                </a:r>
                <a:r>
                  <a:rPr 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cs typeface="Times New Roman" panose="02020603050405020304" pitchFamily="18" charset="0"/>
                  </a:rPr>
                  <a:t>    </a:t>
                </a:r>
                <a:r>
                  <a:rPr lang="en-US" sz="2400" dirty="0">
                    <a:cs typeface="Times New Roman" panose="02020603050405020304" pitchFamily="18" charset="0"/>
                  </a:rPr>
                  <a:t>      </a:t>
                </a:r>
                <a:r>
                  <a:rPr lang="ru-RU" sz="2400" dirty="0">
                    <a:cs typeface="Times New Roman" panose="02020603050405020304" pitchFamily="18" charset="0"/>
                  </a:rPr>
                  <a:t>    5</a:t>
                </a:r>
                <a:r>
                  <a:rPr lang="en-US" sz="2400" i="1" dirty="0">
                    <a:cs typeface="Times New Roman" panose="02020603050405020304" pitchFamily="18" charset="0"/>
                  </a:rPr>
                  <a:t>y</a:t>
                </a:r>
                <a:r>
                  <a:rPr lang="ru-RU" sz="2400" i="1" dirty="0">
                    <a:cs typeface="Times New Roman" panose="02020603050405020304" pitchFamily="18" charset="0"/>
                  </a:rPr>
                  <a:t>          </a:t>
                </a:r>
                <a:endParaRPr lang="en-US" sz="2400" i="1" dirty="0">
                  <a:cs typeface="Times New Roman" panose="02020603050405020304" pitchFamily="18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ru-RU" sz="2400" dirty="0"/>
                  <a:t>1)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ru-RU" sz="2400">
                        <a:latin typeface="Cambria Math" panose="02040503050406030204" pitchFamily="18" charset="0"/>
                      </a:rPr>
                      <m:t> + 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ru-RU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ru-RU" sz="2400">
                        <a:latin typeface="Cambria Math" panose="02040503050406030204" pitchFamily="18" charset="0"/>
                      </a:rPr>
                      <m:t> + 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ru-RU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ru-RU" sz="2400" dirty="0"/>
                  <a:t> — часть дохода, полученная </a:t>
                </a:r>
                <a:r>
                  <a:rPr lang="en-US" sz="2400" dirty="0"/>
                  <a:t>I-</a:t>
                </a:r>
                <a:r>
                  <a:rPr lang="ru-RU" sz="2400" dirty="0"/>
                  <a:t>м и </a:t>
                </a:r>
                <a:r>
                  <a:rPr lang="en-US" sz="2400" dirty="0"/>
                  <a:t>II-</a:t>
                </a:r>
                <a:r>
                  <a:rPr lang="ru-RU" sz="2400" dirty="0"/>
                  <a:t>м купцами,</a:t>
                </a:r>
              </a:p>
              <a:p>
                <a:pPr marL="0" indent="0">
                  <a:buNone/>
                </a:pPr>
                <a:r>
                  <a:rPr lang="ru-RU" sz="2400" dirty="0"/>
                  <a:t>2) 1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ru-RU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ru-RU" sz="2400" dirty="0"/>
                  <a:t> — часть дохода, полученная </a:t>
                </a:r>
                <a:r>
                  <a:rPr lang="en-US" sz="2400" dirty="0"/>
                  <a:t>III-</a:t>
                </a:r>
                <a:r>
                  <a:rPr lang="ru-RU" sz="2400" dirty="0"/>
                  <a:t>м купцом.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endPara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4294967295"/>
              </p:nvPr>
            </p:nvSpPr>
            <p:spPr>
              <a:xfrm>
                <a:off x="395536" y="1131590"/>
                <a:ext cx="8280921" cy="3456384"/>
              </a:xfrm>
              <a:blipFill>
                <a:blip r:embed="rId2"/>
                <a:stretch>
                  <a:fillRect l="-1178" t="-24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2724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195486"/>
            <a:ext cx="7808415" cy="792088"/>
          </a:xfrm>
        </p:spPr>
        <p:txBody>
          <a:bodyPr>
            <a:noAutofit/>
          </a:bodyPr>
          <a:lstStyle/>
          <a:p>
            <a:pPr algn="ctr">
              <a:lnSpc>
                <a:spcPts val="2800"/>
              </a:lnSpc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«Экономическая грамотность» </a:t>
            </a:r>
            <a:b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Магницкому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31</a:t>
            </a:fld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95536" y="1131590"/>
            <a:ext cx="8280921" cy="34563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      </a:t>
            </a:r>
            <a:r>
              <a:rPr lang="ru-RU" sz="2400" dirty="0"/>
              <a:t>дал     мес.   взял</a:t>
            </a:r>
            <a:r>
              <a:rPr lang="en-US" sz="2400" dirty="0"/>
              <a:t>  </a:t>
            </a:r>
            <a:r>
              <a:rPr lang="ru-RU" sz="2400" dirty="0"/>
              <a:t>    </a:t>
            </a:r>
            <a:r>
              <a:rPr lang="en-US" sz="2400" dirty="0"/>
              <a:t>  </a:t>
            </a:r>
            <a:r>
              <a:rPr lang="ru-RU" sz="2400" dirty="0"/>
              <a:t>    на 1 мес.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cs typeface="Times New Roman" panose="02020603050405020304" pitchFamily="18" charset="0"/>
              </a:rPr>
              <a:t>I</a:t>
            </a:r>
            <a:r>
              <a:rPr lang="ru-RU" sz="2400" dirty="0">
                <a:cs typeface="Times New Roman" panose="02020603050405020304" pitchFamily="18" charset="0"/>
              </a:rPr>
              <a:t>   </a:t>
            </a:r>
            <a:r>
              <a:rPr lang="en-US" sz="2400" dirty="0">
                <a:cs typeface="Times New Roman" panose="02020603050405020304" pitchFamily="18" charset="0"/>
              </a:rPr>
              <a:t>  30</a:t>
            </a:r>
            <a:r>
              <a:rPr lang="ru-RU" sz="2400" dirty="0">
                <a:cs typeface="Times New Roman" panose="02020603050405020304" pitchFamily="18" charset="0"/>
              </a:rPr>
              <a:t>       1</a:t>
            </a:r>
            <a:r>
              <a:rPr lang="en-US" sz="2400" dirty="0">
                <a:cs typeface="Times New Roman" panose="02020603050405020304" pitchFamily="18" charset="0"/>
              </a:rPr>
              <a:t>0</a:t>
            </a:r>
            <a:r>
              <a:rPr lang="ru-RU" sz="2400" dirty="0">
                <a:cs typeface="Times New Roman" panose="02020603050405020304" pitchFamily="18" charset="0"/>
              </a:rPr>
              <a:t>      </a:t>
            </a:r>
            <a:r>
              <a:rPr lang="en-US" sz="2400" dirty="0">
                <a:cs typeface="Times New Roman" panose="02020603050405020304" pitchFamily="18" charset="0"/>
              </a:rPr>
              <a:t>1</a:t>
            </a:r>
            <a:r>
              <a:rPr lang="ru-RU" sz="2400" dirty="0">
                <a:cs typeface="Times New Roman" panose="02020603050405020304" pitchFamily="18" charset="0"/>
              </a:rPr>
              <a:t>/3 = 5/15      300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cs typeface="Times New Roman" panose="02020603050405020304" pitchFamily="18" charset="0"/>
              </a:rPr>
              <a:t>II</a:t>
            </a:r>
            <a:r>
              <a:rPr lang="ru-RU" sz="2400" dirty="0">
                <a:cs typeface="Times New Roman" panose="02020603050405020304" pitchFamily="18" charset="0"/>
              </a:rPr>
              <a:t>  </a:t>
            </a:r>
            <a:r>
              <a:rPr lang="en-US" sz="2400" dirty="0">
                <a:cs typeface="Times New Roman" panose="02020603050405020304" pitchFamily="18" charset="0"/>
              </a:rPr>
              <a:t>   </a:t>
            </a:r>
            <a:r>
              <a:rPr lang="en-US" sz="2400" i="1" dirty="0">
                <a:solidFill>
                  <a:srgbClr val="FF0000"/>
                </a:solidFill>
                <a:cs typeface="Times New Roman" panose="02020603050405020304" pitchFamily="18" charset="0"/>
              </a:rPr>
              <a:t>x</a:t>
            </a:r>
            <a:r>
              <a:rPr lang="ru-RU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   </a:t>
            </a:r>
            <a:r>
              <a:rPr 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    </a:t>
            </a:r>
            <a:r>
              <a:rPr lang="en-US" sz="2400" dirty="0">
                <a:cs typeface="Times New Roman" panose="02020603050405020304" pitchFamily="18" charset="0"/>
              </a:rPr>
              <a:t> 6</a:t>
            </a:r>
            <a:r>
              <a:rPr lang="ru-RU" sz="2400" dirty="0">
                <a:cs typeface="Times New Roman" panose="02020603050405020304" pitchFamily="18" charset="0"/>
              </a:rPr>
              <a:t>       1/5 = 3/15        6</a:t>
            </a:r>
            <a:r>
              <a:rPr lang="en-US" sz="2400" i="1" dirty="0">
                <a:cs typeface="Times New Roman" panose="02020603050405020304" pitchFamily="18" charset="0"/>
              </a:rPr>
              <a:t>x</a:t>
            </a:r>
            <a:endParaRPr lang="en-US" sz="2400" dirty="0"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cs typeface="Times New Roman" panose="02020603050405020304" pitchFamily="18" charset="0"/>
              </a:rPr>
              <a:t>III</a:t>
            </a:r>
            <a:r>
              <a:rPr lang="ru-RU" sz="2400" dirty="0">
                <a:cs typeface="Times New Roman" panose="02020603050405020304" pitchFamily="18" charset="0"/>
              </a:rPr>
              <a:t> </a:t>
            </a:r>
            <a:r>
              <a:rPr lang="en-US" sz="2400" dirty="0">
                <a:cs typeface="Times New Roman" panose="02020603050405020304" pitchFamily="18" charset="0"/>
              </a:rPr>
              <a:t>   </a:t>
            </a:r>
            <a:r>
              <a:rPr lang="en-US" sz="2400" i="1" dirty="0">
                <a:solidFill>
                  <a:srgbClr val="FF0000"/>
                </a:solidFill>
                <a:cs typeface="Times New Roman" panose="02020603050405020304" pitchFamily="18" charset="0"/>
              </a:rPr>
              <a:t>y</a:t>
            </a:r>
            <a:r>
              <a:rPr lang="ru-RU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   </a:t>
            </a:r>
            <a:r>
              <a:rPr 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    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ru-RU" sz="2400" dirty="0">
                <a:cs typeface="Times New Roman" panose="02020603050405020304" pitchFamily="18" charset="0"/>
              </a:rPr>
              <a:t>5       </a:t>
            </a:r>
            <a:r>
              <a:rPr lang="en-US" sz="2400" dirty="0">
                <a:cs typeface="Times New Roman" panose="02020603050405020304" pitchFamily="18" charset="0"/>
              </a:rPr>
              <a:t>7</a:t>
            </a:r>
            <a:r>
              <a:rPr lang="ru-RU" sz="2400" dirty="0">
                <a:cs typeface="Times New Roman" panose="02020603050405020304" pitchFamily="18" charset="0"/>
              </a:rPr>
              <a:t>/</a:t>
            </a:r>
            <a:r>
              <a:rPr lang="en-US" sz="2400" dirty="0">
                <a:cs typeface="Times New Roman" panose="02020603050405020304" pitchFamily="18" charset="0"/>
              </a:rPr>
              <a:t>15</a:t>
            </a:r>
            <a:r>
              <a:rPr lang="ru-RU" sz="2400" dirty="0">
                <a:cs typeface="Times New Roman" panose="02020603050405020304" pitchFamily="18" charset="0"/>
              </a:rPr>
              <a:t>                  5</a:t>
            </a:r>
            <a:r>
              <a:rPr lang="en-US" sz="2400" i="1" dirty="0">
                <a:cs typeface="Times New Roman" panose="02020603050405020304" pitchFamily="18" charset="0"/>
              </a:rPr>
              <a:t>y</a:t>
            </a:r>
            <a:r>
              <a:rPr lang="ru-RU" sz="2400" dirty="0">
                <a:cs typeface="Times New Roman" panose="02020603050405020304" pitchFamily="18" charset="0"/>
              </a:rPr>
              <a:t>  </a:t>
            </a:r>
            <a:endParaRPr lang="en-US" sz="24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/>
              <a:t>…Так как отношение доходов равно 5 : 3 : 7, то купцы вложили 5, 3 и 7 частей соответственно (каждая часть содержит одно и то же число рублей).</a:t>
            </a:r>
          </a:p>
        </p:txBody>
      </p:sp>
    </p:spTree>
    <p:extLst>
      <p:ext uri="{BB962C8B-B14F-4D97-AF65-F5344CB8AC3E}">
        <p14:creationId xmlns:p14="http://schemas.microsoft.com/office/powerpoint/2010/main" val="10461486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195486"/>
            <a:ext cx="7808415" cy="792088"/>
          </a:xfrm>
        </p:spPr>
        <p:txBody>
          <a:bodyPr>
            <a:noAutofit/>
          </a:bodyPr>
          <a:lstStyle/>
          <a:p>
            <a:pPr algn="ctr">
              <a:lnSpc>
                <a:spcPts val="2800"/>
              </a:lnSpc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«Экономическая грамотность» </a:t>
            </a:r>
            <a:b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Магницкому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32</a:t>
            </a:fld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95536" y="1131590"/>
            <a:ext cx="8280921" cy="34563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      </a:t>
            </a:r>
            <a:r>
              <a:rPr lang="ru-RU" sz="2400" dirty="0"/>
              <a:t>дал     мес.   взял</a:t>
            </a:r>
            <a:r>
              <a:rPr lang="en-US" sz="2400" dirty="0"/>
              <a:t>  </a:t>
            </a:r>
            <a:r>
              <a:rPr lang="ru-RU" sz="2400" dirty="0"/>
              <a:t>    </a:t>
            </a:r>
            <a:r>
              <a:rPr lang="en-US" sz="2400" dirty="0"/>
              <a:t>  </a:t>
            </a:r>
            <a:r>
              <a:rPr lang="ru-RU" sz="2400" dirty="0"/>
              <a:t>    на 1 мес.    части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cs typeface="Times New Roman" panose="02020603050405020304" pitchFamily="18" charset="0"/>
              </a:rPr>
              <a:t>I</a:t>
            </a:r>
            <a:r>
              <a:rPr lang="ru-RU" sz="2400" dirty="0">
                <a:cs typeface="Times New Roman" panose="02020603050405020304" pitchFamily="18" charset="0"/>
              </a:rPr>
              <a:t>   </a:t>
            </a:r>
            <a:r>
              <a:rPr lang="en-US" sz="2400" dirty="0">
                <a:cs typeface="Times New Roman" panose="02020603050405020304" pitchFamily="18" charset="0"/>
              </a:rPr>
              <a:t>  30</a:t>
            </a:r>
            <a:r>
              <a:rPr lang="ru-RU" sz="2400" dirty="0">
                <a:cs typeface="Times New Roman" panose="02020603050405020304" pitchFamily="18" charset="0"/>
              </a:rPr>
              <a:t>       1</a:t>
            </a:r>
            <a:r>
              <a:rPr lang="en-US" sz="2400" dirty="0">
                <a:cs typeface="Times New Roman" panose="02020603050405020304" pitchFamily="18" charset="0"/>
              </a:rPr>
              <a:t>0</a:t>
            </a:r>
            <a:r>
              <a:rPr lang="ru-RU" sz="2400" dirty="0">
                <a:cs typeface="Times New Roman" panose="02020603050405020304" pitchFamily="18" charset="0"/>
              </a:rPr>
              <a:t>      </a:t>
            </a:r>
            <a:r>
              <a:rPr lang="en-US" sz="2400" dirty="0">
                <a:cs typeface="Times New Roman" panose="02020603050405020304" pitchFamily="18" charset="0"/>
              </a:rPr>
              <a:t>1</a:t>
            </a:r>
            <a:r>
              <a:rPr lang="ru-RU" sz="2400" dirty="0">
                <a:cs typeface="Times New Roman" panose="02020603050405020304" pitchFamily="18" charset="0"/>
              </a:rPr>
              <a:t>/3 = 5/15      300           5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cs typeface="Times New Roman" panose="02020603050405020304" pitchFamily="18" charset="0"/>
              </a:rPr>
              <a:t>II</a:t>
            </a:r>
            <a:r>
              <a:rPr lang="ru-RU" sz="2400" dirty="0">
                <a:cs typeface="Times New Roman" panose="02020603050405020304" pitchFamily="18" charset="0"/>
              </a:rPr>
              <a:t>  </a:t>
            </a:r>
            <a:r>
              <a:rPr lang="en-US" sz="2400" dirty="0">
                <a:cs typeface="Times New Roman" panose="02020603050405020304" pitchFamily="18" charset="0"/>
              </a:rPr>
              <a:t>   </a:t>
            </a:r>
            <a:r>
              <a:rPr lang="en-US" sz="2400" i="1" dirty="0">
                <a:solidFill>
                  <a:srgbClr val="FF0000"/>
                </a:solidFill>
                <a:cs typeface="Times New Roman" panose="02020603050405020304" pitchFamily="18" charset="0"/>
              </a:rPr>
              <a:t>x</a:t>
            </a:r>
            <a:r>
              <a:rPr lang="ru-RU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   </a:t>
            </a:r>
            <a:r>
              <a:rPr 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    </a:t>
            </a:r>
            <a:r>
              <a:rPr lang="en-US" sz="2400" dirty="0">
                <a:cs typeface="Times New Roman" panose="02020603050405020304" pitchFamily="18" charset="0"/>
              </a:rPr>
              <a:t> 6</a:t>
            </a:r>
            <a:r>
              <a:rPr lang="ru-RU" sz="2400" dirty="0">
                <a:cs typeface="Times New Roman" panose="02020603050405020304" pitchFamily="18" charset="0"/>
              </a:rPr>
              <a:t>       1/5 = 3/15        6</a:t>
            </a:r>
            <a:r>
              <a:rPr lang="en-US" sz="2400" i="1" dirty="0">
                <a:cs typeface="Times New Roman" panose="02020603050405020304" pitchFamily="18" charset="0"/>
              </a:rPr>
              <a:t>x</a:t>
            </a:r>
            <a:r>
              <a:rPr lang="ru-RU" sz="2400" i="1" dirty="0">
                <a:cs typeface="Times New Roman" panose="02020603050405020304" pitchFamily="18" charset="0"/>
              </a:rPr>
              <a:t>           </a:t>
            </a:r>
            <a:r>
              <a:rPr lang="ru-RU" sz="2400" dirty="0">
                <a:cs typeface="Times New Roman" panose="02020603050405020304" pitchFamily="18" charset="0"/>
              </a:rPr>
              <a:t>3</a:t>
            </a:r>
            <a:endParaRPr lang="en-US" sz="2400" dirty="0"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cs typeface="Times New Roman" panose="02020603050405020304" pitchFamily="18" charset="0"/>
              </a:rPr>
              <a:t>III</a:t>
            </a:r>
            <a:r>
              <a:rPr lang="ru-RU" sz="2400" dirty="0">
                <a:cs typeface="Times New Roman" panose="02020603050405020304" pitchFamily="18" charset="0"/>
              </a:rPr>
              <a:t> </a:t>
            </a:r>
            <a:r>
              <a:rPr lang="en-US" sz="2400" dirty="0">
                <a:cs typeface="Times New Roman" panose="02020603050405020304" pitchFamily="18" charset="0"/>
              </a:rPr>
              <a:t>   </a:t>
            </a:r>
            <a:r>
              <a:rPr lang="en-US" sz="2400" i="1" dirty="0">
                <a:solidFill>
                  <a:srgbClr val="FF0000"/>
                </a:solidFill>
                <a:cs typeface="Times New Roman" panose="02020603050405020304" pitchFamily="18" charset="0"/>
              </a:rPr>
              <a:t>y</a:t>
            </a:r>
            <a:r>
              <a:rPr lang="ru-RU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   </a:t>
            </a:r>
            <a:r>
              <a:rPr 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    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ru-RU" sz="2400" dirty="0">
                <a:cs typeface="Times New Roman" panose="02020603050405020304" pitchFamily="18" charset="0"/>
              </a:rPr>
              <a:t>5       </a:t>
            </a:r>
            <a:r>
              <a:rPr lang="en-US" sz="2400" dirty="0">
                <a:cs typeface="Times New Roman" panose="02020603050405020304" pitchFamily="18" charset="0"/>
              </a:rPr>
              <a:t>7</a:t>
            </a:r>
            <a:r>
              <a:rPr lang="ru-RU" sz="2400" dirty="0">
                <a:cs typeface="Times New Roman" panose="02020603050405020304" pitchFamily="18" charset="0"/>
              </a:rPr>
              <a:t>/</a:t>
            </a:r>
            <a:r>
              <a:rPr lang="en-US" sz="2400" dirty="0">
                <a:cs typeface="Times New Roman" panose="02020603050405020304" pitchFamily="18" charset="0"/>
              </a:rPr>
              <a:t>15</a:t>
            </a:r>
            <a:r>
              <a:rPr lang="ru-RU" sz="2400" dirty="0">
                <a:cs typeface="Times New Roman" panose="02020603050405020304" pitchFamily="18" charset="0"/>
              </a:rPr>
              <a:t>                  5</a:t>
            </a:r>
            <a:r>
              <a:rPr lang="en-US" sz="2400" i="1" dirty="0">
                <a:cs typeface="Times New Roman" panose="02020603050405020304" pitchFamily="18" charset="0"/>
              </a:rPr>
              <a:t>y</a:t>
            </a:r>
            <a:r>
              <a:rPr lang="ru-RU" sz="2400" dirty="0">
                <a:cs typeface="Times New Roman" panose="02020603050405020304" pitchFamily="18" charset="0"/>
              </a:rPr>
              <a:t>           7</a:t>
            </a:r>
            <a:endParaRPr lang="en-US" sz="24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/>
              <a:t>…Так как отношение доходов равно 5 : 3 : 7, то купцы вложили 5, 3 и 7 частей соответственно (каждая часть содержит одно и то же число рублей).</a:t>
            </a:r>
          </a:p>
        </p:txBody>
      </p:sp>
    </p:spTree>
    <p:extLst>
      <p:ext uri="{BB962C8B-B14F-4D97-AF65-F5344CB8AC3E}">
        <p14:creationId xmlns:p14="http://schemas.microsoft.com/office/powerpoint/2010/main" val="9040823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195486"/>
            <a:ext cx="7808415" cy="792088"/>
          </a:xfrm>
        </p:spPr>
        <p:txBody>
          <a:bodyPr>
            <a:noAutofit/>
          </a:bodyPr>
          <a:lstStyle/>
          <a:p>
            <a:pPr algn="ctr">
              <a:lnSpc>
                <a:spcPts val="2800"/>
              </a:lnSpc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«Экономическая грамотность» </a:t>
            </a:r>
            <a:b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Магницкому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33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4294967295"/>
              </p:nvPr>
            </p:nvSpPr>
            <p:spPr>
              <a:xfrm>
                <a:off x="395537" y="1131590"/>
                <a:ext cx="8280920" cy="3456384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b="1" dirty="0"/>
                  <a:t>      </a:t>
                </a:r>
                <a:r>
                  <a:rPr lang="ru-RU" sz="2400" dirty="0"/>
                  <a:t>дал     мес.   взял</a:t>
                </a:r>
                <a:r>
                  <a:rPr lang="en-US" sz="2400" dirty="0"/>
                  <a:t>  </a:t>
                </a:r>
                <a:r>
                  <a:rPr lang="ru-RU" sz="2400" dirty="0"/>
                  <a:t>    </a:t>
                </a:r>
                <a:r>
                  <a:rPr lang="en-US" sz="2400" dirty="0"/>
                  <a:t>  </a:t>
                </a:r>
                <a:r>
                  <a:rPr lang="ru-RU" sz="2400" dirty="0"/>
                  <a:t>    на 1 мес.    части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2400" dirty="0">
                    <a:cs typeface="Times New Roman" panose="02020603050405020304" pitchFamily="18" charset="0"/>
                  </a:rPr>
                  <a:t>I</a:t>
                </a:r>
                <a:r>
                  <a:rPr lang="ru-RU" sz="2400" dirty="0">
                    <a:cs typeface="Times New Roman" panose="02020603050405020304" pitchFamily="18" charset="0"/>
                  </a:rPr>
                  <a:t>   </a:t>
                </a:r>
                <a:r>
                  <a:rPr lang="en-US" sz="2400" dirty="0">
                    <a:cs typeface="Times New Roman" panose="02020603050405020304" pitchFamily="18" charset="0"/>
                  </a:rPr>
                  <a:t>  30</a:t>
                </a:r>
                <a:r>
                  <a:rPr lang="ru-RU" sz="2400" dirty="0">
                    <a:cs typeface="Times New Roman" panose="02020603050405020304" pitchFamily="18" charset="0"/>
                  </a:rPr>
                  <a:t>       1</a:t>
                </a:r>
                <a:r>
                  <a:rPr lang="en-US" sz="2400" dirty="0">
                    <a:cs typeface="Times New Roman" panose="02020603050405020304" pitchFamily="18" charset="0"/>
                  </a:rPr>
                  <a:t>0</a:t>
                </a:r>
                <a:r>
                  <a:rPr lang="ru-RU" sz="2400" dirty="0">
                    <a:cs typeface="Times New Roman" panose="02020603050405020304" pitchFamily="18" charset="0"/>
                  </a:rPr>
                  <a:t>      </a:t>
                </a:r>
                <a:r>
                  <a:rPr lang="en-US" sz="2400" dirty="0">
                    <a:cs typeface="Times New Roman" panose="02020603050405020304" pitchFamily="18" charset="0"/>
                  </a:rPr>
                  <a:t>1</a:t>
                </a:r>
                <a:r>
                  <a:rPr lang="ru-RU" sz="2400" dirty="0">
                    <a:cs typeface="Times New Roman" panose="02020603050405020304" pitchFamily="18" charset="0"/>
                  </a:rPr>
                  <a:t>/3 = 5/15      300           5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2400" dirty="0">
                    <a:cs typeface="Times New Roman" panose="02020603050405020304" pitchFamily="18" charset="0"/>
                  </a:rPr>
                  <a:t>II</a:t>
                </a:r>
                <a:r>
                  <a:rPr lang="ru-RU" sz="2400" dirty="0">
                    <a:cs typeface="Times New Roman" panose="02020603050405020304" pitchFamily="18" charset="0"/>
                  </a:rPr>
                  <a:t>  </a:t>
                </a:r>
                <a:r>
                  <a:rPr lang="en-US" sz="2400" dirty="0">
                    <a:cs typeface="Times New Roman" panose="02020603050405020304" pitchFamily="18" charset="0"/>
                  </a:rPr>
                  <a:t>   </a:t>
                </a:r>
                <a:r>
                  <a:rPr lang="en-US" sz="2400" i="1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    </a:t>
                </a:r>
                <a:r>
                  <a:rPr lang="en-US" sz="24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     </a:t>
                </a:r>
                <a:r>
                  <a:rPr lang="en-US" sz="2400" dirty="0">
                    <a:cs typeface="Times New Roman" panose="02020603050405020304" pitchFamily="18" charset="0"/>
                  </a:rPr>
                  <a:t> 6</a:t>
                </a:r>
                <a:r>
                  <a:rPr lang="ru-RU" sz="2400" dirty="0">
                    <a:cs typeface="Times New Roman" panose="02020603050405020304" pitchFamily="18" charset="0"/>
                  </a:rPr>
                  <a:t>       1/5 = 3/15        6</a:t>
                </a:r>
                <a:r>
                  <a:rPr lang="en-US" sz="2400" i="1" dirty="0">
                    <a:cs typeface="Times New Roman" panose="02020603050405020304" pitchFamily="18" charset="0"/>
                  </a:rPr>
                  <a:t>x</a:t>
                </a:r>
                <a:r>
                  <a:rPr lang="ru-RU" sz="2400" i="1" dirty="0">
                    <a:cs typeface="Times New Roman" panose="02020603050405020304" pitchFamily="18" charset="0"/>
                  </a:rPr>
                  <a:t>           </a:t>
                </a:r>
                <a:r>
                  <a:rPr lang="ru-RU" sz="2400" dirty="0">
                    <a:cs typeface="Times New Roman" panose="02020603050405020304" pitchFamily="18" charset="0"/>
                  </a:rPr>
                  <a:t>3</a:t>
                </a:r>
                <a:endParaRPr lang="en-US" sz="2400" dirty="0">
                  <a:cs typeface="Times New Roman" panose="02020603050405020304" pitchFamily="18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2400" dirty="0">
                    <a:cs typeface="Times New Roman" panose="02020603050405020304" pitchFamily="18" charset="0"/>
                  </a:rPr>
                  <a:t>III</a:t>
                </a:r>
                <a:r>
                  <a:rPr lang="ru-RU" sz="2400" dirty="0"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cs typeface="Times New Roman" panose="02020603050405020304" pitchFamily="18" charset="0"/>
                  </a:rPr>
                  <a:t>   </a:t>
                </a:r>
                <a:r>
                  <a:rPr lang="en-US" sz="2400" i="1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    </a:t>
                </a:r>
                <a:r>
                  <a:rPr lang="en-US" sz="24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     </a:t>
                </a:r>
                <a:r>
                  <a:rPr 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cs typeface="Times New Roman" panose="02020603050405020304" pitchFamily="18" charset="0"/>
                  </a:rPr>
                  <a:t>5       </a:t>
                </a:r>
                <a:r>
                  <a:rPr lang="en-US" sz="2400" dirty="0">
                    <a:cs typeface="Times New Roman" panose="02020603050405020304" pitchFamily="18" charset="0"/>
                  </a:rPr>
                  <a:t>7</a:t>
                </a:r>
                <a:r>
                  <a:rPr lang="ru-RU" sz="2400" dirty="0">
                    <a:cs typeface="Times New Roman" panose="02020603050405020304" pitchFamily="18" charset="0"/>
                  </a:rPr>
                  <a:t>/</a:t>
                </a:r>
                <a:r>
                  <a:rPr lang="en-US" sz="2400" dirty="0">
                    <a:cs typeface="Times New Roman" panose="02020603050405020304" pitchFamily="18" charset="0"/>
                  </a:rPr>
                  <a:t>15</a:t>
                </a:r>
                <a:r>
                  <a:rPr lang="ru-RU" sz="2400" dirty="0">
                    <a:cs typeface="Times New Roman" panose="02020603050405020304" pitchFamily="18" charset="0"/>
                  </a:rPr>
                  <a:t>                  5</a:t>
                </a:r>
                <a:r>
                  <a:rPr lang="en-US" sz="2400" i="1" dirty="0"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cs typeface="Times New Roman" panose="02020603050405020304" pitchFamily="18" charset="0"/>
                  </a:rPr>
                  <a:t>           7</a:t>
                </a:r>
                <a:endParaRPr lang="en-US" sz="2400" dirty="0">
                  <a:cs typeface="Times New Roman" panose="02020603050405020304" pitchFamily="18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ru-RU" sz="2400" dirty="0"/>
                  <a:t>…3)</a:t>
                </a:r>
                <a:r>
                  <a:rPr lang="ru-RU" sz="2400" b="1" dirty="0"/>
                  <a:t> </a:t>
                </a:r>
                <a:r>
                  <a:rPr lang="ru-RU" sz="2400" dirty="0"/>
                  <a:t>300 : 5 = 60 (руб.) — приходится на 1 часть,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ru-RU" sz="2400" dirty="0"/>
                  <a:t>4) 60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ru-RU" sz="2400" dirty="0"/>
                  <a:t> 3 = 180 (руб.) — вложил </a:t>
                </a:r>
                <a:r>
                  <a:rPr lang="en-US" sz="2400" dirty="0"/>
                  <a:t>II-</a:t>
                </a:r>
                <a:r>
                  <a:rPr lang="ru-RU" sz="2400" dirty="0"/>
                  <a:t>й купец из расчёта на 1 </a:t>
                </a:r>
                <a:r>
                  <a:rPr lang="ru-RU" sz="2400" dirty="0" err="1"/>
                  <a:t>мес</a:t>
                </a:r>
                <a:r>
                  <a:rPr lang="en-US" sz="2400" dirty="0"/>
                  <a:t>.</a:t>
                </a:r>
                <a:r>
                  <a:rPr lang="ru-RU" sz="2400" dirty="0"/>
                  <a:t>,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ru-RU" sz="2400" dirty="0"/>
                  <a:t>5) 180 : 6 = 30 (руб.) — вложил </a:t>
                </a:r>
                <a:r>
                  <a:rPr lang="en-US" sz="2400" dirty="0"/>
                  <a:t>II-</a:t>
                </a:r>
                <a:r>
                  <a:rPr lang="ru-RU" sz="2400" dirty="0"/>
                  <a:t>й купец на 6 месяцев,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ru-RU" sz="2400" dirty="0"/>
                  <a:t>6) 60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ru-RU" sz="2400" dirty="0"/>
                  <a:t> 7 = 420 (руб.) — вложил </a:t>
                </a:r>
                <a:r>
                  <a:rPr lang="en-US" sz="2400" dirty="0"/>
                  <a:t>III-</a:t>
                </a:r>
                <a:r>
                  <a:rPr lang="ru-RU" sz="2400" dirty="0"/>
                  <a:t>й купец из расчёта на 1 мес.,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ru-RU" sz="2400" dirty="0"/>
                  <a:t>7) 420 : 5 = 84 (руб.) — вложил </a:t>
                </a:r>
                <a:r>
                  <a:rPr lang="en-US" sz="2400" dirty="0"/>
                  <a:t>III-</a:t>
                </a:r>
                <a:r>
                  <a:rPr lang="ru-RU" sz="2400" dirty="0"/>
                  <a:t>й купец на 6 месяцев,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ru-RU" sz="2400" b="1" dirty="0"/>
                  <a:t>Ответ.</a:t>
                </a:r>
                <a:r>
                  <a:rPr lang="ru-RU" sz="2400" dirty="0"/>
                  <a:t> 30 и 84 руб.</a:t>
                </a:r>
              </a:p>
              <a:p>
                <a:pPr marL="0" indent="0">
                  <a:buNone/>
                </a:pPr>
                <a:endParaRPr lang="ru-RU" sz="2400" dirty="0"/>
              </a:p>
            </p:txBody>
          </p:sp>
        </mc:Choice>
        <mc:Fallback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4294967295"/>
              </p:nvPr>
            </p:nvSpPr>
            <p:spPr>
              <a:xfrm>
                <a:off x="395537" y="1131590"/>
                <a:ext cx="8280920" cy="3456384"/>
              </a:xfrm>
              <a:blipFill>
                <a:blip r:embed="rId2"/>
                <a:stretch>
                  <a:fillRect l="-1178" t="-2469" r="-515" b="-194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28293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195486"/>
            <a:ext cx="7808415" cy="792088"/>
          </a:xfrm>
        </p:spPr>
        <p:txBody>
          <a:bodyPr>
            <a:noAutofit/>
          </a:bodyPr>
          <a:lstStyle/>
          <a:p>
            <a:pPr algn="ctr">
              <a:lnSpc>
                <a:spcPts val="2800"/>
              </a:lnSpc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Экономическая задача 17 из ЕГЭ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34</a:t>
            </a:fld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95537" y="1131590"/>
            <a:ext cx="8280920" cy="3456384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ru-RU" sz="2400" dirty="0"/>
              <a:t>    </a:t>
            </a:r>
            <a:r>
              <a:rPr lang="ru-RU" sz="2400" dirty="0">
                <a:solidFill>
                  <a:srgbClr val="C00000"/>
                </a:solidFill>
              </a:rPr>
              <a:t>15-го декабря планируют взять кредит в банке на 17 мес. Условия его возврата таковы: </a:t>
            </a:r>
            <a:r>
              <a:rPr lang="ru-RU" sz="2400" b="1" dirty="0">
                <a:solidFill>
                  <a:srgbClr val="C00000"/>
                </a:solidFill>
              </a:rPr>
              <a:t>1)</a:t>
            </a:r>
            <a:r>
              <a:rPr lang="ru-RU" sz="2400" dirty="0">
                <a:solidFill>
                  <a:srgbClr val="C00000"/>
                </a:solidFill>
              </a:rPr>
              <a:t> 1-го числа каждого месяца долг вырастает на 1</a:t>
            </a:r>
            <a:r>
              <a:rPr lang="en-US" sz="2400" dirty="0">
                <a:solidFill>
                  <a:srgbClr val="C00000"/>
                </a:solidFill>
              </a:rPr>
              <a:t> </a:t>
            </a:r>
            <a:r>
              <a:rPr lang="ru-RU" sz="2400" dirty="0">
                <a:solidFill>
                  <a:srgbClr val="C00000"/>
                </a:solidFill>
              </a:rPr>
              <a:t>% по сравнению с концом предыдущего месяца; </a:t>
            </a:r>
            <a:r>
              <a:rPr lang="ru-RU" sz="2400" b="1" dirty="0">
                <a:solidFill>
                  <a:srgbClr val="C00000"/>
                </a:solidFill>
              </a:rPr>
              <a:t>2) </a:t>
            </a:r>
            <a:r>
              <a:rPr lang="ru-RU" sz="2400" dirty="0">
                <a:solidFill>
                  <a:srgbClr val="C00000"/>
                </a:solidFill>
              </a:rPr>
              <a:t>со 2-го по 14-е число каждого месяца надо выплатить часть долга; </a:t>
            </a:r>
            <a:r>
              <a:rPr lang="ru-RU" sz="2400" b="1" dirty="0">
                <a:solidFill>
                  <a:srgbClr val="C00000"/>
                </a:solidFill>
              </a:rPr>
              <a:t>3)</a:t>
            </a:r>
            <a:r>
              <a:rPr lang="ru-RU" sz="2400" dirty="0">
                <a:solidFill>
                  <a:srgbClr val="C00000"/>
                </a:solidFill>
              </a:rPr>
              <a:t> 15-го числа каждого месяца с 1-го по 16-й долг должен быть на 50 тыс. рублей меньше долга на 15-е число предыдущего месяца; </a:t>
            </a:r>
            <a:r>
              <a:rPr lang="ru-RU" sz="2400" b="1" dirty="0">
                <a:solidFill>
                  <a:srgbClr val="C00000"/>
                </a:solidFill>
              </a:rPr>
              <a:t>4)</a:t>
            </a:r>
            <a:r>
              <a:rPr lang="ru-RU" sz="2400" dirty="0">
                <a:solidFill>
                  <a:srgbClr val="C00000"/>
                </a:solidFill>
              </a:rPr>
              <a:t> к 15-го числу 17-го месяца кредит должен быть полностью погашен.  Какую сумму планируют взять в кредит, если общая сумма выплат после полного его погашения составит 1102 тысячи рублей?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09276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195486"/>
            <a:ext cx="7808415" cy="792088"/>
          </a:xfrm>
        </p:spPr>
        <p:txBody>
          <a:bodyPr>
            <a:noAutofit/>
          </a:bodyPr>
          <a:lstStyle/>
          <a:p>
            <a:pPr algn="ctr">
              <a:lnSpc>
                <a:spcPts val="2800"/>
              </a:lnSpc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Экономическая задача 17 из ЕГЭ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35</a:t>
            </a:fld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95537" y="1131590"/>
            <a:ext cx="8280920" cy="3456384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ru-RU" sz="2400" dirty="0"/>
              <a:t>  </a:t>
            </a:r>
            <a:r>
              <a:rPr lang="ru-RU" sz="2400" b="1" dirty="0"/>
              <a:t>Решение.</a:t>
            </a:r>
            <a:r>
              <a:rPr lang="ru-RU" sz="2400" dirty="0"/>
              <a:t> </a:t>
            </a:r>
            <a:r>
              <a:rPr lang="en-US" sz="2400" i="1" dirty="0"/>
              <a:t>I</a:t>
            </a:r>
            <a:r>
              <a:rPr lang="ru-RU" sz="2400" i="1" dirty="0"/>
              <a:t> способ.</a:t>
            </a:r>
            <a:r>
              <a:rPr lang="ru-RU" sz="2400" dirty="0"/>
              <a:t> Пусть 15-го декабря взяли </a:t>
            </a:r>
            <a:r>
              <a:rPr lang="ru-RU" sz="2400" i="1" dirty="0"/>
              <a:t>а </a:t>
            </a:r>
            <a:r>
              <a:rPr lang="ru-RU" sz="2400" dirty="0"/>
              <a:t>тыс. рублей (все суммы в тыс. рублей). </a:t>
            </a:r>
          </a:p>
          <a:p>
            <a:pPr indent="0">
              <a:buNone/>
            </a:pPr>
            <a:r>
              <a:rPr lang="ru-RU" sz="2400" dirty="0"/>
              <a:t>   Наши действия.</a:t>
            </a:r>
          </a:p>
          <a:p>
            <a:pPr indent="0">
              <a:spcBef>
                <a:spcPts val="300"/>
              </a:spcBef>
              <a:buNone/>
            </a:pPr>
            <a:r>
              <a:rPr lang="ru-RU" sz="2400" dirty="0"/>
              <a:t>  </a:t>
            </a:r>
            <a:r>
              <a:rPr lang="ru-RU" sz="2400" b="1" dirty="0"/>
              <a:t>1. </a:t>
            </a:r>
            <a:r>
              <a:rPr lang="ru-RU" sz="2400" dirty="0"/>
              <a:t>Заполняем столбец «Долг на 15-е число» таблицы.</a:t>
            </a:r>
          </a:p>
          <a:p>
            <a:pPr indent="0">
              <a:spcBef>
                <a:spcPts val="300"/>
              </a:spcBef>
              <a:buNone/>
            </a:pPr>
            <a:r>
              <a:rPr lang="ru-RU" sz="2400" dirty="0"/>
              <a:t>  </a:t>
            </a:r>
            <a:r>
              <a:rPr lang="ru-RU" sz="2400" b="1" dirty="0"/>
              <a:t>2. </a:t>
            </a:r>
            <a:r>
              <a:rPr lang="ru-RU" sz="2400" dirty="0"/>
              <a:t>Заполняем столбец «Долг на 1-е число» таблицы.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/>
              <a:t>     </a:t>
            </a:r>
            <a:r>
              <a:rPr lang="ru-RU" sz="2400" b="1" dirty="0"/>
              <a:t>3. </a:t>
            </a:r>
            <a:r>
              <a:rPr lang="ru-RU" sz="2400" dirty="0"/>
              <a:t>Заполняем столбец «Выплата» таблицы.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     </a:t>
            </a:r>
            <a:r>
              <a:rPr lang="ru-RU" sz="2400" b="1" dirty="0"/>
              <a:t>4. </a:t>
            </a:r>
            <a:r>
              <a:rPr lang="ru-RU" sz="2400" dirty="0"/>
              <a:t>Суммируем все выплаты и приравниваем к 1102.</a:t>
            </a:r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120372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195486"/>
            <a:ext cx="7808415" cy="792088"/>
          </a:xfrm>
        </p:spPr>
        <p:txBody>
          <a:bodyPr>
            <a:noAutofit/>
          </a:bodyPr>
          <a:lstStyle/>
          <a:p>
            <a:pPr algn="ctr">
              <a:lnSpc>
                <a:spcPts val="2800"/>
              </a:lnSpc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Экономическая задача 17 из ЕГЭ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36</a:t>
            </a:fld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95537" y="1131590"/>
            <a:ext cx="8280920" cy="3456384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ru-RU" sz="2400" dirty="0"/>
              <a:t>    </a:t>
            </a:r>
          </a:p>
          <a:p>
            <a:pPr marL="0" indent="0">
              <a:buNone/>
            </a:pPr>
            <a:endParaRPr lang="ru-RU" sz="2400" dirty="0"/>
          </a:p>
        </p:txBody>
      </p:sp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id="{9E3D22DC-4372-43B9-AC8D-E4FADE7F88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0541496"/>
              </p:ext>
            </p:extLst>
          </p:nvPr>
        </p:nvGraphicFramePr>
        <p:xfrm>
          <a:off x="508001" y="906087"/>
          <a:ext cx="8240464" cy="40498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1671">
                  <a:extLst>
                    <a:ext uri="{9D8B030D-6E8A-4147-A177-3AD203B41FA5}">
                      <a16:colId xmlns:a16="http://schemas.microsoft.com/office/drawing/2014/main" val="2699263074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4285634053"/>
                    </a:ext>
                  </a:extLst>
                </a:gridCol>
                <a:gridCol w="2476389">
                  <a:extLst>
                    <a:ext uri="{9D8B030D-6E8A-4147-A177-3AD203B41FA5}">
                      <a16:colId xmlns:a16="http://schemas.microsoft.com/office/drawing/2014/main" val="798927119"/>
                    </a:ext>
                  </a:extLst>
                </a:gridCol>
                <a:gridCol w="2060116">
                  <a:extLst>
                    <a:ext uri="{9D8B030D-6E8A-4147-A177-3AD203B41FA5}">
                      <a16:colId xmlns:a16="http://schemas.microsoft.com/office/drawing/2014/main" val="3685187045"/>
                    </a:ext>
                  </a:extLst>
                </a:gridCol>
              </a:tblGrid>
              <a:tr h="51353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Месяц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Долг на 1-е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Выплата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Долг на 15-е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316962"/>
                  </a:ext>
                </a:extLst>
              </a:tr>
              <a:tr h="50518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Декабрь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45367738"/>
                  </a:ext>
                </a:extLst>
              </a:tr>
              <a:tr h="50518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50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85942654"/>
                  </a:ext>
                </a:extLst>
              </a:tr>
              <a:tr h="50518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100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6419647"/>
                  </a:ext>
                </a:extLst>
              </a:tr>
              <a:tr h="50518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150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32078641"/>
                  </a:ext>
                </a:extLst>
              </a:tr>
              <a:tr h="50518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…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…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…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…</a:t>
                      </a:r>
                      <a:r>
                        <a:rPr lang="en-US" sz="240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70512390"/>
                  </a:ext>
                </a:extLst>
              </a:tr>
              <a:tr h="50518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16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800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58946645"/>
                  </a:ext>
                </a:extLst>
              </a:tr>
              <a:tr h="50518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17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7181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54527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195486"/>
            <a:ext cx="7808415" cy="792088"/>
          </a:xfrm>
        </p:spPr>
        <p:txBody>
          <a:bodyPr>
            <a:noAutofit/>
          </a:bodyPr>
          <a:lstStyle/>
          <a:p>
            <a:pPr algn="ctr">
              <a:lnSpc>
                <a:spcPts val="2800"/>
              </a:lnSpc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Экономическая задача 17 из ЕГЭ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37</a:t>
            </a:fld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95537" y="1131590"/>
            <a:ext cx="8280920" cy="3456384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ru-RU" sz="2400" dirty="0"/>
              <a:t>    </a:t>
            </a:r>
          </a:p>
          <a:p>
            <a:pPr marL="0" indent="0">
              <a:buNone/>
            </a:pPr>
            <a:endParaRPr lang="ru-RU" sz="2400" dirty="0"/>
          </a:p>
        </p:txBody>
      </p:sp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id="{9E3D22DC-4372-43B9-AC8D-E4FADE7F88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3027441"/>
              </p:ext>
            </p:extLst>
          </p:nvPr>
        </p:nvGraphicFramePr>
        <p:xfrm>
          <a:off x="508001" y="906087"/>
          <a:ext cx="8240464" cy="40498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1671">
                  <a:extLst>
                    <a:ext uri="{9D8B030D-6E8A-4147-A177-3AD203B41FA5}">
                      <a16:colId xmlns:a16="http://schemas.microsoft.com/office/drawing/2014/main" val="2699263074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4285634053"/>
                    </a:ext>
                  </a:extLst>
                </a:gridCol>
                <a:gridCol w="2476389">
                  <a:extLst>
                    <a:ext uri="{9D8B030D-6E8A-4147-A177-3AD203B41FA5}">
                      <a16:colId xmlns:a16="http://schemas.microsoft.com/office/drawing/2014/main" val="798927119"/>
                    </a:ext>
                  </a:extLst>
                </a:gridCol>
                <a:gridCol w="2060116">
                  <a:extLst>
                    <a:ext uri="{9D8B030D-6E8A-4147-A177-3AD203B41FA5}">
                      <a16:colId xmlns:a16="http://schemas.microsoft.com/office/drawing/2014/main" val="3685187045"/>
                    </a:ext>
                  </a:extLst>
                </a:gridCol>
              </a:tblGrid>
              <a:tr h="51353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Месяц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Долг на 1-е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Выплата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Долг на 15-е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316962"/>
                  </a:ext>
                </a:extLst>
              </a:tr>
              <a:tr h="50518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Декабрь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45367738"/>
                  </a:ext>
                </a:extLst>
              </a:tr>
              <a:tr h="50518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1,01</a:t>
                      </a:r>
                      <a:r>
                        <a:rPr lang="en-US" sz="240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50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85942654"/>
                  </a:ext>
                </a:extLst>
              </a:tr>
              <a:tr h="50518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1,01</a:t>
                      </a:r>
                      <a:r>
                        <a:rPr lang="en-US" sz="240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 50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,5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100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6419647"/>
                  </a:ext>
                </a:extLst>
              </a:tr>
              <a:tr h="50518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1,01</a:t>
                      </a:r>
                      <a:r>
                        <a:rPr lang="en-US" sz="240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150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32078641"/>
                  </a:ext>
                </a:extLst>
              </a:tr>
              <a:tr h="50518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…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…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…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/>
                        <a:t>…</a:t>
                      </a:r>
                      <a:r>
                        <a:rPr lang="en-US" sz="24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70512390"/>
                  </a:ext>
                </a:extLst>
              </a:tr>
              <a:tr h="50518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16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1,01</a:t>
                      </a:r>
                      <a:r>
                        <a:rPr lang="en-US" sz="240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7,5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800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58946645"/>
                  </a:ext>
                </a:extLst>
              </a:tr>
              <a:tr h="50518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17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1,01</a:t>
                      </a:r>
                      <a:r>
                        <a:rPr lang="en-US" sz="240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7181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58892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195486"/>
            <a:ext cx="7808415" cy="792088"/>
          </a:xfrm>
        </p:spPr>
        <p:txBody>
          <a:bodyPr>
            <a:noAutofit/>
          </a:bodyPr>
          <a:lstStyle/>
          <a:p>
            <a:pPr algn="ctr">
              <a:lnSpc>
                <a:spcPts val="2800"/>
              </a:lnSpc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Экономическая задача 17 из ЕГЭ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38</a:t>
            </a:fld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95537" y="1131590"/>
            <a:ext cx="8280920" cy="3456384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ru-RU" sz="2400" dirty="0"/>
              <a:t>    </a:t>
            </a:r>
          </a:p>
          <a:p>
            <a:pPr marL="0" indent="0">
              <a:buNone/>
            </a:pPr>
            <a:endParaRPr lang="ru-RU" sz="2400" dirty="0"/>
          </a:p>
        </p:txBody>
      </p:sp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id="{9E3D22DC-4372-43B9-AC8D-E4FADE7F88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3511974"/>
              </p:ext>
            </p:extLst>
          </p:nvPr>
        </p:nvGraphicFramePr>
        <p:xfrm>
          <a:off x="508001" y="906087"/>
          <a:ext cx="8240464" cy="40498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1671">
                  <a:extLst>
                    <a:ext uri="{9D8B030D-6E8A-4147-A177-3AD203B41FA5}">
                      <a16:colId xmlns:a16="http://schemas.microsoft.com/office/drawing/2014/main" val="2699263074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4285634053"/>
                    </a:ext>
                  </a:extLst>
                </a:gridCol>
                <a:gridCol w="2476389">
                  <a:extLst>
                    <a:ext uri="{9D8B030D-6E8A-4147-A177-3AD203B41FA5}">
                      <a16:colId xmlns:a16="http://schemas.microsoft.com/office/drawing/2014/main" val="798927119"/>
                    </a:ext>
                  </a:extLst>
                </a:gridCol>
                <a:gridCol w="2060116">
                  <a:extLst>
                    <a:ext uri="{9D8B030D-6E8A-4147-A177-3AD203B41FA5}">
                      <a16:colId xmlns:a16="http://schemas.microsoft.com/office/drawing/2014/main" val="3685187045"/>
                    </a:ext>
                  </a:extLst>
                </a:gridCol>
              </a:tblGrid>
              <a:tr h="51353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Месяц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Долг на 1-е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Выплата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Долг на 15-е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316962"/>
                  </a:ext>
                </a:extLst>
              </a:tr>
              <a:tr h="50518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Декабрь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45367738"/>
                  </a:ext>
                </a:extLst>
              </a:tr>
              <a:tr h="50518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1,01</a:t>
                      </a:r>
                      <a:r>
                        <a:rPr lang="en-US" sz="24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,01</a:t>
                      </a:r>
                      <a:r>
                        <a:rPr lang="en-US" sz="240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ru-RU" sz="2400" b="1" i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+ 50</a:t>
                      </a:r>
                      <a:endParaRPr lang="ru-RU" sz="24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50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85942654"/>
                  </a:ext>
                </a:extLst>
              </a:tr>
              <a:tr h="50518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1,01</a:t>
                      </a:r>
                      <a:r>
                        <a:rPr lang="en-US" sz="24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 50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,5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,01</a:t>
                      </a:r>
                      <a:r>
                        <a:rPr lang="en-US" sz="240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+ 49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,5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100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6419647"/>
                  </a:ext>
                </a:extLst>
              </a:tr>
              <a:tr h="50518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1,01</a:t>
                      </a:r>
                      <a:r>
                        <a:rPr lang="en-US" sz="24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,01</a:t>
                      </a:r>
                      <a:r>
                        <a:rPr lang="en-US" sz="240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+ 49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150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32078641"/>
                  </a:ext>
                </a:extLst>
              </a:tr>
              <a:tr h="50518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…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…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/>
                        <a:t>…</a:t>
                      </a:r>
                      <a:r>
                        <a:rPr lang="en-US" sz="24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70512390"/>
                  </a:ext>
                </a:extLst>
              </a:tr>
              <a:tr h="50518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16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1,01</a:t>
                      </a:r>
                      <a:r>
                        <a:rPr lang="en-US" sz="24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7,5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,01</a:t>
                      </a:r>
                      <a:r>
                        <a:rPr lang="en-US" sz="240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+ 42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,5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800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58946645"/>
                  </a:ext>
                </a:extLst>
              </a:tr>
              <a:tr h="50518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17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1,01</a:t>
                      </a:r>
                      <a:r>
                        <a:rPr lang="en-US" sz="24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,01</a:t>
                      </a:r>
                      <a:r>
                        <a:rPr lang="en-US" sz="24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7181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42272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195486"/>
            <a:ext cx="7808415" cy="792088"/>
          </a:xfrm>
        </p:spPr>
        <p:txBody>
          <a:bodyPr>
            <a:noAutofit/>
          </a:bodyPr>
          <a:lstStyle/>
          <a:p>
            <a:pPr algn="ctr">
              <a:lnSpc>
                <a:spcPts val="2800"/>
              </a:lnSpc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Экономическая задача 17 из ЕГЭ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39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4294967295"/>
              </p:nvPr>
            </p:nvSpPr>
            <p:spPr>
              <a:xfrm>
                <a:off x="395537" y="1131590"/>
                <a:ext cx="8280920" cy="3456384"/>
              </a:xfrm>
            </p:spPr>
            <p:txBody>
              <a:bodyPr>
                <a:noAutofit/>
              </a:bodyPr>
              <a:lstStyle/>
              <a:p>
                <a:pPr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200" i="1" smtClean="0">
                          <a:latin typeface="Cambria Math" panose="02040503050406030204" pitchFamily="18" charset="0"/>
                        </a:rPr>
                        <m:t>16∙0,01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ru-RU" sz="2200" i="1">
                          <a:latin typeface="Cambria Math" panose="02040503050406030204" pitchFamily="18" charset="0"/>
                        </a:rPr>
                        <m:t>+1,01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ru-RU" sz="2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ru-RU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200" i="1">
                                  <a:latin typeface="Cambria Math" panose="02040503050406030204" pitchFamily="18" charset="0"/>
                                </a:rPr>
                                <m:t>50+42,5</m:t>
                              </m:r>
                            </m:e>
                          </m:d>
                          <m:r>
                            <a:rPr lang="ru-RU" sz="2200" i="1">
                              <a:latin typeface="Cambria Math" panose="02040503050406030204" pitchFamily="18" charset="0"/>
                            </a:rPr>
                            <m:t>∙16</m:t>
                          </m:r>
                        </m:num>
                        <m:den>
                          <m:r>
                            <a:rPr lang="ru-RU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ru-RU" sz="2200" i="1">
                          <a:latin typeface="Cambria Math" panose="02040503050406030204" pitchFamily="18" charset="0"/>
                        </a:rPr>
                        <m:t>−808=1102</m:t>
                      </m:r>
                      <m:r>
                        <a:rPr lang="ru-RU" sz="22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2200" b="0" dirty="0"/>
              </a:p>
              <a:p>
                <a:pPr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>
                          <a:latin typeface="Cambria Math" panose="02040503050406030204" pitchFamily="18" charset="0"/>
                        </a:rPr>
                        <m:t>1,17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ru-RU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ru-RU" sz="2400">
                          <a:latin typeface="Cambria Math" panose="02040503050406030204" pitchFamily="18" charset="0"/>
                        </a:rPr>
                        <m:t>400 + 340</m:t>
                      </m:r>
                      <m:r>
                        <a:rPr lang="ru-RU" sz="2400" i="1">
                          <a:latin typeface="Cambria Math" panose="02040503050406030204" pitchFamily="18" charset="0"/>
                        </a:rPr>
                        <m:t>−808=1102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2400" i="1" dirty="0">
                  <a:latin typeface="Cambria Math" panose="02040503050406030204" pitchFamily="18" charset="0"/>
                </a:endParaRPr>
              </a:p>
              <a:p>
                <a:pPr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>
                          <a:latin typeface="Cambria Math" panose="02040503050406030204" pitchFamily="18" charset="0"/>
                        </a:rPr>
                        <m:t>1,1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=1170</m:t>
                      </m:r>
                      <m:r>
                        <a:rPr lang="ru-RU" sz="2400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400" b="1" dirty="0"/>
              </a:p>
              <a:p>
                <a:pPr indent="0" algn="ctr">
                  <a:buNone/>
                </a:pPr>
                <a:r>
                  <a:rPr lang="ru-RU" sz="2400" b="1" dirty="0"/>
                  <a:t>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1000.</m:t>
                    </m:r>
                  </m:oMath>
                </a14:m>
                <a:endParaRPr lang="ru-RU" sz="2400" b="1" dirty="0"/>
              </a:p>
              <a:p>
                <a:pPr indent="0">
                  <a:buNone/>
                </a:pPr>
                <a:r>
                  <a:rPr lang="en-US" sz="2400" i="1" dirty="0"/>
                  <a:t>   </a:t>
                </a:r>
                <a:r>
                  <a:rPr lang="ru-RU" sz="2400" dirty="0"/>
                  <a:t>Нельзя ли упростить решение? Что должен выплатить должник? Взятую сумму плюс все начисленные проценты.</a:t>
                </a:r>
                <a:endParaRPr lang="en-US" sz="2400" i="1" dirty="0"/>
              </a:p>
              <a:p>
                <a:pPr indent="0">
                  <a:buNone/>
                </a:pPr>
                <a:r>
                  <a:rPr lang="en-US" sz="2400" i="1" dirty="0"/>
                  <a:t>   </a:t>
                </a:r>
                <a:endParaRPr lang="ru-RU" sz="2400" dirty="0"/>
              </a:p>
            </p:txBody>
          </p:sp>
        </mc:Choice>
        <mc:Fallback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4294967295"/>
              </p:nvPr>
            </p:nvSpPr>
            <p:spPr>
              <a:xfrm>
                <a:off x="395537" y="1131590"/>
                <a:ext cx="8280920" cy="345638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1986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195486"/>
            <a:ext cx="7808415" cy="792088"/>
          </a:xfrm>
        </p:spPr>
        <p:txBody>
          <a:bodyPr>
            <a:noAutofit/>
          </a:bodyPr>
          <a:lstStyle/>
          <a:p>
            <a:pPr algn="ctr">
              <a:lnSpc>
                <a:spcPts val="2800"/>
              </a:lnSpc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«Экономическая грамотность» </a:t>
            </a:r>
            <a:b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Магницкому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4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4294967295"/>
              </p:nvPr>
            </p:nvSpPr>
            <p:spPr>
              <a:xfrm>
                <a:off x="508001" y="1131590"/>
                <a:ext cx="8168455" cy="3456384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ru-RU" dirty="0"/>
                  <a:t> </a:t>
                </a:r>
                <a:r>
                  <a:rPr lang="ru-RU" dirty="0">
                    <a:solidFill>
                      <a:srgbClr val="FF0000"/>
                    </a:solidFill>
                  </a:rPr>
                  <a:t>   </a:t>
                </a:r>
                <a:r>
                  <a:rPr lang="ru-RU" sz="2400" b="1" dirty="0">
                    <a:solidFill>
                      <a:srgbClr val="C00000"/>
                    </a:solidFill>
                  </a:rPr>
                  <a:t>Задача 1.</a:t>
                </a:r>
                <a:r>
                  <a:rPr lang="ru-RU" sz="2400" dirty="0">
                    <a:solidFill>
                      <a:srgbClr val="C00000"/>
                    </a:solidFill>
                  </a:rPr>
                  <a:t> Два человека хотят 12 рублей делить, чтобы первому взять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srgbClr val="C00000"/>
                    </a:solidFill>
                  </a:rPr>
                  <a:t>, а второму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srgbClr val="C00000"/>
                    </a:solidFill>
                  </a:rPr>
                  <a:t>. Спрашивается, сколько из тех 12 рублей достанется каждому.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ru-RU" sz="2400" dirty="0"/>
                  <a:t>    Здесь не берут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2400" dirty="0"/>
                  <a:t> и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sz="2400" dirty="0"/>
                  <a:t> от 12 рублей. Эту сумму надо разделить так, чтобы первому досталось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2400" dirty="0"/>
                  <a:t> части, а второму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sz="2400" dirty="0"/>
                  <a:t> части, т. е. 12 рублей делят в отношении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2400" dirty="0"/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sz="2400" dirty="0"/>
                  <a:t>. 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4294967295"/>
              </p:nvPr>
            </p:nvSpPr>
            <p:spPr>
              <a:xfrm>
                <a:off x="508001" y="1131590"/>
                <a:ext cx="8168455" cy="3456384"/>
              </a:xfrm>
              <a:blipFill>
                <a:blip r:embed="rId2"/>
                <a:stretch>
                  <a:fillRect l="-1119" t="-24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926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195486"/>
            <a:ext cx="7808415" cy="792088"/>
          </a:xfrm>
        </p:spPr>
        <p:txBody>
          <a:bodyPr>
            <a:noAutofit/>
          </a:bodyPr>
          <a:lstStyle/>
          <a:p>
            <a:pPr algn="ctr">
              <a:lnSpc>
                <a:spcPts val="2800"/>
              </a:lnSpc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Экономическая задача 17 из ЕГЭ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40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4294967295"/>
              </p:nvPr>
            </p:nvSpPr>
            <p:spPr>
              <a:xfrm>
                <a:off x="395537" y="1131590"/>
                <a:ext cx="8280920" cy="3456384"/>
              </a:xfrm>
            </p:spPr>
            <p:txBody>
              <a:bodyPr>
                <a:noAutofit/>
              </a:bodyPr>
              <a:lstStyle/>
              <a:p>
                <a:pPr indent="0" algn="ctr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smtClean="0">
                          <a:latin typeface="Cambria Math" panose="02040503050406030204" pitchFamily="18" charset="0"/>
                        </a:rPr>
                        <m:t>1,17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−(0,5+1+1,5+…</m:t>
                      </m:r>
                      <m:r>
                        <a:rPr lang="ru-RU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ru-RU" sz="2400" b="0" i="0" smtClean="0">
                          <a:latin typeface="Cambria Math" panose="02040503050406030204" pitchFamily="18" charset="0"/>
                        </a:rPr>
                        <m:t>7,5 </m:t>
                      </m:r>
                      <m:r>
                        <m:rPr>
                          <m:nor/>
                        </m:rPr>
                        <a:rPr lang="ru-RU" sz="240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ru-RU" sz="2400" i="1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ru-RU" sz="2400" i="1">
                          <a:latin typeface="Cambria Math" panose="02040503050406030204" pitchFamily="18" charset="0"/>
                        </a:rPr>
                        <m:t>=1102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2400" i="1" dirty="0">
                  <a:latin typeface="Cambria Math" panose="02040503050406030204" pitchFamily="18" charset="0"/>
                </a:endParaRPr>
              </a:p>
              <a:p>
                <a:pPr indent="0" algn="ctr">
                  <a:spcBef>
                    <a:spcPts val="12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200" i="1">
                          <a:latin typeface="Cambria Math" panose="02040503050406030204" pitchFamily="18" charset="0"/>
                        </a:rPr>
                        <m:t>1,17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 −</m:t>
                      </m:r>
                      <m:f>
                        <m:fPr>
                          <m:ctrlPr>
                            <a:rPr lang="ru-RU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ru-RU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200" b="0" i="1" smtClean="0"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  <m:r>
                                <a:rPr lang="ru-RU" sz="2200" i="1">
                                  <a:latin typeface="Cambria Math" panose="02040503050406030204" pitchFamily="18" charset="0"/>
                                </a:rPr>
                                <m:t>5+</m:t>
                              </m:r>
                              <m:r>
                                <a:rPr lang="ru-RU" sz="22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</m:d>
                          <m:r>
                            <a:rPr lang="ru-RU" sz="2200" i="1">
                              <a:latin typeface="Cambria Math" panose="02040503050406030204" pitchFamily="18" charset="0"/>
                            </a:rPr>
                            <m:t>∙16</m:t>
                          </m:r>
                        </m:num>
                        <m:den>
                          <m:r>
                            <a:rPr lang="ru-RU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ru-RU" sz="2200" b="0" i="1" smtClean="0">
                          <a:latin typeface="Cambria Math" panose="02040503050406030204" pitchFamily="18" charset="0"/>
                        </a:rPr>
                        <m:t>=1102,</m:t>
                      </m:r>
                    </m:oMath>
                  </m:oMathPara>
                </a14:m>
                <a:endParaRPr lang="ru-RU" sz="2200" i="1" dirty="0">
                  <a:latin typeface="Cambria Math" panose="02040503050406030204" pitchFamily="18" charset="0"/>
                </a:endParaRPr>
              </a:p>
              <a:p>
                <a:pPr indent="0" algn="ctr"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>
                          <a:latin typeface="Cambria Math" panose="02040503050406030204" pitchFamily="18" charset="0"/>
                        </a:rPr>
                        <m:t>1,1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=1170</m:t>
                      </m:r>
                      <m:r>
                        <a:rPr lang="ru-RU" sz="2400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400" b="1" dirty="0"/>
              </a:p>
              <a:p>
                <a:pPr indent="0" algn="ctr">
                  <a:buNone/>
                </a:pPr>
                <a:r>
                  <a:rPr lang="ru-RU" sz="2400" b="1" dirty="0"/>
                  <a:t>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1000.</m:t>
                    </m:r>
                  </m:oMath>
                </a14:m>
                <a:endParaRPr lang="ru-RU" sz="2400" b="1" dirty="0"/>
              </a:p>
              <a:p>
                <a:pPr indent="0">
                  <a:buNone/>
                </a:pPr>
                <a:r>
                  <a:rPr lang="ru-RU" sz="2400" i="1" dirty="0"/>
                  <a:t>   </a:t>
                </a:r>
                <a:r>
                  <a:rPr lang="en-US" sz="2400" i="1" dirty="0"/>
                  <a:t>III </a:t>
                </a:r>
                <a:r>
                  <a:rPr lang="ru-RU" sz="2400" i="1" dirty="0"/>
                  <a:t>способ.</a:t>
                </a:r>
                <a:r>
                  <a:rPr lang="ru-RU" sz="2400" dirty="0"/>
                  <a:t> Ученик мог догадаться, что взяли 1000 (все суммы в тыс. рублей). И выполнить все расчёты. Если выплаты составят 1102, то останется показать, что при большей или меньшей сумме 1102 не получится. </a:t>
                </a:r>
              </a:p>
              <a:p>
                <a:pPr indent="0">
                  <a:buNone/>
                </a:pPr>
                <a:r>
                  <a:rPr lang="ru-RU" sz="2400" b="1" dirty="0"/>
                  <a:t>  </a:t>
                </a:r>
                <a:endParaRPr lang="ru-RU" sz="2400" dirty="0"/>
              </a:p>
            </p:txBody>
          </p:sp>
        </mc:Choice>
        <mc:Fallback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4294967295"/>
              </p:nvPr>
            </p:nvSpPr>
            <p:spPr>
              <a:xfrm>
                <a:off x="395537" y="1131590"/>
                <a:ext cx="8280920" cy="3456384"/>
              </a:xfrm>
              <a:blipFill>
                <a:blip r:embed="rId2"/>
                <a:stretch>
                  <a:fillRect b="-5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33269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195486"/>
            <a:ext cx="7808415" cy="792088"/>
          </a:xfrm>
        </p:spPr>
        <p:txBody>
          <a:bodyPr>
            <a:noAutofit/>
          </a:bodyPr>
          <a:lstStyle/>
          <a:p>
            <a:pPr algn="ctr">
              <a:lnSpc>
                <a:spcPts val="2800"/>
              </a:lnSpc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Экономическая задача 17 из ЕГЭ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41</a:t>
            </a:fld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95537" y="1131590"/>
            <a:ext cx="8280920" cy="3456384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ru-RU" sz="2400" dirty="0"/>
              <a:t>    </a:t>
            </a:r>
          </a:p>
          <a:p>
            <a:pPr marL="0" indent="0">
              <a:buNone/>
            </a:pPr>
            <a:endParaRPr lang="ru-RU" sz="2400" dirty="0"/>
          </a:p>
        </p:txBody>
      </p:sp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id="{9E3D22DC-4372-43B9-AC8D-E4FADE7F88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946640"/>
              </p:ext>
            </p:extLst>
          </p:nvPr>
        </p:nvGraphicFramePr>
        <p:xfrm>
          <a:off x="508001" y="906087"/>
          <a:ext cx="8240464" cy="40498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1671">
                  <a:extLst>
                    <a:ext uri="{9D8B030D-6E8A-4147-A177-3AD203B41FA5}">
                      <a16:colId xmlns:a16="http://schemas.microsoft.com/office/drawing/2014/main" val="2699263074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4285634053"/>
                    </a:ext>
                  </a:extLst>
                </a:gridCol>
                <a:gridCol w="2476389">
                  <a:extLst>
                    <a:ext uri="{9D8B030D-6E8A-4147-A177-3AD203B41FA5}">
                      <a16:colId xmlns:a16="http://schemas.microsoft.com/office/drawing/2014/main" val="798927119"/>
                    </a:ext>
                  </a:extLst>
                </a:gridCol>
                <a:gridCol w="2060116">
                  <a:extLst>
                    <a:ext uri="{9D8B030D-6E8A-4147-A177-3AD203B41FA5}">
                      <a16:colId xmlns:a16="http://schemas.microsoft.com/office/drawing/2014/main" val="3685187045"/>
                    </a:ext>
                  </a:extLst>
                </a:gridCol>
              </a:tblGrid>
              <a:tr h="51353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Месяц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Долг на 1-е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Выплата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Долг на 15-е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316962"/>
                  </a:ext>
                </a:extLst>
              </a:tr>
              <a:tr h="50518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Декабрь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ru-RU" sz="2400" b="1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45367738"/>
                  </a:ext>
                </a:extLst>
              </a:tr>
              <a:tr h="50518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2400" b="1" i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950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85942654"/>
                  </a:ext>
                </a:extLst>
              </a:tr>
              <a:tr h="50518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959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,5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,5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6419647"/>
                  </a:ext>
                </a:extLst>
              </a:tr>
              <a:tr h="50518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909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850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32078641"/>
                  </a:ext>
                </a:extLst>
              </a:tr>
              <a:tr h="50518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…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…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/>
                        <a:t>…</a:t>
                      </a:r>
                      <a:r>
                        <a:rPr lang="en-US" sz="24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70512390"/>
                  </a:ext>
                </a:extLst>
              </a:tr>
              <a:tr h="50518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16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252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,5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,5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58946645"/>
                  </a:ext>
                </a:extLst>
              </a:tr>
              <a:tr h="50518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17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7181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441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195486"/>
            <a:ext cx="7808415" cy="792088"/>
          </a:xfrm>
        </p:spPr>
        <p:txBody>
          <a:bodyPr>
            <a:noAutofit/>
          </a:bodyPr>
          <a:lstStyle/>
          <a:p>
            <a:pPr algn="ctr">
              <a:lnSpc>
                <a:spcPts val="2800"/>
              </a:lnSpc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Экономическая задача 17 из ЕГЭ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42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4294967295"/>
              </p:nvPr>
            </p:nvSpPr>
            <p:spPr>
              <a:xfrm>
                <a:off x="395537" y="1131590"/>
                <a:ext cx="8280920" cy="3456384"/>
              </a:xfrm>
            </p:spPr>
            <p:txBody>
              <a:bodyPr>
                <a:noAutofit/>
              </a:bodyPr>
              <a:lstStyle/>
              <a:p>
                <a:pPr indent="0" algn="ctr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200" b="0" i="1" smtClean="0">
                          <a:latin typeface="Cambria Math" panose="02040503050406030204" pitchFamily="18" charset="0"/>
                        </a:rPr>
                        <m:t>60+59,5+…</m:t>
                      </m:r>
                      <m:r>
                        <a:rPr lang="ru-RU" sz="2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ru-RU" sz="2200" b="0" i="0" smtClean="0">
                          <a:latin typeface="Cambria Math" panose="02040503050406030204" pitchFamily="18" charset="0"/>
                        </a:rPr>
                        <m:t>52,5 </m:t>
                      </m:r>
                      <m:r>
                        <m:rPr>
                          <m:nor/>
                        </m:rPr>
                        <a:rPr lang="ru-RU" sz="220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ru-RU" sz="22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ru-RU" sz="2200" b="0" i="1" smtClean="0">
                          <a:latin typeface="Cambria Math" panose="02040503050406030204" pitchFamily="18" charset="0"/>
                        </a:rPr>
                        <m:t>02</m:t>
                      </m:r>
                      <m:r>
                        <a:rPr lang="ru-RU" sz="2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ru-RU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200" b="0" i="1" smtClean="0">
                                  <a:latin typeface="Cambria Math" panose="02040503050406030204" pitchFamily="18" charset="0"/>
                                </a:rPr>
                                <m:t>60+52,</m:t>
                              </m:r>
                            </m:e>
                          </m:d>
                          <m:r>
                            <a:rPr lang="ru-RU" sz="2200" i="1">
                              <a:latin typeface="Cambria Math" panose="02040503050406030204" pitchFamily="18" charset="0"/>
                            </a:rPr>
                            <m:t>∙16</m:t>
                          </m:r>
                        </m:num>
                        <m:den>
                          <m:r>
                            <a:rPr lang="ru-RU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ru-RU" sz="220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ru-RU" sz="2200" i="1">
                          <a:latin typeface="Cambria Math" panose="02040503050406030204" pitchFamily="18" charset="0"/>
                        </a:rPr>
                        <m:t>202</m:t>
                      </m:r>
                      <m:r>
                        <a:rPr lang="ru-RU" sz="2200" b="0" i="1" smtClean="0">
                          <a:latin typeface="Cambria Math" panose="02040503050406030204" pitchFamily="18" charset="0"/>
                        </a:rPr>
                        <m:t> =1102.</m:t>
                      </m:r>
                    </m:oMath>
                  </m:oMathPara>
                </a14:m>
                <a:endParaRPr lang="ru-RU" sz="2200" i="1" dirty="0">
                  <a:latin typeface="Cambria Math" panose="02040503050406030204" pitchFamily="18" charset="0"/>
                </a:endParaRPr>
              </a:p>
              <a:p>
                <a:pPr indent="0">
                  <a:buNone/>
                </a:pPr>
                <a:r>
                  <a:rPr lang="ru-RU" sz="2400" dirty="0"/>
                  <a:t>   Если возьмём кредит больше 1000, то все числа в таблице увеличатся, сумма выплат будет больше 1102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sz="2400" b="0" dirty="0"/>
              </a:p>
              <a:p>
                <a:pPr indent="0">
                  <a:buNone/>
                </a:pPr>
                <a:r>
                  <a:rPr lang="ru-RU" sz="2400" b="0" dirty="0"/>
                  <a:t>   Если возьмём кредит меньше 1000, то все числа в таблице уменьшатся, сумма выплат будет меньше 1102</a:t>
                </a:r>
                <a14:m>
                  <m:oMath xmlns:m="http://schemas.openxmlformats.org/officeDocument/2006/math"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sz="2400" b="1" dirty="0"/>
              </a:p>
              <a:p>
                <a:pPr indent="0">
                  <a:spcBef>
                    <a:spcPts val="300"/>
                  </a:spcBef>
                  <a:buNone/>
                </a:pPr>
                <a:r>
                  <a:rPr lang="ru-RU" sz="2400" dirty="0"/>
                  <a:t> </a:t>
                </a:r>
              </a:p>
              <a:p>
                <a:pPr indent="0">
                  <a:spcBef>
                    <a:spcPts val="300"/>
                  </a:spcBef>
                  <a:buNone/>
                </a:pPr>
                <a:r>
                  <a:rPr lang="ru-RU" sz="2400" b="1" dirty="0"/>
                  <a:t>  Ответ.</a:t>
                </a:r>
                <a:r>
                  <a:rPr lang="ru-RU" sz="2400" dirty="0"/>
                  <a:t> 1 млн рублей.</a:t>
                </a:r>
              </a:p>
            </p:txBody>
          </p:sp>
        </mc:Choice>
        <mc:Fallback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4294967295"/>
              </p:nvPr>
            </p:nvSpPr>
            <p:spPr>
              <a:xfrm>
                <a:off x="395537" y="1131590"/>
                <a:ext cx="8280920" cy="3456384"/>
              </a:xfrm>
              <a:blipFill>
                <a:blip r:embed="rId2"/>
                <a:stretch>
                  <a:fillRect r="-7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45744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944319" cy="990600"/>
          </a:xfrm>
        </p:spPr>
        <p:txBody>
          <a:bodyPr>
            <a:noAutofit/>
          </a:bodyPr>
          <a:lstStyle/>
          <a:p>
            <a:pPr algn="ctr">
              <a:lnSpc>
                <a:spcPts val="2800"/>
              </a:lnSpc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работу! 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43</a:t>
            </a:fld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755576" y="1542554"/>
            <a:ext cx="8136904" cy="282939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F6ACE74-3686-4056-815C-91663379F65E}"/>
              </a:ext>
            </a:extLst>
          </p:cNvPr>
          <p:cNvSpPr/>
          <p:nvPr/>
        </p:nvSpPr>
        <p:spPr>
          <a:xfrm>
            <a:off x="755576" y="1294478"/>
            <a:ext cx="7416824" cy="172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dirty="0">
                <a:cs typeface="Times New Roman" panose="02020603050405020304" pitchFamily="18" charset="0"/>
              </a:rPr>
              <a:t>Статьи, презентации, задания </a:t>
            </a:r>
            <a:br>
              <a:rPr lang="ru-RU" sz="2400" dirty="0">
                <a:cs typeface="Times New Roman" panose="02020603050405020304" pitchFamily="18" charset="0"/>
              </a:rPr>
            </a:br>
            <a:r>
              <a:rPr lang="ru-RU" sz="2400" dirty="0">
                <a:cs typeface="Times New Roman" panose="02020603050405020304" pitchFamily="18" charset="0"/>
              </a:rPr>
              <a:t>для подготовки к ОГЭ смотрите </a:t>
            </a:r>
            <a:br>
              <a:rPr lang="ru-RU" sz="2400" dirty="0">
                <a:cs typeface="Times New Roman" panose="02020603050405020304" pitchFamily="18" charset="0"/>
              </a:rPr>
            </a:br>
            <a:r>
              <a:rPr lang="ru-RU" sz="2400" dirty="0">
                <a:cs typeface="Times New Roman" panose="02020603050405020304" pitchFamily="18" charset="0"/>
              </a:rPr>
              <a:t>на сайте </a:t>
            </a:r>
          </a:p>
          <a:p>
            <a:pPr>
              <a:lnSpc>
                <a:spcPct val="90000"/>
              </a:lnSpc>
            </a:pPr>
            <a:r>
              <a:rPr lang="ru-RU" sz="2400" dirty="0">
                <a:cs typeface="Times New Roman" panose="02020603050405020304" pitchFamily="18" charset="0"/>
              </a:rPr>
              <a:t>МАТЕМАТИКА. ШКОЛА .БУДУЩЕЕ.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  <a:hlinkClick r:id="rId2"/>
              </a:rPr>
              <a:t>www.shevkin.ru</a:t>
            </a:r>
            <a:endParaRPr lang="ru-RU" sz="18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5DCB85D-2F12-4EBF-B1A4-59876ACB8D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28" y="1707654"/>
            <a:ext cx="3240360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51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195486"/>
            <a:ext cx="7808415" cy="792088"/>
          </a:xfrm>
        </p:spPr>
        <p:txBody>
          <a:bodyPr>
            <a:noAutofit/>
          </a:bodyPr>
          <a:lstStyle/>
          <a:p>
            <a:pPr algn="ctr">
              <a:lnSpc>
                <a:spcPts val="2800"/>
              </a:lnSpc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«Экономическая грамотность» </a:t>
            </a:r>
            <a:b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Магницкому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5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4294967295"/>
              </p:nvPr>
            </p:nvSpPr>
            <p:spPr>
              <a:xfrm>
                <a:off x="508001" y="1131590"/>
                <a:ext cx="8168455" cy="3456384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ru-RU" dirty="0"/>
                  <a:t> </a:t>
                </a:r>
                <a:r>
                  <a:rPr lang="ru-RU" dirty="0">
                    <a:solidFill>
                      <a:srgbClr val="FF0000"/>
                    </a:solidFill>
                  </a:rPr>
                  <a:t>   </a:t>
                </a:r>
                <a:r>
                  <a:rPr lang="ru-RU" sz="2400" b="1" dirty="0">
                    <a:solidFill>
                      <a:srgbClr val="C00000"/>
                    </a:solidFill>
                  </a:rPr>
                  <a:t>Задача 1.</a:t>
                </a:r>
                <a:r>
                  <a:rPr lang="ru-RU" sz="2400" dirty="0">
                    <a:solidFill>
                      <a:srgbClr val="C00000"/>
                    </a:solidFill>
                  </a:rPr>
                  <a:t> Два человека хотят 12 рублей делить, чтобы первому взять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srgbClr val="C00000"/>
                    </a:solidFill>
                  </a:rPr>
                  <a:t>, а второму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srgbClr val="C00000"/>
                    </a:solidFill>
                  </a:rPr>
                  <a:t>. Спрашивается, сколько из тех 12 рублей достанется каждому.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ru-RU" sz="2400" dirty="0"/>
                  <a:t>   </a:t>
                </a:r>
                <a:r>
                  <a:rPr lang="ru-RU" sz="2400" b="1" dirty="0"/>
                  <a:t>Решение. </a:t>
                </a:r>
                <a:r>
                  <a:rPr lang="ru-RU" sz="2400" dirty="0"/>
                  <a:t>Разделим 12 рублей в отношении</a:t>
                </a:r>
                <a:r>
                  <a:rPr lang="ru-RU" sz="2400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2400" dirty="0"/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sz="2400" dirty="0"/>
                  <a:t> = 8 : 9.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ru-RU" sz="2400" dirty="0"/>
                  <a:t>   1)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12 ∙ 8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8+9</m:t>
                        </m:r>
                      </m:den>
                    </m:f>
                  </m:oMath>
                </a14:m>
                <a:r>
                  <a:rPr lang="ru-RU" sz="2400" dirty="0"/>
                  <a:t> = 5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17</m:t>
                        </m:r>
                      </m:den>
                    </m:f>
                  </m:oMath>
                </a14:m>
                <a:r>
                  <a:rPr lang="ru-RU" sz="2400" dirty="0"/>
                  <a:t> (рубля) — достанется </a:t>
                </a:r>
                <a:r>
                  <a:rPr lang="en-US" sz="2400" dirty="0"/>
                  <a:t>I</a:t>
                </a:r>
                <a:r>
                  <a:rPr lang="ru-RU" sz="2400" dirty="0"/>
                  <a:t>-</a:t>
                </a:r>
                <a:r>
                  <a:rPr lang="ru-RU" sz="2400" dirty="0" err="1"/>
                  <a:t>му</a:t>
                </a:r>
                <a:r>
                  <a:rPr lang="ru-RU" sz="2400" dirty="0"/>
                  <a:t>,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ru-RU" sz="2400" dirty="0"/>
                  <a:t>   2) 12 – 5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17</m:t>
                        </m:r>
                      </m:den>
                    </m:f>
                  </m:oMath>
                </a14:m>
                <a:r>
                  <a:rPr lang="ru-RU" sz="2400" dirty="0"/>
                  <a:t> = 6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17</m:t>
                        </m:r>
                      </m:den>
                    </m:f>
                  </m:oMath>
                </a14:m>
                <a:r>
                  <a:rPr lang="ru-RU" sz="2400" dirty="0"/>
                  <a:t> (рубля) — достанется </a:t>
                </a:r>
                <a:r>
                  <a:rPr lang="en-US" sz="2400" dirty="0"/>
                  <a:t>II-</a:t>
                </a:r>
                <a:r>
                  <a:rPr lang="ru-RU" sz="2400" dirty="0" err="1"/>
                  <a:t>му</a:t>
                </a:r>
                <a:r>
                  <a:rPr lang="ru-RU" sz="2400" dirty="0"/>
                  <a:t>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300"/>
                  </a:spcBef>
                  <a:buNone/>
                </a:pPr>
                <a:r>
                  <a:rPr lang="ru-RU" sz="2400" b="1" dirty="0"/>
                  <a:t>   Ответ.</a:t>
                </a:r>
                <a:r>
                  <a:rPr lang="ru-RU" sz="2400" dirty="0"/>
                  <a:t> 5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17</m:t>
                        </m:r>
                      </m:den>
                    </m:f>
                  </m:oMath>
                </a14:m>
                <a:r>
                  <a:rPr lang="ru-RU" sz="2400" dirty="0"/>
                  <a:t> и 6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17</m:t>
                        </m:r>
                      </m:den>
                    </m:f>
                  </m:oMath>
                </a14:m>
                <a:r>
                  <a:rPr lang="ru-RU" sz="2400" dirty="0"/>
                  <a:t> рубля.</a:t>
                </a:r>
              </a:p>
              <a:p>
                <a:pPr marL="0" indent="0">
                  <a:buNone/>
                </a:pP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4294967295"/>
              </p:nvPr>
            </p:nvSpPr>
            <p:spPr>
              <a:xfrm>
                <a:off x="508001" y="1131590"/>
                <a:ext cx="8168455" cy="3456384"/>
              </a:xfrm>
              <a:blipFill>
                <a:blip r:embed="rId2"/>
                <a:stretch>
                  <a:fillRect l="-1119" t="-24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210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195486"/>
            <a:ext cx="7808415" cy="792088"/>
          </a:xfrm>
        </p:spPr>
        <p:txBody>
          <a:bodyPr>
            <a:noAutofit/>
          </a:bodyPr>
          <a:lstStyle/>
          <a:p>
            <a:pPr algn="ctr">
              <a:lnSpc>
                <a:spcPts val="2800"/>
              </a:lnSpc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«Экономическая грамотность» </a:t>
            </a:r>
            <a:b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Магницкому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6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4294967295"/>
              </p:nvPr>
            </p:nvSpPr>
            <p:spPr>
              <a:xfrm>
                <a:off x="508001" y="1131590"/>
                <a:ext cx="8168455" cy="3456384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spcBef>
                    <a:spcPts val="300"/>
                  </a:spcBef>
                  <a:buNone/>
                </a:pPr>
                <a:r>
                  <a:rPr lang="ru-RU" sz="2400" dirty="0"/>
                  <a:t>   Для самостоятельного решения.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300"/>
                  </a:spcBef>
                  <a:buNone/>
                </a:pPr>
                <a:r>
                  <a:rPr lang="ru-RU" sz="2400" b="1" dirty="0"/>
                  <a:t>   </a:t>
                </a:r>
                <a:r>
                  <a:rPr lang="ru-RU" sz="2400" b="1" dirty="0">
                    <a:solidFill>
                      <a:srgbClr val="C00000"/>
                    </a:solidFill>
                  </a:rPr>
                  <a:t>Задача 2.</a:t>
                </a:r>
                <a:r>
                  <a:rPr lang="ru-RU" sz="2400" dirty="0">
                    <a:solidFill>
                      <a:srgbClr val="C00000"/>
                    </a:solidFill>
                  </a:rPr>
                  <a:t> Два человека подрядились колодец копать. Денег взяли 7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srgbClr val="C00000"/>
                    </a:solidFill>
                  </a:rPr>
                  <a:t> рубля. Первый компаньон выкопал в глубину 4 сажени, второй до текущего ключа ещё три сажени. Спрашивается, сколько каждому компаньону из тех </a:t>
                </a:r>
                <a:br>
                  <a:rPr lang="ru-RU" sz="2400" dirty="0">
                    <a:solidFill>
                      <a:srgbClr val="C00000"/>
                    </a:solidFill>
                  </a:rPr>
                </a:br>
                <a:r>
                  <a:rPr lang="ru-RU" sz="2400" dirty="0">
                    <a:solidFill>
                      <a:srgbClr val="C00000"/>
                    </a:solidFill>
                  </a:rPr>
                  <a:t>7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srgbClr val="C00000"/>
                    </a:solidFill>
                  </a:rPr>
                  <a:t> рубля взять.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300"/>
                  </a:spcBef>
                  <a:buNone/>
                </a:pPr>
                <a:r>
                  <a:rPr lang="ru-RU" sz="2400" b="1" dirty="0"/>
                  <a:t>   Ответ.</a:t>
                </a:r>
                <a:r>
                  <a:rPr lang="ru-RU" sz="2400" dirty="0"/>
                  <a:t> 4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ru-RU" sz="2400" dirty="0"/>
                  <a:t> и 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14</m:t>
                        </m:r>
                      </m:den>
                    </m:f>
                  </m:oMath>
                </a14:m>
                <a:r>
                  <a:rPr lang="ru-RU" sz="2400" dirty="0"/>
                  <a:t> рубля.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300"/>
                  </a:spcBef>
                  <a:buNone/>
                </a:pPr>
                <a:r>
                  <a:rPr lang="ru-RU" sz="2400" dirty="0"/>
                  <a:t>   </a:t>
                </a: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4294967295"/>
              </p:nvPr>
            </p:nvSpPr>
            <p:spPr>
              <a:xfrm>
                <a:off x="508001" y="1131590"/>
                <a:ext cx="8168455" cy="3456384"/>
              </a:xfrm>
              <a:blipFill>
                <a:blip r:embed="rId2"/>
                <a:stretch>
                  <a:fillRect l="-1119" t="-1411" r="-15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7847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195486"/>
            <a:ext cx="7808415" cy="792088"/>
          </a:xfrm>
        </p:spPr>
        <p:txBody>
          <a:bodyPr>
            <a:noAutofit/>
          </a:bodyPr>
          <a:lstStyle/>
          <a:p>
            <a:pPr algn="ctr">
              <a:lnSpc>
                <a:spcPts val="2800"/>
              </a:lnSpc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«Экономическая грамотность» </a:t>
            </a:r>
            <a:b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Магницкому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7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4294967295"/>
              </p:nvPr>
            </p:nvSpPr>
            <p:spPr>
              <a:xfrm>
                <a:off x="508001" y="1131590"/>
                <a:ext cx="8168455" cy="3456384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ru-RU" sz="2400" dirty="0"/>
                  <a:t>   Для самостоятельного решения.</a:t>
                </a:r>
              </a:p>
              <a:p>
                <a:pPr marL="0" indent="0">
                  <a:buNone/>
                </a:pPr>
                <a:r>
                  <a:rPr lang="ru-RU" sz="2400" b="1" dirty="0"/>
                  <a:t>   </a:t>
                </a:r>
                <a:r>
                  <a:rPr lang="ru-RU" sz="2400" b="1" dirty="0">
                    <a:solidFill>
                      <a:srgbClr val="C00000"/>
                    </a:solidFill>
                  </a:rPr>
                  <a:t>Задача 3.</a:t>
                </a:r>
                <a:r>
                  <a:rPr lang="ru-RU" sz="2400" dirty="0">
                    <a:solidFill>
                      <a:srgbClr val="C00000"/>
                    </a:solidFill>
                  </a:rPr>
                  <a:t> Разделите на три части 300 рублей так, чтобы первая часть составила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srgbClr val="C00000"/>
                    </a:solidFill>
                  </a:rPr>
                  <a:t> без 20 рублей, вторая —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srgbClr val="C00000"/>
                    </a:solidFill>
                  </a:rPr>
                  <a:t> с 10 рублями, третья —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srgbClr val="C00000"/>
                    </a:solidFill>
                  </a:rPr>
                  <a:t> без 15 рублей. Спрашивается, сколько будет в каждой части.</a:t>
                </a:r>
              </a:p>
              <a:p>
                <a:pPr marL="0" indent="0">
                  <a:buNone/>
                </a:pPr>
                <a:r>
                  <a:rPr lang="ru-RU" sz="2400" b="1" dirty="0"/>
                  <a:t>   Ответ.</a:t>
                </a:r>
                <a:r>
                  <a:rPr lang="ru-RU" sz="2400" dirty="0"/>
                  <a:t> 130, 110 и 60 рублей.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300"/>
                  </a:spcBef>
                  <a:buNone/>
                </a:pP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4294967295"/>
              </p:nvPr>
            </p:nvSpPr>
            <p:spPr>
              <a:xfrm>
                <a:off x="508001" y="1131590"/>
                <a:ext cx="8168455" cy="3456384"/>
              </a:xfrm>
              <a:blipFill>
                <a:blip r:embed="rId2"/>
                <a:stretch>
                  <a:fillRect l="-1119" t="-24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4860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195486"/>
            <a:ext cx="7808415" cy="792088"/>
          </a:xfrm>
        </p:spPr>
        <p:txBody>
          <a:bodyPr>
            <a:noAutofit/>
          </a:bodyPr>
          <a:lstStyle/>
          <a:p>
            <a:pPr algn="ctr">
              <a:lnSpc>
                <a:spcPts val="2800"/>
              </a:lnSpc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«Экономическая грамотность» </a:t>
            </a:r>
            <a:b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Магницкому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8</a:t>
            </a:fld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508001" y="1131590"/>
            <a:ext cx="8168455" cy="3456384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ru-RU" sz="2400" b="1" dirty="0"/>
              <a:t>    </a:t>
            </a:r>
            <a:r>
              <a:rPr lang="ru-RU" sz="2400" b="1" dirty="0">
                <a:solidFill>
                  <a:srgbClr val="C00000"/>
                </a:solidFill>
              </a:rPr>
              <a:t>Задача 4.</a:t>
            </a:r>
            <a:r>
              <a:rPr lang="ru-RU" sz="2400" dirty="0">
                <a:solidFill>
                  <a:srgbClr val="C00000"/>
                </a:solidFill>
              </a:rPr>
              <a:t> Три человека сложили денег в купечество, из них первый положил неизвестную сумму, второй положил 6 кусков сукна, а третий положил 30 рублей. Из прибыли в 24 рубля первый взял 6 рублей, второй взял 8 рублей. Спрашивается, сколько первый положил денег и сколько стоило сукно.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/>
              <a:t>    Решение. </a:t>
            </a:r>
            <a:r>
              <a:rPr lang="ru-RU" sz="2400" dirty="0"/>
              <a:t>1)</a:t>
            </a:r>
            <a:r>
              <a:rPr lang="ru-RU" sz="2400" b="1" dirty="0"/>
              <a:t> </a:t>
            </a:r>
            <a:r>
              <a:rPr lang="ru-RU" sz="2400" dirty="0"/>
              <a:t>24 – (6 + 8) = 10 (руб.) — прибыль </a:t>
            </a:r>
            <a:r>
              <a:rPr lang="en-US" sz="2400" dirty="0"/>
              <a:t>III-</a:t>
            </a:r>
            <a:r>
              <a:rPr lang="ru-RU" sz="2400" dirty="0"/>
              <a:t>го</a:t>
            </a:r>
            <a:r>
              <a:rPr lang="en-US" sz="2400" dirty="0"/>
              <a:t> </a:t>
            </a:r>
            <a:r>
              <a:rPr lang="ru-RU" sz="2400" dirty="0"/>
              <a:t>купца. </a:t>
            </a: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    </a:t>
            </a:r>
            <a:r>
              <a:rPr lang="ru-RU" sz="2400" dirty="0"/>
              <a:t>Деньги вложены на один срок, доходы пропорциональны вложенным суммам денег. Купцы вложили деньги пропорционально числам 6, 8, 10, или 3, 4, 5. Они вложили 3, 4 и 5 частей (в одинаковое число рублей).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71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195486"/>
            <a:ext cx="7808415" cy="792088"/>
          </a:xfrm>
        </p:spPr>
        <p:txBody>
          <a:bodyPr>
            <a:noAutofit/>
          </a:bodyPr>
          <a:lstStyle/>
          <a:p>
            <a:pPr algn="ctr">
              <a:lnSpc>
                <a:spcPts val="2800"/>
              </a:lnSpc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«Экономическая грамотность» </a:t>
            </a:r>
            <a:b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Магницкому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9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4294967295"/>
              </p:nvPr>
            </p:nvSpPr>
            <p:spPr>
              <a:xfrm>
                <a:off x="508001" y="1131590"/>
                <a:ext cx="8168455" cy="3456384"/>
              </a:xfrm>
            </p:spPr>
            <p:txBody>
              <a:bodyPr>
                <a:noAutofit/>
              </a:bodyPr>
              <a:lstStyle/>
              <a:p>
                <a:pPr marL="0" indent="0">
                  <a:spcBef>
                    <a:spcPts val="300"/>
                  </a:spcBef>
                  <a:buNone/>
                </a:pPr>
                <a:r>
                  <a:rPr lang="ru-RU" sz="2400" b="1" dirty="0"/>
                  <a:t>    </a:t>
                </a:r>
                <a:r>
                  <a:rPr lang="ru-RU" sz="2400" b="1" dirty="0">
                    <a:solidFill>
                      <a:srgbClr val="C00000"/>
                    </a:solidFill>
                  </a:rPr>
                  <a:t>Задача 4.</a:t>
                </a:r>
                <a:r>
                  <a:rPr lang="ru-RU" sz="2400" dirty="0">
                    <a:solidFill>
                      <a:srgbClr val="C00000"/>
                    </a:solidFill>
                  </a:rPr>
                  <a:t> Три человека сложили денег в купечество, из них первый положил неизвестную сумму, второй положил 6 кусков сукна, а третий положил 30 рублей. Из прибыли в 24 рубля первый взял 6 рублей, второй взял 8 рублей. Спрашивается, сколько первый положил денег и сколько стоило сукно.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ru-RU" sz="2400" b="1" dirty="0"/>
                  <a:t> …</a:t>
                </a:r>
                <a:r>
                  <a:rPr lang="ru-RU" sz="2400" dirty="0"/>
                  <a:t>2) 30 : 5 = 6 (руб.) — приходится на 1 часть,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2400" dirty="0"/>
                  <a:t>    </a:t>
                </a:r>
                <a:r>
                  <a:rPr lang="ru-RU" sz="2400" dirty="0"/>
                  <a:t>3) 6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ru-RU" sz="2400" dirty="0"/>
                  <a:t> 3 = 18 (руб.) — вложил </a:t>
                </a:r>
                <a:r>
                  <a:rPr lang="en-US" sz="2400" dirty="0"/>
                  <a:t>I-</a:t>
                </a:r>
                <a:r>
                  <a:rPr lang="ru-RU" sz="2400" dirty="0"/>
                  <a:t>й купец,</a:t>
                </a:r>
                <a:endParaRPr lang="en-US" sz="2400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2400" dirty="0"/>
                  <a:t>    </a:t>
                </a:r>
                <a:r>
                  <a:rPr lang="ru-RU" sz="2400" dirty="0"/>
                  <a:t>4) 6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ru-RU" sz="2400" dirty="0"/>
                  <a:t> 4 = 24 (руб.) — вложил </a:t>
                </a:r>
                <a:r>
                  <a:rPr lang="en-US" sz="2400" dirty="0"/>
                  <a:t>II-</a:t>
                </a:r>
                <a:r>
                  <a:rPr lang="ru-RU" sz="2400" dirty="0"/>
                  <a:t>й купец (стоимость сукна).</a:t>
                </a:r>
                <a:endParaRPr lang="en-US" sz="2400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2400" b="1" dirty="0"/>
                  <a:t>   </a:t>
                </a:r>
                <a:r>
                  <a:rPr lang="ru-RU" sz="2400" b="1" dirty="0"/>
                  <a:t>Ответ.</a:t>
                </a:r>
                <a:r>
                  <a:rPr lang="ru-RU" sz="2400" dirty="0"/>
                  <a:t> 18 руб., 24 руб.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300"/>
                  </a:spcBef>
                  <a:buNone/>
                </a:pP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4294967295"/>
              </p:nvPr>
            </p:nvSpPr>
            <p:spPr>
              <a:xfrm>
                <a:off x="508001" y="1131590"/>
                <a:ext cx="8168455" cy="3456384"/>
              </a:xfrm>
              <a:blipFill>
                <a:blip r:embed="rId2"/>
                <a:stretch>
                  <a:fillRect l="-1119" t="-2469" r="-1940" b="-194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0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7121</TotalTime>
  <Words>2593</Words>
  <Application>Microsoft Office PowerPoint</Application>
  <PresentationFormat>Экран (16:9)</PresentationFormat>
  <Paragraphs>393</Paragraphs>
  <Slides>43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50" baseType="lpstr">
      <vt:lpstr>Arial</vt:lpstr>
      <vt:lpstr>Calibri</vt:lpstr>
      <vt:lpstr>Calibri Light</vt:lpstr>
      <vt:lpstr>Cambria Math</vt:lpstr>
      <vt:lpstr>Georgia</vt:lpstr>
      <vt:lpstr>Times New Roman</vt:lpstr>
      <vt:lpstr>Тема Office</vt:lpstr>
      <vt:lpstr>«Экономическая грамотность»  и задача 17 из ЕГЭ</vt:lpstr>
      <vt:lpstr>«Экономическая грамотность»  по Магницкому</vt:lpstr>
      <vt:lpstr>«Экономическая грамотность»  по Магницкому</vt:lpstr>
      <vt:lpstr>«Экономическая грамотность»  по Магницкому</vt:lpstr>
      <vt:lpstr>«Экономическая грамотность»  по Магницкому</vt:lpstr>
      <vt:lpstr>«Экономическая грамотность»  по Магницкому</vt:lpstr>
      <vt:lpstr>«Экономическая грамотность»  по Магницкому</vt:lpstr>
      <vt:lpstr>«Экономическая грамотность»  по Магницкому</vt:lpstr>
      <vt:lpstr>«Экономическая грамотность»  по Магницкому</vt:lpstr>
      <vt:lpstr>«Экономическая грамотность»  по Магницкому</vt:lpstr>
      <vt:lpstr>Решение по  Магницкому</vt:lpstr>
      <vt:lpstr>Решение по  Магницкому</vt:lpstr>
      <vt:lpstr>Решение по  Магницкому</vt:lpstr>
      <vt:lpstr>Решение по  Магницкому</vt:lpstr>
      <vt:lpstr>Решение по  Магницкому</vt:lpstr>
      <vt:lpstr>Решение по  Магницкому</vt:lpstr>
      <vt:lpstr>«Экономическая грамотность»  по Магницкому</vt:lpstr>
      <vt:lpstr>«Экономическая грамотность»  по Магницкому</vt:lpstr>
      <vt:lpstr>«Экономическая грамотность»  по Магницкому</vt:lpstr>
      <vt:lpstr>«Экономическая грамотность»  по Магницкому</vt:lpstr>
      <vt:lpstr>«Экономическая грамотность»  по Магницкому</vt:lpstr>
      <vt:lpstr>«Экономическая грамотность»  по Магницкому</vt:lpstr>
      <vt:lpstr>«Экономическая грамотность»  по Магницкому</vt:lpstr>
      <vt:lpstr>«Экономическая грамотность»  по Магницкому</vt:lpstr>
      <vt:lpstr>«Экономическая грамотность»  по Магницкому</vt:lpstr>
      <vt:lpstr>«Экономическая грамотность»  по Магницкому</vt:lpstr>
      <vt:lpstr>«Экономическая грамотность»  по Магницкому</vt:lpstr>
      <vt:lpstr>«Экономическая грамотность»  по Магницкому</vt:lpstr>
      <vt:lpstr>«Экономическая грамотность»  по Магницкому</vt:lpstr>
      <vt:lpstr>«Экономическая грамотность»  по Магницкому</vt:lpstr>
      <vt:lpstr>«Экономическая грамотность»  по Магницкому</vt:lpstr>
      <vt:lpstr>«Экономическая грамотность»  по Магницкому</vt:lpstr>
      <vt:lpstr>«Экономическая грамотность»  по Магницкому</vt:lpstr>
      <vt:lpstr>Экономическая задача 17 из ЕГЭ</vt:lpstr>
      <vt:lpstr>Экономическая задача 17 из ЕГЭ</vt:lpstr>
      <vt:lpstr>Экономическая задача 17 из ЕГЭ</vt:lpstr>
      <vt:lpstr>Экономическая задача 17 из ЕГЭ</vt:lpstr>
      <vt:lpstr>Экономическая задача 17 из ЕГЭ</vt:lpstr>
      <vt:lpstr>Экономическая задача 17 из ЕГЭ</vt:lpstr>
      <vt:lpstr>Экономическая задача 17 из ЕГЭ</vt:lpstr>
      <vt:lpstr>Экономическая задача 17 из ЕГЭ</vt:lpstr>
      <vt:lpstr>Экономическая задача 17 из ЕГЭ</vt:lpstr>
      <vt:lpstr>Спасибо за работу! </vt:lpstr>
    </vt:vector>
  </TitlesOfParts>
  <Company>Prosv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Шевкин</cp:lastModifiedBy>
  <cp:revision>692</cp:revision>
  <cp:lastPrinted>2017-04-04T13:08:37Z</cp:lastPrinted>
  <dcterms:created xsi:type="dcterms:W3CDTF">2016-11-09T08:55:41Z</dcterms:created>
  <dcterms:modified xsi:type="dcterms:W3CDTF">2019-09-15T20:49:42Z</dcterms:modified>
</cp:coreProperties>
</file>