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6"/>
  </p:notesMasterIdLst>
  <p:sldIdLst>
    <p:sldId id="369" r:id="rId2"/>
    <p:sldId id="370" r:id="rId3"/>
    <p:sldId id="408" r:id="rId4"/>
    <p:sldId id="409" r:id="rId5"/>
    <p:sldId id="410" r:id="rId6"/>
    <p:sldId id="386" r:id="rId7"/>
    <p:sldId id="411" r:id="rId8"/>
    <p:sldId id="412" r:id="rId9"/>
    <p:sldId id="414" r:id="rId10"/>
    <p:sldId id="413" r:id="rId11"/>
    <p:sldId id="415" r:id="rId12"/>
    <p:sldId id="416" r:id="rId13"/>
    <p:sldId id="417" r:id="rId14"/>
    <p:sldId id="418" r:id="rId15"/>
    <p:sldId id="419" r:id="rId16"/>
    <p:sldId id="421" r:id="rId17"/>
    <p:sldId id="420" r:id="rId18"/>
    <p:sldId id="422" r:id="rId19"/>
    <p:sldId id="423" r:id="rId20"/>
    <p:sldId id="424" r:id="rId21"/>
    <p:sldId id="426" r:id="rId22"/>
    <p:sldId id="425" r:id="rId23"/>
    <p:sldId id="428" r:id="rId24"/>
    <p:sldId id="427" r:id="rId25"/>
    <p:sldId id="429" r:id="rId26"/>
    <p:sldId id="430" r:id="rId27"/>
    <p:sldId id="431" r:id="rId28"/>
    <p:sldId id="432" r:id="rId29"/>
    <p:sldId id="433" r:id="rId30"/>
    <p:sldId id="434" r:id="rId31"/>
    <p:sldId id="407" r:id="rId32"/>
    <p:sldId id="435" r:id="rId33"/>
    <p:sldId id="436" r:id="rId34"/>
    <p:sldId id="437" r:id="rId35"/>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653" autoAdjust="0"/>
  </p:normalViewPr>
  <p:slideViewPr>
    <p:cSldViewPr>
      <p:cViewPr varScale="1">
        <p:scale>
          <a:sx n="66" d="100"/>
          <a:sy n="66" d="100"/>
        </p:scale>
        <p:origin x="854" y="4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21.06.2019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27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3158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25176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5982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453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11BD8A6-2B11-4ADA-9673-FB0CFB16F882}"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7504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1BD8A6-2B11-4ADA-9673-FB0CFB16F882}" type="datetimeFigureOut">
              <a:rPr lang="ru-RU" smtClean="0"/>
              <a:t>21.06.2019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86003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11BD8A6-2B11-4ADA-9673-FB0CFB16F882}" type="datetimeFigureOut">
              <a:rPr lang="ru-RU" smtClean="0"/>
              <a:t>21.06.2019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850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1BD8A6-2B11-4ADA-9673-FB0CFB16F882}" type="datetimeFigureOut">
              <a:rPr lang="ru-RU" smtClean="0"/>
              <a:t>21.06.2019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89712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8593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91805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1BD8A6-2B11-4ADA-9673-FB0CFB16F882}" type="datetimeFigureOut">
              <a:rPr lang="ru-RU" smtClean="0"/>
              <a:t>21.06.2019</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13128037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gn="ctr">
              <a:lnSpc>
                <a:spcPts val="2800"/>
              </a:lnSpc>
            </a:pPr>
            <a:r>
              <a:rPr lang="ru-RU" sz="3200" b="1" dirty="0">
                <a:solidFill>
                  <a:srgbClr val="FF0000"/>
                </a:solidFill>
                <a:latin typeface="Times New Roman" panose="02020603050405020304" pitchFamily="18" charset="0"/>
                <a:cs typeface="Times New Roman" panose="02020603050405020304" pitchFamily="18" charset="0"/>
              </a:rPr>
              <a:t>Совместная работа. Задачи 11 из ЕГЭ</a:t>
            </a: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508001" y="1542554"/>
            <a:ext cx="8384479" cy="2829396"/>
          </a:xfrm>
        </p:spPr>
        <p:txBody>
          <a:bodyPr>
            <a:noAutofit/>
          </a:bodyPr>
          <a:lstStyle/>
          <a:p>
            <a:pPr marL="0" indent="0">
              <a:spcBef>
                <a:spcPts val="0"/>
              </a:spcBef>
              <a:buNone/>
            </a:pPr>
            <a:r>
              <a:rPr lang="ru-RU" sz="2400" dirty="0">
                <a:latin typeface="Times New Roman" panose="02020603050405020304" pitchFamily="18" charset="0"/>
                <a:cs typeface="Times New Roman" panose="02020603050405020304" pitchFamily="18" charset="0"/>
              </a:rPr>
              <a:t>   </a:t>
            </a:r>
          </a:p>
          <a:p>
            <a:pPr marL="0" indent="0">
              <a:spcBef>
                <a:spcPts val="0"/>
              </a:spcBef>
              <a:buNone/>
            </a:pPr>
            <a:r>
              <a:rPr lang="ru-RU" sz="2400" b="1" dirty="0">
                <a:solidFill>
                  <a:schemeClr val="accent5">
                    <a:lumMod val="75000"/>
                  </a:schemeClr>
                </a:solidFill>
                <a:latin typeface="Times New Roman" panose="02020603050405020304" pitchFamily="18" charset="0"/>
                <a:cs typeface="Times New Roman" panose="02020603050405020304" pitchFamily="18" charset="0"/>
              </a:rPr>
              <a:t>Шевкин А. В. </a:t>
            </a:r>
            <a:r>
              <a:rPr lang="ru-RU" sz="2400" dirty="0">
                <a:solidFill>
                  <a:schemeClr val="accent5">
                    <a:lumMod val="75000"/>
                  </a:schemeClr>
                </a:solidFill>
                <a:latin typeface="Times New Roman" panose="02020603050405020304" pitchFamily="18" charset="0"/>
                <a:cs typeface="Times New Roman" panose="02020603050405020304" pitchFamily="18" charset="0"/>
              </a:rPr>
              <a:t>Заслуженный учитель РФ.</a:t>
            </a:r>
          </a:p>
          <a:p>
            <a:pPr marL="0" indent="0">
              <a:spcBef>
                <a:spcPts val="0"/>
              </a:spcBef>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hlinkClick r:id="rId2"/>
              </a:rPr>
              <a:t>avshevkin@mail.ru</a:t>
            </a:r>
            <a:r>
              <a:rPr lang="ru-RU"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a:solidFill>
                  <a:schemeClr val="accent5">
                    <a:lumMod val="75000"/>
                  </a:schemeClr>
                </a:solidFill>
                <a:latin typeface="Times New Roman" panose="02020603050405020304" pitchFamily="18" charset="0"/>
                <a:cs typeface="Times New Roman" panose="02020603050405020304" pitchFamily="18" charset="0"/>
                <a:hlinkClick r:id="rId3"/>
              </a:rPr>
              <a:t>www.shevkin.ru</a:t>
            </a: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buNone/>
            </a:pP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Сначала рассмотрим простые задачи на совместную работу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 двумя участниками. Начнём с подготовительной задачи.</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Далее указан год сборника заданий для подготовки к ЕГЭ, откуда взята задача.</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a:t>
            </a:r>
            <a:endParaRPr lang="ru-RU" sz="24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3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Классическая задача с тремя трубами</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3.</a:t>
                </a:r>
                <a:r>
                  <a:rPr lang="ru-RU" sz="2400" dirty="0">
                    <a:solidFill>
                      <a:srgbClr val="C00000"/>
                    </a:solidFill>
                    <a:latin typeface="Times New Roman" panose="02020603050405020304" pitchFamily="18" charset="0"/>
                    <a:cs typeface="Times New Roman" panose="02020603050405020304" pitchFamily="18" charset="0"/>
                  </a:rPr>
                  <a:t> Через первый кран бассейн наполнится за 40 минут, через второй — за 60 минут, через третий — за 48 минут. За сколько минут три крана заполнят бассейн при совместной работе?</a:t>
                </a:r>
                <a:endParaRPr lang="ru-RU" sz="2400" b="1" dirty="0">
                  <a:solidFill>
                    <a:srgbClr val="C00000"/>
                  </a:solidFill>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4)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60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48</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16</m:t>
                        </m:r>
                      </m:den>
                    </m:f>
                  </m:oMath>
                </a14:m>
                <a:r>
                  <a:rPr lang="ru-RU" sz="2400" dirty="0">
                    <a:latin typeface="Times New Roman" panose="02020603050405020304" pitchFamily="18" charset="0"/>
                    <a:cs typeface="Times New Roman" panose="02020603050405020304" pitchFamily="18" charset="0"/>
                  </a:rPr>
                  <a:t> (бассейна) — наполняют три трубы за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минуту при совместной работе,</a:t>
                </a:r>
              </a:p>
              <a:p>
                <a:pPr marL="0" indent="0">
                  <a:spcBef>
                    <a:spcPts val="600"/>
                  </a:spcBef>
                  <a:buNone/>
                </a:pPr>
                <a:r>
                  <a:rPr lang="ru-RU" sz="2400" dirty="0">
                    <a:latin typeface="Times New Roman" panose="02020603050405020304" pitchFamily="18" charset="0"/>
                    <a:cs typeface="Times New Roman" panose="02020603050405020304" pitchFamily="18" charset="0"/>
                  </a:rPr>
                  <a:t>   5)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16</m:t>
                        </m:r>
                      </m:den>
                    </m:f>
                  </m:oMath>
                </a14:m>
                <a:r>
                  <a:rPr lang="ru-RU" sz="2400" dirty="0">
                    <a:latin typeface="Times New Roman" panose="02020603050405020304" pitchFamily="18" charset="0"/>
                    <a:cs typeface="Times New Roman" panose="02020603050405020304" pitchFamily="18" charset="0"/>
                  </a:rPr>
                  <a:t> = 16 (мин) — время, за которое три трубы наполнят  бассейн при совместной работе. </a:t>
                </a:r>
              </a:p>
              <a:p>
                <a:pPr marL="0" indent="0">
                  <a:spcBef>
                    <a:spcPts val="600"/>
                  </a:spcBef>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За 16 мин.</a:t>
                </a:r>
              </a:p>
              <a:p>
                <a:pPr marL="0" indent="0">
                  <a:spcBef>
                    <a:spcPts val="0"/>
                  </a:spcBef>
                  <a:buNone/>
                </a:pP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404345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4.</a:t>
                </a:r>
                <a:r>
                  <a:rPr lang="ru-RU" sz="2400" dirty="0">
                    <a:solidFill>
                      <a:srgbClr val="C00000"/>
                    </a:solidFill>
                    <a:latin typeface="Times New Roman" panose="02020603050405020304" pitchFamily="18" charset="0"/>
                    <a:cs typeface="Times New Roman" panose="02020603050405020304" pitchFamily="18" charset="0"/>
                  </a:rPr>
                  <a:t> Каждый из двух рабочих одинаковой квалификации может выполнить заказ за 15 ч. Через 5 ч после того, как один из них приступил к выполнению заказа, к нему присоединился второй рабочий, и работу над заказом они довели вместе. За сколько часов был выполнен весь заказ?</a:t>
                </a:r>
              </a:p>
              <a:p>
                <a:pPr marL="0" indent="0">
                  <a:spcBef>
                    <a:spcPts val="600"/>
                  </a:spcBef>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spcBef>
                    <a:spcPts val="600"/>
                  </a:spcBef>
                  <a:buNone/>
                </a:pPr>
                <a:r>
                  <a:rPr lang="ru-RU" sz="2400" dirty="0">
                    <a:latin typeface="Times New Roman" panose="02020603050405020304" pitchFamily="18" charset="0"/>
                    <a:cs typeface="Times New Roman" panose="02020603050405020304" pitchFamily="18" charset="0"/>
                  </a:rPr>
                  <a:t>   1) 1 : 15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(заказа) — выполняет один рабочий за 1 ч,</a:t>
                </a:r>
              </a:p>
              <a:p>
                <a:pPr marL="0" indent="0">
                  <a:spcBef>
                    <a:spcPts val="600"/>
                  </a:spcBef>
                  <a:buNone/>
                </a:pPr>
                <a:r>
                  <a:rPr lang="ru-RU" sz="2400" dirty="0">
                    <a:latin typeface="Times New Roman" panose="02020603050405020304" pitchFamily="18" charset="0"/>
                    <a:cs typeface="Times New Roman" panose="02020603050405020304" pitchFamily="18" charset="0"/>
                  </a:rPr>
                  <a:t>   2) 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(заказа) — выполняют два рабочих за 1 ч  совместной работы,</a:t>
                </a: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28900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4.</a:t>
                </a:r>
                <a:r>
                  <a:rPr lang="ru-RU" sz="2400" dirty="0">
                    <a:solidFill>
                      <a:srgbClr val="C00000"/>
                    </a:solidFill>
                    <a:latin typeface="Times New Roman" panose="02020603050405020304" pitchFamily="18" charset="0"/>
                    <a:cs typeface="Times New Roman" panose="02020603050405020304" pitchFamily="18" charset="0"/>
                  </a:rPr>
                  <a:t> Каждый из двух рабочих одинаковой квалификации может выполнить заказ за 15 ч. Через 5 ч после того, как один из них приступил к выполнению заказа, к нему присоединился второй рабочий, и работу над заказом они довели вместе. За сколько часов был выполнен весь заказ?</a:t>
                </a:r>
              </a:p>
              <a:p>
                <a:pPr marL="0" indent="0">
                  <a:spcBef>
                    <a:spcPts val="600"/>
                  </a:spcBef>
                  <a:buNone/>
                </a:pPr>
                <a:r>
                  <a:rPr lang="ru-RU" sz="2400" dirty="0">
                    <a:latin typeface="Times New Roman" panose="02020603050405020304" pitchFamily="18" charset="0"/>
                    <a:cs typeface="Times New Roman" panose="02020603050405020304" pitchFamily="18" charset="0"/>
                  </a:rPr>
                  <a:t>…3)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 5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m:t>
                        </m:r>
                      </m:den>
                    </m:f>
                  </m:oMath>
                </a14:m>
                <a:r>
                  <a:rPr lang="ru-RU" sz="2400" dirty="0">
                    <a:latin typeface="Times New Roman" panose="02020603050405020304" pitchFamily="18" charset="0"/>
                    <a:cs typeface="Times New Roman" panose="02020603050405020304" pitchFamily="18" charset="0"/>
                  </a:rPr>
                  <a:t> (заказа) — выполнил один рабочий за 5 ч,</a:t>
                </a:r>
              </a:p>
              <a:p>
                <a:pPr marL="0" indent="0">
                  <a:spcBef>
                    <a:spcPts val="600"/>
                  </a:spcBef>
                  <a:buNone/>
                </a:pPr>
                <a:r>
                  <a:rPr lang="ru-RU" sz="2400" dirty="0">
                    <a:latin typeface="Times New Roman" panose="02020603050405020304" pitchFamily="18" charset="0"/>
                    <a:cs typeface="Times New Roman" panose="02020603050405020304" pitchFamily="18" charset="0"/>
                  </a:rPr>
                  <a:t>   4)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400" dirty="0">
                    <a:latin typeface="Times New Roman" panose="02020603050405020304" pitchFamily="18" charset="0"/>
                    <a:cs typeface="Times New Roman" panose="02020603050405020304" pitchFamily="18" charset="0"/>
                  </a:rPr>
                  <a:t> (заказа) — выполнили два рабочих при совместной работе, </a:t>
                </a: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r="-705"/>
                </a:stretch>
              </a:blipFill>
            </p:spPr>
            <p:txBody>
              <a:bodyPr/>
              <a:lstStyle/>
              <a:p>
                <a:r>
                  <a:rPr lang="ru-RU">
                    <a:noFill/>
                  </a:rPr>
                  <a:t> </a:t>
                </a:r>
              </a:p>
            </p:txBody>
          </p:sp>
        </mc:Fallback>
      </mc:AlternateContent>
    </p:spTree>
    <p:extLst>
      <p:ext uri="{BB962C8B-B14F-4D97-AF65-F5344CB8AC3E}">
        <p14:creationId xmlns:p14="http://schemas.microsoft.com/office/powerpoint/2010/main" val="42884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4.</a:t>
                </a:r>
                <a:r>
                  <a:rPr lang="ru-RU" sz="2400" dirty="0">
                    <a:solidFill>
                      <a:srgbClr val="C00000"/>
                    </a:solidFill>
                    <a:latin typeface="Times New Roman" panose="02020603050405020304" pitchFamily="18" charset="0"/>
                    <a:cs typeface="Times New Roman" panose="02020603050405020304" pitchFamily="18" charset="0"/>
                  </a:rPr>
                  <a:t> Каждый из двух рабочих одинаковой квалификации может выполнить заказ за 15 ч. Через 5 ч после того, как один из них приступил к выполнению заказа, к нему присоединился второй рабочий, и работу над заказом они довели вместе. За сколько часов был выполнен весь заказ?</a:t>
                </a:r>
              </a:p>
              <a:p>
                <a:pPr marL="0" indent="0">
                  <a:spcBef>
                    <a:spcPts val="600"/>
                  </a:spcBef>
                  <a:buNone/>
                </a:pPr>
                <a:r>
                  <a:rPr lang="ru-RU" sz="2400" dirty="0">
                    <a:latin typeface="Times New Roman" panose="02020603050405020304" pitchFamily="18" charset="0"/>
                    <a:cs typeface="Times New Roman" panose="02020603050405020304" pitchFamily="18" charset="0"/>
                  </a:rPr>
                  <a:t>…5)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3</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2</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 5 (ч) — работали два рабочих при совместной работе, </a:t>
                </a:r>
              </a:p>
              <a:p>
                <a:pPr marL="0" indent="0">
                  <a:spcBef>
                    <a:spcPts val="600"/>
                  </a:spcBef>
                  <a:buNone/>
                </a:pPr>
                <a:r>
                  <a:rPr lang="ru-RU" sz="2400" dirty="0">
                    <a:latin typeface="Times New Roman" panose="02020603050405020304" pitchFamily="18" charset="0"/>
                    <a:cs typeface="Times New Roman" panose="02020603050405020304" pitchFamily="18" charset="0"/>
                  </a:rPr>
                  <a:t>  6) 5 + 5 = 10 (ч) — время выполнения всего заказа. </a:t>
                </a: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33721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4.</a:t>
            </a:r>
            <a:r>
              <a:rPr lang="ru-RU" sz="2400" dirty="0">
                <a:solidFill>
                  <a:srgbClr val="C00000"/>
                </a:solidFill>
                <a:latin typeface="Times New Roman" panose="02020603050405020304" pitchFamily="18" charset="0"/>
                <a:cs typeface="Times New Roman" panose="02020603050405020304" pitchFamily="18" charset="0"/>
              </a:rPr>
              <a:t> Каждый из двух рабочих одинаковой квалификации может выполнить заказ за 15 ч. Через 5 ч после того, как один из них приступил к выполнению заказа, к нему присоединился второй рабочий, и работу над заказом они довели вместе. За сколько часов был выполнен весь заказ?</a:t>
            </a:r>
          </a:p>
          <a:p>
            <a:pPr marL="0" indent="0">
              <a:spcBef>
                <a:spcPts val="600"/>
              </a:spcBef>
              <a:buNone/>
            </a:pPr>
            <a:r>
              <a:rPr lang="ru-RU"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Пусть надо было обточить 30 деталей.</a:t>
            </a:r>
          </a:p>
          <a:p>
            <a:pPr marL="0" indent="0">
              <a:buNone/>
            </a:pPr>
            <a:r>
              <a:rPr lang="ru-RU" sz="2400" dirty="0">
                <a:latin typeface="Times New Roman" panose="02020603050405020304" pitchFamily="18" charset="0"/>
                <a:cs typeface="Times New Roman" panose="02020603050405020304" pitchFamily="18" charset="0"/>
              </a:rPr>
              <a:t>1) 30 : 15 = 2 (дет.) — обтачивает один рабочий за 1 ч, </a:t>
            </a:r>
          </a:p>
          <a:p>
            <a:pPr marL="0" indent="0">
              <a:buNone/>
            </a:pPr>
            <a:r>
              <a:rPr lang="ru-RU" sz="2400" dirty="0">
                <a:latin typeface="Times New Roman" panose="02020603050405020304" pitchFamily="18" charset="0"/>
                <a:cs typeface="Times New Roman" panose="02020603050405020304" pitchFamily="18" charset="0"/>
              </a:rPr>
              <a:t>2) 2 + 2 = 4 (дет.) — обтачивают два рабочих за 1 ч совместной работы,</a:t>
            </a:r>
          </a:p>
          <a:p>
            <a:pPr marL="0" indent="0">
              <a:buNone/>
            </a:pPr>
            <a:r>
              <a:rPr lang="ru-RU" sz="2400" dirty="0">
                <a:latin typeface="Times New Roman" panose="02020603050405020304" pitchFamily="18" charset="0"/>
                <a:cs typeface="Times New Roman" panose="02020603050405020304" pitchFamily="18" charset="0"/>
              </a:rPr>
              <a:t>3) 2 ∙ 5 = 10 (дет.) — обточил один рабочий за 5 ч,</a:t>
            </a: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33755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15</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4.</a:t>
            </a:r>
            <a:r>
              <a:rPr lang="ru-RU" sz="2400" dirty="0">
                <a:solidFill>
                  <a:srgbClr val="C00000"/>
                </a:solidFill>
                <a:latin typeface="Times New Roman" panose="02020603050405020304" pitchFamily="18" charset="0"/>
                <a:cs typeface="Times New Roman" panose="02020603050405020304" pitchFamily="18" charset="0"/>
              </a:rPr>
              <a:t> Каждый из двух рабочих одинаковой квалификации может выполнить заказ за 15 ч. Через 5 ч после того, как один из них приступил к выполнению заказа, к нему присоединился второй рабочий, и работу над заказом они довели вместе. За сколько часов был выполнен весь заказ?</a:t>
            </a:r>
          </a:p>
          <a:p>
            <a:pPr marL="0" indent="0">
              <a:spcBef>
                <a:spcPts val="600"/>
              </a:spcBef>
              <a:buNone/>
            </a:pPr>
            <a:r>
              <a:rPr lang="ru-RU" sz="2400" dirty="0">
                <a:latin typeface="Times New Roman" panose="02020603050405020304" pitchFamily="18" charset="0"/>
                <a:cs typeface="Times New Roman" panose="02020603050405020304" pitchFamily="18" charset="0"/>
              </a:rPr>
              <a:t>…4) 30 – 10 = 20 (дет.) — обточили два рабочих при совместной работе,</a:t>
            </a:r>
          </a:p>
          <a:p>
            <a:pPr marL="0" indent="0">
              <a:buNone/>
            </a:pPr>
            <a:r>
              <a:rPr lang="ru-RU" sz="2400" dirty="0">
                <a:latin typeface="Times New Roman" panose="02020603050405020304" pitchFamily="18" charset="0"/>
                <a:cs typeface="Times New Roman" panose="02020603050405020304" pitchFamily="18" charset="0"/>
              </a:rPr>
              <a:t>   5) 20 : 4 = 5 (ч) — работали два рабочих вместе, </a:t>
            </a:r>
          </a:p>
          <a:p>
            <a:pPr marL="0" indent="0">
              <a:buNone/>
            </a:pPr>
            <a:r>
              <a:rPr lang="ru-RU" sz="2400" dirty="0">
                <a:latin typeface="Times New Roman" panose="02020603050405020304" pitchFamily="18" charset="0"/>
                <a:cs typeface="Times New Roman" panose="02020603050405020304" pitchFamily="18" charset="0"/>
              </a:rPr>
              <a:t>   6) 5 + 5 = 10 (ч) — время выполнения всего заказа. </a:t>
            </a:r>
          </a:p>
          <a:p>
            <a:pPr marL="0" indent="0">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За 10 ч.</a:t>
            </a:r>
          </a:p>
          <a:p>
            <a:pPr marL="0" indent="0">
              <a:spcBef>
                <a:spcPts val="0"/>
              </a:spcBef>
              <a:buNone/>
            </a:pP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735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16</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lnSpc>
                <a:spcPct val="100000"/>
              </a:lnSpc>
              <a:buNone/>
            </a:pPr>
            <a:r>
              <a:rPr lang="ru-RU" sz="2400" dirty="0">
                <a:latin typeface="Times New Roman" panose="02020603050405020304" pitchFamily="18" charset="0"/>
                <a:cs typeface="Times New Roman" panose="02020603050405020304" pitchFamily="18" charset="0"/>
              </a:rPr>
              <a:t>   Для решения задач, где все работники имеют одинаковую производительность труда, удобно применять единицу измерения объёма работы </a:t>
            </a:r>
            <a:r>
              <a:rPr lang="ru-RU" sz="2400" dirty="0">
                <a:solidFill>
                  <a:srgbClr val="C00000"/>
                </a:solidFill>
                <a:latin typeface="Times New Roman" panose="02020603050405020304" pitchFamily="18" charset="0"/>
                <a:cs typeface="Times New Roman" panose="02020603050405020304" pitchFamily="18" charset="0"/>
              </a:rPr>
              <a:t>человеко-день</a:t>
            </a:r>
            <a:r>
              <a:rPr lang="ru-RU" sz="2400" dirty="0">
                <a:latin typeface="Times New Roman" panose="02020603050405020304" pitchFamily="18" charset="0"/>
                <a:cs typeface="Times New Roman" panose="02020603050405020304" pitchFamily="18" charset="0"/>
              </a:rPr>
              <a:t>. </a:t>
            </a:r>
          </a:p>
          <a:p>
            <a:pPr marL="0" indent="0">
              <a:lnSpc>
                <a:spcPct val="100000"/>
              </a:lnSpc>
              <a:buNone/>
            </a:pPr>
            <a:r>
              <a:rPr lang="ru-RU" sz="2400" dirty="0">
                <a:latin typeface="Times New Roman" panose="02020603050405020304" pitchFamily="18" charset="0"/>
                <a:cs typeface="Times New Roman" panose="02020603050405020304" pitchFamily="18" charset="0"/>
              </a:rPr>
              <a:t>   Например, 10 чел. ∙ дней — это объём работы, который может выполнить </a:t>
            </a:r>
          </a:p>
          <a:p>
            <a:pPr marL="0" indent="0">
              <a:lnSpc>
                <a:spcPct val="100000"/>
              </a:lnSpc>
              <a:buNone/>
            </a:pPr>
            <a:r>
              <a:rPr lang="ru-RU" sz="2400" dirty="0">
                <a:latin typeface="Times New Roman" panose="02020603050405020304" pitchFamily="18" charset="0"/>
                <a:cs typeface="Times New Roman" panose="02020603050405020304" pitchFamily="18" charset="0"/>
              </a:rPr>
              <a:t>   1 человек за 10 дней, или </a:t>
            </a:r>
          </a:p>
          <a:p>
            <a:pPr marL="0" indent="0">
              <a:lnSpc>
                <a:spcPct val="100000"/>
              </a:lnSpc>
              <a:buNone/>
            </a:pPr>
            <a:r>
              <a:rPr lang="ru-RU" sz="2400" dirty="0">
                <a:latin typeface="Times New Roman" panose="02020603050405020304" pitchFamily="18" charset="0"/>
                <a:cs typeface="Times New Roman" panose="02020603050405020304" pitchFamily="18" charset="0"/>
              </a:rPr>
              <a:t>   5 человек за 2 дня, или </a:t>
            </a:r>
          </a:p>
          <a:p>
            <a:pPr marL="0" indent="0">
              <a:lnSpc>
                <a:spcPct val="100000"/>
              </a:lnSpc>
              <a:buNone/>
            </a:pPr>
            <a:r>
              <a:rPr lang="ru-RU" sz="2400" dirty="0">
                <a:latin typeface="Times New Roman" panose="02020603050405020304" pitchFamily="18" charset="0"/>
                <a:cs typeface="Times New Roman" panose="02020603050405020304" pitchFamily="18" charset="0"/>
              </a:rPr>
              <a:t>   2 человека за 5 дней,… </a:t>
            </a:r>
          </a:p>
        </p:txBody>
      </p:sp>
    </p:spTree>
    <p:extLst>
      <p:ext uri="{BB962C8B-B14F-4D97-AF65-F5344CB8AC3E}">
        <p14:creationId xmlns:p14="http://schemas.microsoft.com/office/powerpoint/2010/main" val="150850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5.</a:t>
            </a:r>
            <a:r>
              <a:rPr lang="ru-RU" sz="2400" dirty="0">
                <a:solidFill>
                  <a:srgbClr val="C00000"/>
                </a:solidFill>
                <a:latin typeface="Times New Roman" panose="02020603050405020304" pitchFamily="18" charset="0"/>
                <a:cs typeface="Times New Roman" panose="02020603050405020304" pitchFamily="18" charset="0"/>
              </a:rPr>
              <a:t> Две бригады, состоящие из рабочих одинаковой квалификации, одновременно начали выполнять два одинаковых заказа. В первой бригаде было 12 рабочих, а во второй — 21 рабочий. Через 10 дней после начала работы в первую бригаду перешли 12 рабочих из второй бригады. В итоге оба заказа выполнили одновременно. Найдите, сколько дней потребовалось на выполнение заказов.</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buNone/>
            </a:pPr>
            <a:r>
              <a:rPr lang="ru-RU" sz="2400" dirty="0">
                <a:latin typeface="Times New Roman" panose="02020603050405020304" pitchFamily="18" charset="0"/>
                <a:cs typeface="Times New Roman" panose="02020603050405020304" pitchFamily="18" charset="0"/>
              </a:rPr>
              <a:t>   1) 12 ∙ 10 = 120 (чел. ∙ дней) — объём работы, выполненной 12-ю рабочими первой бригады за 10 дней,</a:t>
            </a:r>
          </a:p>
        </p:txBody>
      </p:sp>
    </p:spTree>
    <p:extLst>
      <p:ext uri="{BB962C8B-B14F-4D97-AF65-F5344CB8AC3E}">
        <p14:creationId xmlns:p14="http://schemas.microsoft.com/office/powerpoint/2010/main" val="14623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18</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dirty="0">
                <a:latin typeface="Times New Roman" panose="02020603050405020304" pitchFamily="18" charset="0"/>
                <a:cs typeface="Times New Roman" panose="02020603050405020304" pitchFamily="18" charset="0"/>
              </a:rPr>
              <a:t>…2) 21 ∙ 10 = 210 (чел. ∙ дней) — объём работы, выполненной 21-им рабочим второй бригады за 10 дней,</a:t>
            </a:r>
          </a:p>
          <a:p>
            <a:pPr marL="0" indent="0">
              <a:spcBef>
                <a:spcPts val="600"/>
              </a:spcBef>
              <a:buNone/>
            </a:pPr>
            <a:r>
              <a:rPr lang="ru-RU" sz="2400" dirty="0">
                <a:latin typeface="Times New Roman" panose="02020603050405020304" pitchFamily="18" charset="0"/>
                <a:cs typeface="Times New Roman" panose="02020603050405020304" pitchFamily="18" charset="0"/>
              </a:rPr>
              <a:t>   3) 210 – 120 = 90 (чел. ∙ дней) — объём работы второй бригады, который предстоит компенсировать первой бригаде после перехода 12 рабочих,</a:t>
            </a:r>
          </a:p>
          <a:p>
            <a:pPr marL="0" indent="0">
              <a:spcBef>
                <a:spcPts val="600"/>
              </a:spcBef>
              <a:buNone/>
            </a:pPr>
            <a:r>
              <a:rPr lang="ru-RU" sz="2400" dirty="0">
                <a:latin typeface="Times New Roman" panose="02020603050405020304" pitchFamily="18" charset="0"/>
                <a:cs typeface="Times New Roman" panose="02020603050405020304" pitchFamily="18" charset="0"/>
              </a:rPr>
              <a:t>   4) 12 + 12 – (21 – 12) = 15 (чел.) — на столько рабочих стало в первой бригаде больше, чем во второй,</a:t>
            </a:r>
          </a:p>
          <a:p>
            <a:pPr marL="0" indent="0">
              <a:spcBef>
                <a:spcPts val="600"/>
              </a:spcBef>
              <a:buNone/>
            </a:pPr>
            <a:r>
              <a:rPr lang="ru-RU" sz="2400" dirty="0">
                <a:latin typeface="Times New Roman" panose="02020603050405020304" pitchFamily="18" charset="0"/>
                <a:cs typeface="Times New Roman" panose="02020603050405020304" pitchFamily="18" charset="0"/>
              </a:rPr>
              <a:t>   5) 90 : 15 = 6 (дней) — потребуется первой бригаде, чтобы наверстать отставание в объёме работы,</a:t>
            </a:r>
          </a:p>
          <a:p>
            <a:pPr marL="0" indent="0">
              <a:spcBef>
                <a:spcPts val="600"/>
              </a:spcBef>
              <a:buNone/>
            </a:pPr>
            <a:r>
              <a:rPr lang="ru-RU" sz="2400" dirty="0">
                <a:latin typeface="Times New Roman" panose="02020603050405020304" pitchFamily="18" charset="0"/>
                <a:cs typeface="Times New Roman" panose="02020603050405020304" pitchFamily="18" charset="0"/>
              </a:rPr>
              <a:t>   6) 10 + 6 = 16 (дней) — время выполнения двух заказов. </a:t>
            </a:r>
          </a:p>
        </p:txBody>
      </p:sp>
    </p:spTree>
    <p:extLst>
      <p:ext uri="{BB962C8B-B14F-4D97-AF65-F5344CB8AC3E}">
        <p14:creationId xmlns:p14="http://schemas.microsoft.com/office/powerpoint/2010/main" val="12131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19</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Пусть после перехода 12 рабочих бригады работали ещё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дней. Приравняем объёмы выполненной работы (в человеко-днях) двух бригад за всё время работы.</a:t>
            </a:r>
          </a:p>
          <a:p>
            <a:pPr marL="0" indent="0">
              <a:buNone/>
            </a:pPr>
            <a:r>
              <a:rPr lang="ru-RU" sz="2400" dirty="0">
                <a:latin typeface="Times New Roman" panose="02020603050405020304" pitchFamily="18" charset="0"/>
                <a:cs typeface="Times New Roman" panose="02020603050405020304" pitchFamily="18" charset="0"/>
              </a:rPr>
              <a:t>	12 ∙ 10 + (12 + 12)</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21 ∙ 10 + (21 – 12)</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Это уравнение имеет единственный корень 6, поэтому время выполнения двух заказов равно 10 + 6 = 16 (дней). </a:t>
            </a:r>
          </a:p>
          <a:p>
            <a:pPr marL="0" indent="0">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16 дней.</a:t>
            </a:r>
          </a:p>
        </p:txBody>
      </p:sp>
    </p:spTree>
    <p:extLst>
      <p:ext uri="{BB962C8B-B14F-4D97-AF65-F5344CB8AC3E}">
        <p14:creationId xmlns:p14="http://schemas.microsoft.com/office/powerpoint/2010/main" val="13499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Подготовительная задача</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a:xfrm>
            <a:off x="6516216" y="4717473"/>
            <a:ext cx="2057400" cy="273844"/>
          </a:xfrm>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95536" y="1203598"/>
                <a:ext cx="8496944" cy="3744416"/>
              </a:xfrm>
            </p:spPr>
            <p:txBody>
              <a:bodyPr>
                <a:noAutofit/>
              </a:bodyPr>
              <a:lstStyle/>
              <a:p>
                <a:pPr marL="0" indent="0">
                  <a:buNone/>
                </a:pP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1.</a:t>
                </a:r>
                <a:r>
                  <a:rPr lang="ru-RU" sz="2400" dirty="0">
                    <a:solidFill>
                      <a:srgbClr val="C00000"/>
                    </a:solidFill>
                    <a:latin typeface="Times New Roman" panose="02020603050405020304" pitchFamily="18" charset="0"/>
                    <a:cs typeface="Times New Roman" panose="02020603050405020304" pitchFamily="18" charset="0"/>
                  </a:rPr>
                  <a:t> Валя пропалывает грядку за 40 минут, а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 за 10 минут. За сколько минут Валя и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пропалывают грядку при совместной работе?</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spcBef>
                    <a:spcPts val="0"/>
                  </a:spcBef>
                  <a:buNone/>
                </a:pPr>
                <a:r>
                  <a:rPr lang="ru-RU" sz="2400" dirty="0">
                    <a:latin typeface="Times New Roman" panose="02020603050405020304" pitchFamily="18" charset="0"/>
                    <a:cs typeface="Times New Roman" panose="02020603050405020304" pitchFamily="18" charset="0"/>
                  </a:rPr>
                  <a:t>   1) 1 : 40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oMath>
                </a14:m>
                <a:r>
                  <a:rPr lang="ru-RU" sz="2400" dirty="0">
                    <a:latin typeface="Times New Roman" panose="02020603050405020304" pitchFamily="18" charset="0"/>
                    <a:cs typeface="Times New Roman" panose="02020603050405020304" pitchFamily="18" charset="0"/>
                  </a:rPr>
                  <a:t> (грядки) — пропалывает за минуту Валя,</a:t>
                </a:r>
              </a:p>
              <a:p>
                <a:pPr marL="0" indent="0">
                  <a:spcBef>
                    <a:spcPts val="300"/>
                  </a:spcBef>
                  <a:buNone/>
                </a:pPr>
                <a:r>
                  <a:rPr lang="ru-RU" sz="2400" dirty="0">
                    <a:latin typeface="Times New Roman" panose="02020603050405020304" pitchFamily="18" charset="0"/>
                    <a:cs typeface="Times New Roman" panose="02020603050405020304" pitchFamily="18" charset="0"/>
                  </a:rPr>
                  <a:t>   2) 1 : 10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(грядки) — пропалывает за минуту Галя, </a:t>
                </a:r>
              </a:p>
              <a:p>
                <a:pPr marL="0" indent="0">
                  <a:spcBef>
                    <a:spcPts val="300"/>
                  </a:spcBef>
                  <a:buNone/>
                </a:pPr>
                <a:r>
                  <a:rPr lang="ru-RU" sz="2400" dirty="0">
                    <a:latin typeface="Times New Roman" panose="02020603050405020304" pitchFamily="18" charset="0"/>
                    <a:cs typeface="Times New Roman" panose="02020603050405020304" pitchFamily="18" charset="0"/>
                  </a:rPr>
                  <a:t>   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Times New Roman" panose="02020603050405020304" pitchFamily="18" charset="0"/>
                    <a:cs typeface="Times New Roman" panose="02020603050405020304" pitchFamily="18" charset="0"/>
                  </a:rPr>
                  <a:t> (грядки) — пропалывают за минуту Валя и Галя, </a:t>
                </a:r>
              </a:p>
              <a:p>
                <a:pPr marL="0" indent="0">
                  <a:spcBef>
                    <a:spcPts val="300"/>
                  </a:spcBef>
                  <a:buNone/>
                </a:pPr>
                <a:r>
                  <a:rPr lang="ru-RU" sz="2400" dirty="0">
                    <a:latin typeface="Times New Roman" panose="02020603050405020304" pitchFamily="18" charset="0"/>
                    <a:cs typeface="Times New Roman" panose="02020603050405020304" pitchFamily="18" charset="0"/>
                  </a:rPr>
                  <a:t>   4)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Times New Roman" panose="02020603050405020304" pitchFamily="18" charset="0"/>
                    <a:cs typeface="Times New Roman" panose="02020603050405020304" pitchFamily="18" charset="0"/>
                  </a:rPr>
                  <a:t> = 8 (мин) — время  совместной работы Вали и Гали.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95536" y="1203598"/>
                <a:ext cx="8496944" cy="3744416"/>
              </a:xfrm>
              <a:blipFill>
                <a:blip r:embed="rId2"/>
                <a:stretch>
                  <a:fillRect l="-1148" t="-2276" r="-1865"/>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F4972C72-1044-4303-9146-84B8CFF42DE1}"/>
              </a:ext>
            </a:extLst>
          </p:cNvPr>
          <p:cNvPicPr>
            <a:picLocks noChangeAspect="1"/>
          </p:cNvPicPr>
          <p:nvPr/>
        </p:nvPicPr>
        <p:blipFill>
          <a:blip r:embed="rId3"/>
          <a:stretch>
            <a:fillRect/>
          </a:stretch>
        </p:blipFill>
        <p:spPr>
          <a:xfrm>
            <a:off x="7346318" y="53988"/>
            <a:ext cx="1797682" cy="1797682"/>
          </a:xfrm>
          <a:prstGeom prst="rect">
            <a:avLst/>
          </a:prstGeom>
        </p:spPr>
      </p:pic>
    </p:spTree>
    <p:extLst>
      <p:ext uri="{BB962C8B-B14F-4D97-AF65-F5344CB8AC3E}">
        <p14:creationId xmlns:p14="http://schemas.microsoft.com/office/powerpoint/2010/main" val="34775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20</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   Замечание.</a:t>
            </a:r>
            <a:r>
              <a:rPr lang="ru-RU" sz="2400" dirty="0">
                <a:latin typeface="Times New Roman" panose="02020603050405020304" pitchFamily="18" charset="0"/>
                <a:cs typeface="Times New Roman" panose="02020603050405020304" pitchFamily="18" charset="0"/>
              </a:rPr>
              <a:t> При решении этой задачи можно обойтись без человеко-дней, если считать, что каждый рабочий в час выполняет </a:t>
            </a:r>
            <a:r>
              <a:rPr lang="en-US" sz="2400" i="1"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единиц работы (обтачивает </a:t>
            </a:r>
            <a:r>
              <a:rPr lang="en-US" sz="2400" i="1"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деталей и т. п.). Тогда, рассуждая, как во втором способе решения, приравняем объемы работы двух бригад: </a:t>
            </a:r>
          </a:p>
          <a:p>
            <a:pPr marL="0" indent="0">
              <a:buNone/>
            </a:pPr>
            <a:r>
              <a:rPr lang="ru-RU" sz="2400" dirty="0">
                <a:latin typeface="Times New Roman" panose="02020603050405020304" pitchFamily="18" charset="0"/>
                <a:cs typeface="Times New Roman" panose="02020603050405020304" pitchFamily="18" charset="0"/>
              </a:rPr>
              <a:t>	12 ∙ 10</a:t>
            </a:r>
            <a:r>
              <a:rPr lang="en-US" sz="2400" i="1"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 (12 + 12)</a:t>
            </a:r>
            <a:r>
              <a:rPr lang="en-US" sz="2400" i="1" dirty="0" err="1">
                <a:latin typeface="Times New Roman" panose="02020603050405020304" pitchFamily="18" charset="0"/>
                <a:cs typeface="Times New Roman" panose="02020603050405020304" pitchFamily="18" charset="0"/>
              </a:rPr>
              <a:t>xy</a:t>
            </a:r>
            <a:r>
              <a:rPr lang="ru-RU" sz="2400" dirty="0">
                <a:latin typeface="Times New Roman" panose="02020603050405020304" pitchFamily="18" charset="0"/>
                <a:cs typeface="Times New Roman" panose="02020603050405020304" pitchFamily="18" charset="0"/>
              </a:rPr>
              <a:t> = 21 ∙ 10</a:t>
            </a:r>
            <a:r>
              <a:rPr lang="en-US" sz="2400" i="1"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 (21 – 12)</a:t>
            </a:r>
            <a:r>
              <a:rPr lang="en-US" sz="2400" i="1" dirty="0" err="1">
                <a:latin typeface="Times New Roman" panose="02020603050405020304" pitchFamily="18" charset="0"/>
                <a:cs typeface="Times New Roman" panose="02020603050405020304" pitchFamily="18" charset="0"/>
              </a:rPr>
              <a:t>xy</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Разделив это уравнение на число </a:t>
            </a:r>
            <a:r>
              <a:rPr lang="en-US" sz="2400" i="1"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отличное от нуля, получим то же уравнение, что и при втором способе решения задачи.</a:t>
            </a:r>
          </a:p>
        </p:txBody>
      </p:sp>
    </p:spTree>
    <p:extLst>
      <p:ext uri="{BB962C8B-B14F-4D97-AF65-F5344CB8AC3E}">
        <p14:creationId xmlns:p14="http://schemas.microsoft.com/office/powerpoint/2010/main" val="9283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21</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6.</a:t>
                </a:r>
                <a:r>
                  <a:rPr lang="ru-RU" sz="2400" dirty="0">
                    <a:solidFill>
                      <a:srgbClr val="C00000"/>
                    </a:solidFill>
                    <a:latin typeface="Times New Roman" panose="02020603050405020304" pitchFamily="18" charset="0"/>
                    <a:cs typeface="Times New Roman" panose="02020603050405020304" pitchFamily="18" charset="0"/>
                  </a:rPr>
                  <a:t> Игорь и Паша красят забор за 12 часов. Паша и Володя красят тот же забор за 15 часов, а Володя и Игорь — за 20 часов. За сколько часов мальчики покрасят забор, работая втроём?</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buNone/>
                </a:pPr>
                <a:r>
                  <a:rPr lang="ru-RU" sz="2400" dirty="0">
                    <a:latin typeface="Times New Roman" panose="02020603050405020304" pitchFamily="18" charset="0"/>
                    <a:cs typeface="Times New Roman" panose="02020603050405020304" pitchFamily="18" charset="0"/>
                  </a:rPr>
                  <a:t>   1) 1 : 12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400" dirty="0">
                    <a:latin typeface="Times New Roman" panose="02020603050405020304" pitchFamily="18" charset="0"/>
                    <a:cs typeface="Times New Roman" panose="02020603050405020304" pitchFamily="18" charset="0"/>
                  </a:rPr>
                  <a:t> (забора) — красят за 1 ч Игорь и Паша,</a:t>
                </a:r>
              </a:p>
              <a:p>
                <a:pPr marL="0" indent="0">
                  <a:buNone/>
                </a:pPr>
                <a:r>
                  <a:rPr lang="ru-RU" sz="2400" dirty="0">
                    <a:latin typeface="Times New Roman" panose="02020603050405020304" pitchFamily="18" charset="0"/>
                    <a:cs typeface="Times New Roman" panose="02020603050405020304" pitchFamily="18" charset="0"/>
                  </a:rPr>
                  <a:t>   2) 1 : 15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(забора) — красят за 1 ч Паша и Володя,</a:t>
                </a:r>
              </a:p>
              <a:p>
                <a:pPr marL="0" indent="0">
                  <a:buNone/>
                </a:pPr>
                <a:r>
                  <a:rPr lang="ru-RU" sz="2400" dirty="0">
                    <a:latin typeface="Times New Roman" panose="02020603050405020304" pitchFamily="18" charset="0"/>
                    <a:cs typeface="Times New Roman" panose="02020603050405020304" pitchFamily="18" charset="0"/>
                  </a:rPr>
                  <a:t>   3) 1 : 20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oMath>
                </a14:m>
                <a:r>
                  <a:rPr lang="ru-RU" sz="2400" dirty="0">
                    <a:latin typeface="Times New Roman" panose="02020603050405020304" pitchFamily="18" charset="0"/>
                    <a:cs typeface="Times New Roman" panose="02020603050405020304" pitchFamily="18" charset="0"/>
                  </a:rPr>
                  <a:t> (забора) — красят за 1 ч Володя и Игорь,</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r="-1551"/>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0CA642FE-6E99-45A5-9340-0007237ED730}"/>
              </a:ext>
            </a:extLst>
          </p:cNvPr>
          <p:cNvPicPr>
            <a:picLocks noChangeAspect="1"/>
          </p:cNvPicPr>
          <p:nvPr/>
        </p:nvPicPr>
        <p:blipFill>
          <a:blip r:embed="rId3"/>
          <a:stretch>
            <a:fillRect/>
          </a:stretch>
        </p:blipFill>
        <p:spPr>
          <a:xfrm>
            <a:off x="7650706" y="2787773"/>
            <a:ext cx="1493294" cy="2336283"/>
          </a:xfrm>
          <a:prstGeom prst="rect">
            <a:avLst/>
          </a:prstGeom>
        </p:spPr>
      </p:pic>
    </p:spTree>
    <p:extLst>
      <p:ext uri="{BB962C8B-B14F-4D97-AF65-F5344CB8AC3E}">
        <p14:creationId xmlns:p14="http://schemas.microsoft.com/office/powerpoint/2010/main" val="8108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22</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6.</a:t>
                </a:r>
                <a:r>
                  <a:rPr lang="ru-RU" sz="2400" dirty="0">
                    <a:solidFill>
                      <a:srgbClr val="C00000"/>
                    </a:solidFill>
                    <a:latin typeface="Times New Roman" panose="02020603050405020304" pitchFamily="18" charset="0"/>
                    <a:cs typeface="Times New Roman" panose="02020603050405020304" pitchFamily="18" charset="0"/>
                  </a:rPr>
                  <a:t> Игорь и Паша красят забор за 12 часов. Паша и Володя красят тот же забор за 15 часов, а Володя и Игорь — за 20 часов. За сколько часов мальчики покрасят забор, работая втроём?</a:t>
                </a:r>
              </a:p>
              <a:p>
                <a:pPr marL="0" indent="0">
                  <a:buNone/>
                </a:pPr>
                <a:r>
                  <a:rPr lang="ru-RU" sz="2400" dirty="0">
                    <a:latin typeface="Times New Roman" panose="02020603050405020304" pitchFamily="18" charset="0"/>
                    <a:cs typeface="Times New Roman" panose="02020603050405020304" pitchFamily="18" charset="0"/>
                  </a:rPr>
                  <a:t>…4)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12</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15</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20</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m:t>
                        </m:r>
                      </m:den>
                    </m:f>
                  </m:oMath>
                </a14:m>
                <a:r>
                  <a:rPr lang="ru-RU" sz="2400" dirty="0">
                    <a:latin typeface="Times New Roman" panose="02020603050405020304" pitchFamily="18" charset="0"/>
                    <a:cs typeface="Times New Roman" panose="02020603050405020304" pitchFamily="18" charset="0"/>
                  </a:rPr>
                  <a:t> (забора) — красят за 1 ч два Игоря,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два Паши и два Володи, </a:t>
                </a:r>
              </a:p>
              <a:p>
                <a:pPr marL="0" indent="0">
                  <a:spcBef>
                    <a:spcPts val="600"/>
                  </a:spcBef>
                  <a:buNone/>
                </a:pPr>
                <a:r>
                  <a:rPr lang="ru-RU" sz="2400" dirty="0">
                    <a:latin typeface="Times New Roman" panose="02020603050405020304" pitchFamily="18" charset="0"/>
                    <a:cs typeface="Times New Roman" panose="02020603050405020304" pitchFamily="18" charset="0"/>
                  </a:rPr>
                  <a:t>   5)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5</m:t>
                        </m:r>
                      </m:den>
                    </m:f>
                  </m:oMath>
                </a14:m>
                <a:r>
                  <a:rPr lang="ru-RU" sz="2400" dirty="0">
                    <a:latin typeface="Times New Roman" panose="02020603050405020304" pitchFamily="18" charset="0"/>
                    <a:cs typeface="Times New Roman" panose="02020603050405020304" pitchFamily="18" charset="0"/>
                  </a:rPr>
                  <a:t> : 2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(забора) — красят за 1 ч Игорь, Паша 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Володя, работая втроём, </a:t>
                </a:r>
              </a:p>
              <a:p>
                <a:pPr marL="0" indent="0">
                  <a:spcBef>
                    <a:spcPts val="600"/>
                  </a:spcBef>
                  <a:buNone/>
                </a:pPr>
                <a:r>
                  <a:rPr lang="ru-RU" sz="2400" dirty="0">
                    <a:latin typeface="Times New Roman" panose="02020603050405020304" pitchFamily="18" charset="0"/>
                    <a:cs typeface="Times New Roman" panose="02020603050405020304" pitchFamily="18" charset="0"/>
                  </a:rPr>
                  <a:t>   6)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 10 (ч) — время, за которое три мальчика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покрасят забор.</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r="-1551" b="-3740"/>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D9E1013F-59C2-4F1D-B5FC-35AEF106DD43}"/>
              </a:ext>
            </a:extLst>
          </p:cNvPr>
          <p:cNvPicPr>
            <a:picLocks noChangeAspect="1"/>
          </p:cNvPicPr>
          <p:nvPr/>
        </p:nvPicPr>
        <p:blipFill>
          <a:blip r:embed="rId3"/>
          <a:stretch>
            <a:fillRect/>
          </a:stretch>
        </p:blipFill>
        <p:spPr>
          <a:xfrm>
            <a:off x="7650706" y="2787773"/>
            <a:ext cx="1493294" cy="2336283"/>
          </a:xfrm>
          <a:prstGeom prst="rect">
            <a:avLst/>
          </a:prstGeom>
        </p:spPr>
      </p:pic>
    </p:spTree>
    <p:extLst>
      <p:ext uri="{BB962C8B-B14F-4D97-AF65-F5344CB8AC3E}">
        <p14:creationId xmlns:p14="http://schemas.microsoft.com/office/powerpoint/2010/main" val="6453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23</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lnSpc>
                <a:spcPct val="100000"/>
              </a:lnSpc>
              <a:spcBef>
                <a:spcPts val="600"/>
              </a:spcBef>
              <a:buNone/>
            </a:pPr>
            <a:r>
              <a:rPr lang="ru-RU"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Предположим, что было два Игоря, два Паши и два Володи. Пусть они вшестером одновременно красят заборы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60 ч. За это время Игорь и Паша покрасят 60 : 12 = 5 (заборов), Паша и Володя — 60 : 15 = 4 (забора),  а Володя и Игорь —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60 : 20 = 3 (забора). Шесть мальчиков за 60 ч покрасят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+ 4 + 3 = 12 (заборов), на 1 забор они тратят 60 : 12 = 5 (ч),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три мальчика тратят на забор в 2 раза больше времени — 10 ч. </a:t>
            </a:r>
          </a:p>
          <a:p>
            <a:pPr marL="0" indent="0">
              <a:spcBef>
                <a:spcPts val="600"/>
              </a:spcBef>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За 10 ч.</a:t>
            </a:r>
          </a:p>
          <a:p>
            <a:pPr marL="0" indent="0">
              <a:spcBef>
                <a:spcPts val="600"/>
              </a:spcBef>
              <a:buNone/>
            </a:pPr>
            <a:r>
              <a:rPr lang="ru-RU" sz="2400" dirty="0">
                <a:latin typeface="Times New Roman" panose="02020603050405020304" pitchFamily="18" charset="0"/>
                <a:cs typeface="Times New Roman" panose="02020603050405020304" pitchFamily="18" charset="0"/>
              </a:rPr>
              <a:t>   В следующей задаче нет совместной работы, но она решается похожим арифметическим способом.</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24</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7.</a:t>
            </a:r>
            <a:r>
              <a:rPr lang="ru-RU" sz="2400" dirty="0">
                <a:solidFill>
                  <a:srgbClr val="C00000"/>
                </a:solidFill>
                <a:latin typeface="Times New Roman" panose="02020603050405020304" pitchFamily="18" charset="0"/>
                <a:cs typeface="Times New Roman" panose="02020603050405020304" pitchFamily="18" charset="0"/>
              </a:rPr>
              <a:t> Костя и Гриша выполняют одинаковый тест. Костя отвечает за час на 12 вопросов, а Гриша — на 20. Они одновременно начали отвечать на вопросы теста, и Костя закончил свой тест позже Гриши на 90 минут. Сколько вопросов содержит тест?</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endParaRPr lang="ru-RU" sz="2400" dirty="0">
              <a:latin typeface="Times New Roman" panose="02020603050405020304" pitchFamily="18" charset="0"/>
              <a:cs typeface="Times New Roman" panose="02020603050405020304" pitchFamily="18" charset="0"/>
            </a:endParaRPr>
          </a:p>
          <a:p>
            <a:pPr marL="0" indent="0">
              <a:spcBef>
                <a:spcPts val="600"/>
              </a:spcBef>
              <a:buNone/>
            </a:pPr>
            <a:r>
              <a:rPr lang="ru-RU" sz="2400" dirty="0">
                <a:latin typeface="Times New Roman" panose="02020603050405020304" pitchFamily="18" charset="0"/>
                <a:cs typeface="Times New Roman" panose="02020603050405020304" pitchFamily="18" charset="0"/>
              </a:rPr>
              <a:t>   1) 60 : 12 = 5 (мин) — тратит на 1 вопрос Костя,</a:t>
            </a:r>
          </a:p>
          <a:p>
            <a:pPr marL="0" indent="0">
              <a:spcBef>
                <a:spcPts val="600"/>
              </a:spcBef>
              <a:buNone/>
            </a:pPr>
            <a:r>
              <a:rPr lang="ru-RU" sz="2400" dirty="0">
                <a:latin typeface="Times New Roman" panose="02020603050405020304" pitchFamily="18" charset="0"/>
                <a:cs typeface="Times New Roman" panose="02020603050405020304" pitchFamily="18" charset="0"/>
              </a:rPr>
              <a:t>   2) 60 : 20 = 3 (мин) — тратит на 1 вопрос Гриша,</a:t>
            </a:r>
          </a:p>
          <a:p>
            <a:pPr marL="0" indent="0">
              <a:spcBef>
                <a:spcPts val="600"/>
              </a:spcBef>
              <a:buNone/>
            </a:pPr>
            <a:r>
              <a:rPr lang="ru-RU" sz="2400" dirty="0">
                <a:latin typeface="Times New Roman" panose="02020603050405020304" pitchFamily="18" charset="0"/>
                <a:cs typeface="Times New Roman" panose="02020603050405020304" pitchFamily="18" charset="0"/>
              </a:rPr>
              <a:t>   3) 5 – 3 = 2 (мин) — на каждый вопрос Костя тратит на 2 мин больше, чем Гриша, а всего он потратил на 90 мин больше,</a:t>
            </a:r>
          </a:p>
          <a:p>
            <a:pPr marL="0" indent="0">
              <a:spcBef>
                <a:spcPts val="600"/>
              </a:spcBef>
              <a:buNone/>
            </a:pPr>
            <a:r>
              <a:rPr lang="ru-RU" sz="2400" dirty="0">
                <a:latin typeface="Times New Roman" panose="02020603050405020304" pitchFamily="18" charset="0"/>
                <a:cs typeface="Times New Roman" panose="02020603050405020304" pitchFamily="18" charset="0"/>
              </a:rPr>
              <a:t>   4) 90 : 2 = 45 (вопросов) — в тесте.</a:t>
            </a:r>
          </a:p>
        </p:txBody>
      </p:sp>
    </p:spTree>
    <p:extLst>
      <p:ext uri="{BB962C8B-B14F-4D97-AF65-F5344CB8AC3E}">
        <p14:creationId xmlns:p14="http://schemas.microsoft.com/office/powerpoint/2010/main" val="6497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25</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7.</a:t>
            </a:r>
            <a:r>
              <a:rPr lang="ru-RU" sz="2400" dirty="0">
                <a:solidFill>
                  <a:srgbClr val="C00000"/>
                </a:solidFill>
                <a:latin typeface="Times New Roman" panose="02020603050405020304" pitchFamily="18" charset="0"/>
                <a:cs typeface="Times New Roman" panose="02020603050405020304" pitchFamily="18" charset="0"/>
              </a:rPr>
              <a:t> Костя и Гриша выполняют одинаковый тест. Костя отвечает за час на 12 вопросов, а Гриша — на 20. Они одновременно начали отвечать на вопросы теста, и Костя закончил свой тест позже Гриши на 90 минут. Сколько вопросов содержит тест?</a:t>
            </a:r>
          </a:p>
          <a:p>
            <a:pPr marL="0" indent="0">
              <a:buNone/>
            </a:pPr>
            <a:r>
              <a:rPr lang="ru-RU"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Пусть в тесте было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вопросов.</a:t>
            </a:r>
          </a:p>
          <a:p>
            <a:pPr marL="0" indent="0">
              <a:buNone/>
            </a:pPr>
            <a:r>
              <a:rPr lang="ru-RU" sz="2400" dirty="0">
                <a:latin typeface="Times New Roman" panose="02020603050405020304" pitchFamily="18" charset="0"/>
                <a:cs typeface="Times New Roman" panose="02020603050405020304" pitchFamily="18" charset="0"/>
              </a:rPr>
              <a:t>   1) 60 : 12 = 5 (мин) — Костя тратит на 1 вопрос, значит, 5</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минут тратит на все вопросы,</a:t>
            </a:r>
          </a:p>
          <a:p>
            <a:pPr marL="0" indent="0">
              <a:buNone/>
            </a:pPr>
            <a:r>
              <a:rPr lang="ru-RU" sz="2400" dirty="0">
                <a:latin typeface="Times New Roman" panose="02020603050405020304" pitchFamily="18" charset="0"/>
                <a:cs typeface="Times New Roman" panose="02020603050405020304" pitchFamily="18" charset="0"/>
              </a:rPr>
              <a:t>   2) 60 : 20 = 3 (мин) — Гриша тратит на 1 вопрос, значит, 3</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минут тратит на все вопросы.</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2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26</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7.</a:t>
            </a:r>
            <a:r>
              <a:rPr lang="ru-RU" sz="2400" dirty="0">
                <a:solidFill>
                  <a:srgbClr val="C00000"/>
                </a:solidFill>
                <a:latin typeface="Times New Roman" panose="02020603050405020304" pitchFamily="18" charset="0"/>
                <a:cs typeface="Times New Roman" panose="02020603050405020304" pitchFamily="18" charset="0"/>
              </a:rPr>
              <a:t> Костя и Гриша выполняют одинаковый тест. Костя отвечает за час на 12 вопросов, а Гриша — на 20. Они одновременно начали отвечать на вопросы теста, и Костя закончил свой тест позже Гриши на 90 минут. Сколько вопросов содержит тест?</a:t>
            </a:r>
          </a:p>
          <a:p>
            <a:pPr marL="0" indent="0">
              <a:buNone/>
            </a:pP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Составим уравнение:</a:t>
            </a:r>
          </a:p>
          <a:p>
            <a:pPr marL="0" indent="0">
              <a:buNone/>
            </a:pPr>
            <a:r>
              <a:rPr lang="ru-RU" sz="2400" dirty="0">
                <a:latin typeface="Times New Roman" panose="02020603050405020304" pitchFamily="18" charset="0"/>
                <a:cs typeface="Times New Roman" panose="02020603050405020304" pitchFamily="18" charset="0"/>
              </a:rPr>
              <a:t>   	5</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90,</a:t>
            </a:r>
          </a:p>
          <a:p>
            <a:pPr marL="0" indent="0">
              <a:buNone/>
            </a:pPr>
            <a:r>
              <a:rPr lang="ru-RU"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45.</a:t>
            </a:r>
          </a:p>
          <a:p>
            <a:pPr marL="0" indent="0">
              <a:buNone/>
            </a:pPr>
            <a:r>
              <a:rPr lang="ru-RU" sz="2400" dirty="0">
                <a:latin typeface="Times New Roman" panose="02020603050405020304" pitchFamily="18" charset="0"/>
                <a:cs typeface="Times New Roman" panose="02020603050405020304" pitchFamily="18" charset="0"/>
              </a:rPr>
              <a:t>   В тесте 45 вопросов.</a:t>
            </a:r>
          </a:p>
          <a:p>
            <a:pPr marL="0" indent="0">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45.</a:t>
            </a:r>
          </a:p>
        </p:txBody>
      </p:sp>
    </p:spTree>
    <p:extLst>
      <p:ext uri="{BB962C8B-B14F-4D97-AF65-F5344CB8AC3E}">
        <p14:creationId xmlns:p14="http://schemas.microsoft.com/office/powerpoint/2010/main" val="39100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ЕГЭ-2009</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27</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8.</a:t>
                </a:r>
                <a:r>
                  <a:rPr lang="ru-RU" sz="2400" dirty="0">
                    <a:solidFill>
                      <a:srgbClr val="C00000"/>
                    </a:solidFill>
                    <a:latin typeface="Times New Roman" panose="02020603050405020304" pitchFamily="18" charset="0"/>
                    <a:cs typeface="Times New Roman" panose="02020603050405020304" pitchFamily="18" charset="0"/>
                  </a:rPr>
                  <a:t> Два плотника, работая вместе, могут выполнить задание за 36 ч. Производительности труда первого и второго плотников относятся как 3 : 4. Плотники договорились работать поочерёдно. Какую часть этого задания должен выполнить второй плотник, чтобы всё задание было выполнено за 69,3 ч? </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buNone/>
                </a:pPr>
                <a:r>
                  <a:rPr lang="ru-RU" sz="2400" dirty="0">
                    <a:latin typeface="Times New Roman" panose="02020603050405020304" pitchFamily="18" charset="0"/>
                    <a:cs typeface="Times New Roman" panose="02020603050405020304" pitchFamily="18" charset="0"/>
                  </a:rPr>
                  <a:t>   1) 1 : 36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36</m:t>
                        </m:r>
                      </m:den>
                    </m:f>
                  </m:oMath>
                </a14:m>
                <a:r>
                  <a:rPr lang="ru-RU" sz="2400" dirty="0">
                    <a:latin typeface="Times New Roman" panose="02020603050405020304" pitchFamily="18" charset="0"/>
                    <a:cs typeface="Times New Roman" panose="02020603050405020304" pitchFamily="18" charset="0"/>
                  </a:rPr>
                  <a:t> (задания) — выполняют два плотника за 1 ч при совместной работе.</a:t>
                </a:r>
              </a:p>
              <a:p>
                <a:pPr marL="0" indent="0">
                  <a:buNone/>
                </a:pPr>
                <a:r>
                  <a:rPr lang="ru-RU" sz="2400" dirty="0">
                    <a:latin typeface="Times New Roman" panose="02020603050405020304" pitchFamily="18" charset="0"/>
                    <a:cs typeface="Times New Roman" panose="02020603050405020304" pitchFamily="18" charset="0"/>
                  </a:rPr>
                  <a:t>   Далее делим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36</m:t>
                        </m:r>
                      </m:den>
                    </m:f>
                  </m:oMath>
                </a14:m>
                <a:r>
                  <a:rPr lang="ru-RU" sz="2400" dirty="0">
                    <a:latin typeface="Times New Roman" panose="02020603050405020304" pitchFamily="18" charset="0"/>
                    <a:cs typeface="Times New Roman" panose="02020603050405020304" pitchFamily="18" charset="0"/>
                  </a:rPr>
                  <a:t> в отношении 3 : 4.</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27058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ЕГЭ-2009</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28</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8.</a:t>
                </a:r>
                <a:r>
                  <a:rPr lang="ru-RU" sz="2400" dirty="0">
                    <a:solidFill>
                      <a:srgbClr val="C00000"/>
                    </a:solidFill>
                    <a:latin typeface="Times New Roman" panose="02020603050405020304" pitchFamily="18" charset="0"/>
                    <a:cs typeface="Times New Roman" panose="02020603050405020304" pitchFamily="18" charset="0"/>
                  </a:rPr>
                  <a:t> Два плотника, работая вместе, могут выполнить задание за 36 ч. Производительности труда первого и второго плотников относятся как 3 : 4. Плотники договорились работать поочерёдно. Какую часть этого задания должен выполнить второй плотник, чтобы всё задание было выполнено за 69,3 ч? </a:t>
                </a:r>
              </a:p>
              <a:p>
                <a:pPr marL="0" indent="0">
                  <a:buNone/>
                </a:pP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2)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36</m:t>
                        </m:r>
                      </m:den>
                    </m:f>
                  </m:oMath>
                </a14:m>
                <a:r>
                  <a:rPr lang="ru-RU" sz="2400" dirty="0">
                    <a:latin typeface="Times New Roman" panose="02020603050405020304" pitchFamily="18" charset="0"/>
                    <a:cs typeface="Times New Roman" panose="02020603050405020304" pitchFamily="18" charset="0"/>
                  </a:rPr>
                  <a:t> : (3 + 4) ∙ 3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84</m:t>
                        </m:r>
                      </m:den>
                    </m:f>
                  </m:oMath>
                </a14:m>
                <a:r>
                  <a:rPr lang="ru-RU" sz="2400" dirty="0">
                    <a:latin typeface="Times New Roman" panose="02020603050405020304" pitchFamily="18" charset="0"/>
                    <a:cs typeface="Times New Roman" panose="02020603050405020304" pitchFamily="18" charset="0"/>
                  </a:rPr>
                  <a:t> (задания) — выполняют первый плотник за 1 ч работы,</a:t>
                </a:r>
              </a:p>
              <a:p>
                <a:pPr marL="0" indent="0">
                  <a:buNone/>
                </a:pPr>
                <a:r>
                  <a:rPr lang="ru-RU" sz="2400" dirty="0">
                    <a:latin typeface="Times New Roman" panose="02020603050405020304" pitchFamily="18" charset="0"/>
                    <a:cs typeface="Times New Roman" panose="02020603050405020304" pitchFamily="18" charset="0"/>
                  </a:rPr>
                  <a:t>   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36</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84</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63</m:t>
                        </m:r>
                      </m:den>
                    </m:f>
                  </m:oMath>
                </a14:m>
                <a:r>
                  <a:rPr lang="ru-RU" sz="2400" dirty="0">
                    <a:latin typeface="Times New Roman" panose="02020603050405020304" pitchFamily="18" charset="0"/>
                    <a:cs typeface="Times New Roman" panose="02020603050405020304" pitchFamily="18" charset="0"/>
                  </a:rPr>
                  <a:t> (задания) — выполняют второй плотник за 1 ч работы,</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8681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ЕГЭ-2009</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29</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8.</a:t>
                </a:r>
                <a:r>
                  <a:rPr lang="ru-RU" sz="2400" dirty="0">
                    <a:solidFill>
                      <a:srgbClr val="C00000"/>
                    </a:solidFill>
                    <a:latin typeface="Times New Roman" panose="02020603050405020304" pitchFamily="18" charset="0"/>
                    <a:cs typeface="Times New Roman" panose="02020603050405020304" pitchFamily="18" charset="0"/>
                  </a:rPr>
                  <a:t> Два плотника, работая вместе, могут выполнить задание за 36 ч. Производительности труда первого и второго плотников относятся как 3 : 4. Плотники договорились работать поочерёдно. Какую часть этого задания должен выполнить второй плотник, чтобы всё задание было выполнено за 69,3 ч? </a:t>
                </a:r>
              </a:p>
              <a:p>
                <a:pPr marL="0" indent="0">
                  <a:buNone/>
                </a:pP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4)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84</m:t>
                        </m:r>
                      </m:den>
                    </m:f>
                  </m:oMath>
                </a14:m>
                <a:r>
                  <a:rPr lang="ru-RU" sz="2400" dirty="0">
                    <a:latin typeface="Times New Roman" panose="02020603050405020304" pitchFamily="18" charset="0"/>
                    <a:cs typeface="Times New Roman" panose="02020603050405020304" pitchFamily="18" charset="0"/>
                  </a:rPr>
                  <a:t> = 84 (ч) — требуется первому плотнику на выполнение всей работы,</a:t>
                </a:r>
              </a:p>
              <a:p>
                <a:pPr marL="0" indent="0">
                  <a:buNone/>
                </a:pPr>
                <a:r>
                  <a:rPr lang="ru-RU" sz="2400" dirty="0">
                    <a:latin typeface="Times New Roman" panose="02020603050405020304" pitchFamily="18" charset="0"/>
                    <a:cs typeface="Times New Roman" panose="02020603050405020304" pitchFamily="18" charset="0"/>
                  </a:rPr>
                  <a:t>   5)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63</m:t>
                        </m:r>
                      </m:den>
                    </m:f>
                  </m:oMath>
                </a14:m>
                <a:r>
                  <a:rPr lang="ru-RU" sz="2400" dirty="0">
                    <a:latin typeface="Times New Roman" panose="02020603050405020304" pitchFamily="18" charset="0"/>
                    <a:cs typeface="Times New Roman" panose="02020603050405020304" pitchFamily="18" charset="0"/>
                  </a:rPr>
                  <a:t>  = 63 (ч) — требуется второму плотнику на выполнение всей работы.</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a:stretch>
              </a:blipFill>
            </p:spPr>
            <p:txBody>
              <a:bodyPr/>
              <a:lstStyle/>
              <a:p>
                <a:r>
                  <a:rPr lang="ru-RU">
                    <a:noFill/>
                  </a:rPr>
                  <a:t> </a:t>
                </a:r>
              </a:p>
            </p:txBody>
          </p:sp>
        </mc:Fallback>
      </mc:AlternateContent>
    </p:spTree>
    <p:extLst>
      <p:ext uri="{BB962C8B-B14F-4D97-AF65-F5344CB8AC3E}">
        <p14:creationId xmlns:p14="http://schemas.microsoft.com/office/powerpoint/2010/main" val="289591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Подготовительная задача</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a:xfrm>
            <a:off x="6516216" y="4717473"/>
            <a:ext cx="2057400" cy="273844"/>
          </a:xfrm>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95536" y="1203598"/>
                <a:ext cx="8496944"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1.</a:t>
                </a:r>
                <a:r>
                  <a:rPr lang="ru-RU" sz="2400" dirty="0">
                    <a:solidFill>
                      <a:srgbClr val="C00000"/>
                    </a:solidFill>
                    <a:latin typeface="Times New Roman" panose="02020603050405020304" pitchFamily="18" charset="0"/>
                    <a:cs typeface="Times New Roman" panose="02020603050405020304" pitchFamily="18" charset="0"/>
                  </a:rPr>
                  <a:t> Валя пропалывает грядку за 40 минут, а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 за 10 минут. За сколько минут Валя и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пропалывают грядку при совместной работе?</a:t>
                </a:r>
              </a:p>
              <a:p>
                <a:pPr marL="0" indent="0">
                  <a:buNone/>
                </a:pPr>
                <a:r>
                  <a:rPr lang="ru-RU"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a:t>
                </a:r>
                <a:r>
                  <a:rPr lang="ru-RU" sz="2400" dirty="0">
                    <a:latin typeface="Times New Roman" panose="02020603050405020304" pitchFamily="18" charset="0"/>
                    <a:cs typeface="Times New Roman" panose="02020603050405020304" pitchFamily="18" charset="0"/>
                  </a:rPr>
                  <a:t> Предположим, что Валя и Галя работали совместно 40 минут. За это время Валя прополола 1 грядку, а Галя:</a:t>
                </a:r>
              </a:p>
              <a:p>
                <a:pPr marL="0" indent="0">
                  <a:spcBef>
                    <a:spcPts val="600"/>
                  </a:spcBef>
                  <a:buNone/>
                </a:pPr>
                <a:r>
                  <a:rPr lang="ru-RU" sz="2400" dirty="0">
                    <a:latin typeface="Times New Roman" panose="02020603050405020304" pitchFamily="18" charset="0"/>
                    <a:cs typeface="Times New Roman" panose="02020603050405020304" pitchFamily="18" charset="0"/>
                  </a:rPr>
                  <a:t>   1)  40 : 10 = 4 (грядки).</a:t>
                </a:r>
              </a:p>
              <a:p>
                <a:pPr marL="0" indent="0">
                  <a:spcBef>
                    <a:spcPts val="600"/>
                  </a:spcBef>
                  <a:buNone/>
                </a:pPr>
                <a:r>
                  <a:rPr lang="ru-RU" sz="2400" dirty="0">
                    <a:latin typeface="Times New Roman" panose="02020603050405020304" pitchFamily="18" charset="0"/>
                    <a:cs typeface="Times New Roman" panose="02020603050405020304" pitchFamily="18" charset="0"/>
                  </a:rPr>
                  <a:t>   2) 1 + 4 = 5 (грядок) — пропололи за 40 минут Валя и Галя при совместной работе, </a:t>
                </a:r>
              </a:p>
              <a:p>
                <a:pPr marL="0" indent="0">
                  <a:spcBef>
                    <a:spcPts val="600"/>
                  </a:spcBef>
                  <a:buNone/>
                </a:pPr>
                <a:r>
                  <a:rPr lang="ru-RU" sz="2400" dirty="0">
                    <a:latin typeface="Times New Roman" panose="02020603050405020304" pitchFamily="18" charset="0"/>
                    <a:cs typeface="Times New Roman" panose="02020603050405020304" pitchFamily="18" charset="0"/>
                  </a:rPr>
                  <a:t>   3) 40 : </a:t>
                </a:r>
                <a14:m>
                  <m:oMath xmlns:m="http://schemas.openxmlformats.org/officeDocument/2006/math">
                    <m:r>
                      <a:rPr lang="ru-RU" sz="2400" i="1">
                        <a:latin typeface="Cambria Math" panose="02040503050406030204" pitchFamily="18" charset="0"/>
                      </a:rPr>
                      <m:t>5</m:t>
                    </m:r>
                  </m:oMath>
                </a14:m>
                <a:r>
                  <a:rPr lang="ru-RU" sz="2400" dirty="0">
                    <a:latin typeface="Times New Roman" panose="02020603050405020304" pitchFamily="18" charset="0"/>
                    <a:cs typeface="Times New Roman" panose="02020603050405020304" pitchFamily="18" charset="0"/>
                  </a:rPr>
                  <a:t> = 8 (мин) — время прополки одной грядки при совместной работе Вали и Гали. </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95536" y="1203598"/>
                <a:ext cx="8496944" cy="3744416"/>
              </a:xfrm>
              <a:blipFill>
                <a:blip r:embed="rId2"/>
                <a:stretch>
                  <a:fillRect l="-1148" t="-2276" r="-1291" b="-2764"/>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765D1070-362C-4D7B-9790-BCA9D286E464}"/>
              </a:ext>
            </a:extLst>
          </p:cNvPr>
          <p:cNvPicPr>
            <a:picLocks noChangeAspect="1"/>
          </p:cNvPicPr>
          <p:nvPr/>
        </p:nvPicPr>
        <p:blipFill>
          <a:blip r:embed="rId3"/>
          <a:stretch>
            <a:fillRect/>
          </a:stretch>
        </p:blipFill>
        <p:spPr>
          <a:xfrm>
            <a:off x="7346318" y="53988"/>
            <a:ext cx="1797682" cy="1797682"/>
          </a:xfrm>
          <a:prstGeom prst="rect">
            <a:avLst/>
          </a:prstGeom>
        </p:spPr>
      </p:pic>
    </p:spTree>
    <p:extLst>
      <p:ext uri="{BB962C8B-B14F-4D97-AF65-F5344CB8AC3E}">
        <p14:creationId xmlns:p14="http://schemas.microsoft.com/office/powerpoint/2010/main" val="171571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ЕГЭ-2009</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30</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Пусть первый выполнил часть работы, выражаемую дробью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тогда второй — часть работы, выражаемую дробью 1 –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они затратили 84</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ч и 63(1 –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ч соответственно при поочерёдной работе, а всего — 69,3 ч. Составим уравнение:   </a:t>
            </a:r>
          </a:p>
          <a:p>
            <a:pPr marL="0" indent="0">
              <a:buNone/>
            </a:pPr>
            <a:r>
              <a:rPr lang="ru-RU" sz="2400" dirty="0">
                <a:latin typeface="Times New Roman" panose="02020603050405020304" pitchFamily="18" charset="0"/>
                <a:cs typeface="Times New Roman" panose="02020603050405020304" pitchFamily="18" charset="0"/>
              </a:rPr>
              <a:t>		84</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+ 63(1 –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69,3.</a:t>
            </a:r>
          </a:p>
          <a:p>
            <a:pPr marL="0" indent="0">
              <a:buNone/>
            </a:pPr>
            <a:r>
              <a:rPr lang="ru-RU" sz="2400" dirty="0">
                <a:latin typeface="Times New Roman" panose="02020603050405020304" pitchFamily="18" charset="0"/>
                <a:cs typeface="Times New Roman" panose="02020603050405020304" pitchFamily="18" charset="0"/>
              </a:rPr>
              <a:t>   Это уравнение имеет единственный корень 0,3. Первый выполнил 0,3 работы, второй — 1 – </a:t>
            </a:r>
            <a:r>
              <a:rPr lang="en-US" sz="2400" i="1"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 = 0,7,  </a:t>
            </a:r>
          </a:p>
          <a:p>
            <a:pPr marL="0" indent="0">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0,7.</a:t>
            </a:r>
          </a:p>
        </p:txBody>
      </p:sp>
    </p:spTree>
    <p:extLst>
      <p:ext uri="{BB962C8B-B14F-4D97-AF65-F5344CB8AC3E}">
        <p14:creationId xmlns:p14="http://schemas.microsoft.com/office/powerpoint/2010/main" val="15941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Задачи для самостоятельного решения</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9. </a:t>
            </a:r>
            <a:r>
              <a:rPr lang="ru-RU" sz="2400" dirty="0">
                <a:solidFill>
                  <a:srgbClr val="C00000"/>
                </a:solidFill>
                <a:latin typeface="Times New Roman" panose="02020603050405020304" pitchFamily="18" charset="0"/>
                <a:cs typeface="Times New Roman" panose="02020603050405020304" pitchFamily="18" charset="0"/>
              </a:rPr>
              <a:t>Малыш может съесть все плюшки за 20 минут,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а Карлсон — за 5 минут. За сколько минут они съедят все плюшки вместе?</a:t>
            </a:r>
          </a:p>
          <a:p>
            <a:pPr marL="0" indent="0">
              <a:spcBef>
                <a:spcPts val="300"/>
              </a:spcBef>
              <a:buNone/>
            </a:pPr>
            <a:r>
              <a:rPr lang="ru-RU" sz="2400" b="1" dirty="0">
                <a:solidFill>
                  <a:srgbClr val="C00000"/>
                </a:solidFill>
                <a:latin typeface="Times New Roman" panose="02020603050405020304" pitchFamily="18" charset="0"/>
                <a:cs typeface="Times New Roman" panose="02020603050405020304" pitchFamily="18" charset="0"/>
              </a:rPr>
              <a:t>  10.</a:t>
            </a:r>
            <a:r>
              <a:rPr lang="ru-RU" sz="2400" dirty="0">
                <a:solidFill>
                  <a:srgbClr val="C00000"/>
                </a:solidFill>
                <a:latin typeface="Times New Roman" panose="02020603050405020304" pitchFamily="18" charset="0"/>
                <a:cs typeface="Times New Roman" panose="02020603050405020304" pitchFamily="18" charset="0"/>
              </a:rPr>
              <a:t> Две бригады при совместной работе выполнят задание за 14 дней. Одна первая бригада могла бы выполнить это задание за 21 день. За сколько дней одна вторая бригада могла бы выполнить это задание? </a:t>
            </a:r>
          </a:p>
          <a:p>
            <a:pPr marL="0" indent="0">
              <a:spcBef>
                <a:spcPts val="300"/>
              </a:spcBef>
              <a:buNone/>
            </a:pPr>
            <a:r>
              <a:rPr lang="ru-RU" sz="2400" b="1" dirty="0">
                <a:solidFill>
                  <a:srgbClr val="C00000"/>
                </a:solidFill>
                <a:latin typeface="Times New Roman" panose="02020603050405020304" pitchFamily="18" charset="0"/>
                <a:cs typeface="Times New Roman" panose="02020603050405020304" pitchFamily="18" charset="0"/>
              </a:rPr>
              <a:t>   11.</a:t>
            </a:r>
            <a:r>
              <a:rPr lang="ru-RU" sz="2400" dirty="0">
                <a:solidFill>
                  <a:srgbClr val="C00000"/>
                </a:solidFill>
                <a:latin typeface="Times New Roman" panose="02020603050405020304" pitchFamily="18" charset="0"/>
                <a:cs typeface="Times New Roman" panose="02020603050405020304" pitchFamily="18" charset="0"/>
              </a:rPr>
              <a:t> Три трубы заполнили бассейн при совместной работе за 15 минут. Одна первая труба наполнит бассейн за 35 минут, а одна вторая — за 63 минуты. За сколько минут одна третья труба заполнит бассейн?</a:t>
            </a:r>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DAE98BC7-F6C0-4C2B-8C26-47EDBD817810}"/>
              </a:ext>
            </a:extLst>
          </p:cNvPr>
          <p:cNvPicPr>
            <a:picLocks noChangeAspect="1"/>
          </p:cNvPicPr>
          <p:nvPr/>
        </p:nvPicPr>
        <p:blipFill>
          <a:blip r:embed="rId2"/>
          <a:stretch>
            <a:fillRect/>
          </a:stretch>
        </p:blipFill>
        <p:spPr>
          <a:xfrm>
            <a:off x="7134743" y="13916"/>
            <a:ext cx="1993506" cy="1549722"/>
          </a:xfrm>
          <a:prstGeom prst="rect">
            <a:avLst/>
          </a:prstGeom>
        </p:spPr>
      </p:pic>
    </p:spTree>
    <p:extLst>
      <p:ext uri="{BB962C8B-B14F-4D97-AF65-F5344CB8AC3E}">
        <p14:creationId xmlns:p14="http://schemas.microsoft.com/office/powerpoint/2010/main" val="3642883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Задачи для самостоятельного решения</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12.</a:t>
            </a:r>
            <a:r>
              <a:rPr lang="ru-RU" sz="2400" dirty="0">
                <a:solidFill>
                  <a:srgbClr val="C00000"/>
                </a:solidFill>
                <a:latin typeface="Times New Roman" panose="02020603050405020304" pitchFamily="18" charset="0"/>
                <a:cs typeface="Times New Roman" panose="02020603050405020304" pitchFamily="18" charset="0"/>
              </a:rPr>
              <a:t> (2018) Коля и Митя выполняют одинаковый тест. Коля отвечает за час на 12 вопросов, а Митя — на 21. Они одновременно начали отвечать на вопросы теста, и Коля закончил свой тест позже Мити на 105 минут. Сколько вопросов содержит тест?</a:t>
            </a:r>
          </a:p>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13.</a:t>
            </a:r>
            <a:r>
              <a:rPr lang="ru-RU" sz="2400" dirty="0">
                <a:solidFill>
                  <a:srgbClr val="C00000"/>
                </a:solidFill>
                <a:latin typeface="Times New Roman" panose="02020603050405020304" pitchFamily="18" charset="0"/>
                <a:cs typeface="Times New Roman" panose="02020603050405020304" pitchFamily="18" charset="0"/>
              </a:rPr>
              <a:t> (2009) Два каменщика, работая вместе, могут выполнить задание за 12 ч. Производительности труда первого и второго каменщиков относятся как 1 : 3. Каменщики договорились работать поочерёдно. Сколько часов должен проработать первый, чтобы это задание было выполнено за 20 ч?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795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Задачи для самостоятельного решения</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14.</a:t>
            </a:r>
            <a:r>
              <a:rPr lang="ru-RU" sz="2400" dirty="0">
                <a:solidFill>
                  <a:srgbClr val="C00000"/>
                </a:solidFill>
                <a:latin typeface="Times New Roman" panose="02020603050405020304" pitchFamily="18" charset="0"/>
                <a:cs typeface="Times New Roman" panose="02020603050405020304" pitchFamily="18" charset="0"/>
              </a:rPr>
              <a:t> (2009) Отец с сыном должны вскопать огород. Производительность труда отца в 2 раза больше, чем у сына. Работая вместе, они могут вскопать огород за 4 ч. Однако вместе они проработали только 1 час, потом некоторое время работал один сын, а заканчивал работу уже один отец. Сколько часов в общей сложности проработал в огороде отец, если вся работа была выполнена за 7 часов?</a:t>
            </a:r>
          </a:p>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15.</a:t>
            </a:r>
            <a:r>
              <a:rPr lang="ru-RU" sz="2400" dirty="0">
                <a:solidFill>
                  <a:srgbClr val="C00000"/>
                </a:solidFill>
                <a:latin typeface="Times New Roman" panose="02020603050405020304" pitchFamily="18" charset="0"/>
                <a:cs typeface="Times New Roman" panose="02020603050405020304" pitchFamily="18" charset="0"/>
              </a:rPr>
              <a:t> (2019) Первый и второй насосы наполняют бассейн за 21 минуту, второй и третий — за 28 минут, первый и третий — за 36 минут. За сколько минут эти три насоса заполнят бассейн, работая вместе?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61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Задачи для самостоятельного решения</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spcBef>
                <a:spcPts val="600"/>
              </a:spcBef>
              <a:buNone/>
            </a:pPr>
            <a:r>
              <a:rPr lang="ru-RU" sz="2400" b="1" dirty="0">
                <a:solidFill>
                  <a:srgbClr val="C00000"/>
                </a:solidFill>
                <a:latin typeface="Times New Roman" panose="02020603050405020304" pitchFamily="18" charset="0"/>
                <a:cs typeface="Times New Roman" panose="02020603050405020304" pitchFamily="18" charset="0"/>
              </a:rPr>
              <a:t>   16.</a:t>
            </a:r>
            <a:r>
              <a:rPr lang="ru-RU" sz="2400" dirty="0">
                <a:solidFill>
                  <a:srgbClr val="C00000"/>
                </a:solidFill>
                <a:latin typeface="Times New Roman" panose="02020603050405020304" pitchFamily="18" charset="0"/>
                <a:cs typeface="Times New Roman" panose="02020603050405020304" pitchFamily="18" charset="0"/>
              </a:rPr>
              <a:t> (2018) Игорь и Паша красят забор за 18 часов. Паша и Володя красят этот же забор за 24 часа, а Володя и Игорь — за 36 часов. За сколько часов мальчики покрасят забор, работая втроём?</a:t>
            </a:r>
          </a:p>
          <a:p>
            <a:pPr marL="0" indent="0">
              <a:buNone/>
            </a:pPr>
            <a:r>
              <a:rPr lang="ru-RU" sz="2400" b="1" dirty="0">
                <a:latin typeface="Times New Roman" panose="02020603050405020304" pitchFamily="18" charset="0"/>
                <a:cs typeface="Times New Roman" panose="02020603050405020304" pitchFamily="18" charset="0"/>
              </a:rPr>
              <a:t>   Ответы. 9.</a:t>
            </a:r>
            <a:r>
              <a:rPr lang="ru-RU" sz="2400" dirty="0">
                <a:latin typeface="Times New Roman" panose="02020603050405020304" pitchFamily="18" charset="0"/>
                <a:cs typeface="Times New Roman" panose="02020603050405020304" pitchFamily="18" charset="0"/>
              </a:rPr>
              <a:t> За 4 мин. </a:t>
            </a:r>
            <a:r>
              <a:rPr lang="ru-RU" sz="2400" b="1" dirty="0">
                <a:latin typeface="Times New Roman" panose="02020603050405020304" pitchFamily="18" charset="0"/>
                <a:cs typeface="Times New Roman" panose="02020603050405020304" pitchFamily="18" charset="0"/>
              </a:rPr>
              <a:t>10.</a:t>
            </a:r>
            <a:r>
              <a:rPr lang="ru-RU" sz="2400" dirty="0">
                <a:latin typeface="Times New Roman" panose="02020603050405020304" pitchFamily="18" charset="0"/>
                <a:cs typeface="Times New Roman" panose="02020603050405020304" pitchFamily="18" charset="0"/>
              </a:rPr>
              <a:t> За 42 дня. </a:t>
            </a:r>
            <a:r>
              <a:rPr lang="ru-RU" sz="2400" b="1" dirty="0">
                <a:latin typeface="Times New Roman" panose="02020603050405020304" pitchFamily="18" charset="0"/>
                <a:cs typeface="Times New Roman" panose="02020603050405020304" pitchFamily="18" charset="0"/>
              </a:rPr>
              <a:t>11.</a:t>
            </a:r>
            <a:r>
              <a:rPr lang="ru-RU" sz="2400" dirty="0">
                <a:latin typeface="Times New Roman" panose="02020603050405020304" pitchFamily="18" charset="0"/>
                <a:cs typeface="Times New Roman" panose="02020603050405020304" pitchFamily="18" charset="0"/>
              </a:rPr>
              <a:t> За 45 мин. </a:t>
            </a:r>
            <a:r>
              <a:rPr lang="ru-RU" sz="2400" b="1" dirty="0">
                <a:latin typeface="Times New Roman" panose="02020603050405020304" pitchFamily="18" charset="0"/>
                <a:cs typeface="Times New Roman" panose="02020603050405020304" pitchFamily="18" charset="0"/>
              </a:rPr>
              <a:t>12.</a:t>
            </a:r>
            <a:r>
              <a:rPr lang="ru-RU" sz="2400" dirty="0">
                <a:latin typeface="Times New Roman" panose="02020603050405020304" pitchFamily="18" charset="0"/>
                <a:cs typeface="Times New Roman" panose="02020603050405020304" pitchFamily="18" charset="0"/>
              </a:rPr>
              <a:t> 49 ч.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13.</a:t>
            </a:r>
            <a:r>
              <a:rPr lang="ru-RU" sz="2400" dirty="0">
                <a:latin typeface="Times New Roman" panose="02020603050405020304" pitchFamily="18" charset="0"/>
                <a:cs typeface="Times New Roman" panose="02020603050405020304" pitchFamily="18" charset="0"/>
              </a:rPr>
              <a:t> 6 ч. </a:t>
            </a:r>
            <a:r>
              <a:rPr lang="ru-RU" sz="2400" b="1" dirty="0">
                <a:latin typeface="Times New Roman" panose="02020603050405020304" pitchFamily="18" charset="0"/>
                <a:cs typeface="Times New Roman" panose="02020603050405020304" pitchFamily="18" charset="0"/>
              </a:rPr>
              <a:t>14.</a:t>
            </a:r>
            <a:r>
              <a:rPr lang="ru-RU" sz="2400" dirty="0">
                <a:latin typeface="Times New Roman" panose="02020603050405020304" pitchFamily="18" charset="0"/>
                <a:cs typeface="Times New Roman" panose="02020603050405020304" pitchFamily="18" charset="0"/>
              </a:rPr>
              <a:t> 4 ч. </a:t>
            </a:r>
            <a:r>
              <a:rPr lang="ru-RU" sz="2400" b="1" dirty="0">
                <a:latin typeface="Times New Roman" panose="02020603050405020304" pitchFamily="18" charset="0"/>
                <a:cs typeface="Times New Roman" panose="02020603050405020304" pitchFamily="18" charset="0"/>
              </a:rPr>
              <a:t>15.</a:t>
            </a:r>
            <a:r>
              <a:rPr lang="ru-RU" sz="2400" dirty="0">
                <a:latin typeface="Times New Roman" panose="02020603050405020304" pitchFamily="18" charset="0"/>
                <a:cs typeface="Times New Roman" panose="02020603050405020304" pitchFamily="18" charset="0"/>
              </a:rPr>
              <a:t> За 18 мин. </a:t>
            </a:r>
            <a:r>
              <a:rPr lang="ru-RU" sz="2400" b="1" dirty="0">
                <a:latin typeface="Times New Roman" panose="02020603050405020304" pitchFamily="18" charset="0"/>
                <a:cs typeface="Times New Roman" panose="02020603050405020304" pitchFamily="18" charset="0"/>
              </a:rPr>
              <a:t>16.</a:t>
            </a:r>
            <a:r>
              <a:rPr lang="ru-RU" sz="2400" dirty="0">
                <a:latin typeface="Times New Roman" panose="02020603050405020304" pitchFamily="18" charset="0"/>
                <a:cs typeface="Times New Roman" panose="02020603050405020304" pitchFamily="18" charset="0"/>
              </a:rPr>
              <a:t> За 16 ч.</a:t>
            </a:r>
          </a:p>
          <a:p>
            <a:pPr marL="0" indent="0">
              <a:buNone/>
            </a:pPr>
            <a:r>
              <a:rPr lang="ru-RU" sz="2400" b="1" dirty="0">
                <a:solidFill>
                  <a:schemeClr val="accent5">
                    <a:lumMod val="75000"/>
                  </a:schemeClr>
                </a:solidFill>
                <a:latin typeface="Georgia" panose="02040502050405020303" pitchFamily="18" charset="0"/>
              </a:rPr>
              <a:t>   На экзамене</a:t>
            </a:r>
            <a:r>
              <a:rPr lang="ru-RU" sz="2400" dirty="0">
                <a:solidFill>
                  <a:schemeClr val="accent5">
                    <a:lumMod val="75000"/>
                  </a:schemeClr>
                </a:solidFill>
                <a:latin typeface="Georgia" panose="02040502050405020303" pitchFamily="18" charset="0"/>
              </a:rPr>
              <a:t> в ответе пишем одно число: </a:t>
            </a:r>
            <a:r>
              <a:rPr lang="ru-RU" sz="2400" b="1" dirty="0">
                <a:latin typeface="Times New Roman" panose="02020603050405020304" pitchFamily="18" charset="0"/>
                <a:cs typeface="Times New Roman" panose="02020603050405020304" pitchFamily="18" charset="0"/>
              </a:rPr>
              <a:t>9.</a:t>
            </a:r>
            <a:r>
              <a:rPr lang="ru-RU" sz="2400" dirty="0">
                <a:latin typeface="Times New Roman" panose="02020603050405020304" pitchFamily="18" charset="0"/>
                <a:cs typeface="Times New Roman" panose="02020603050405020304" pitchFamily="18" charset="0"/>
              </a:rPr>
              <a:t> 4. </a:t>
            </a:r>
            <a:r>
              <a:rPr lang="ru-RU" sz="2400" b="1" dirty="0">
                <a:latin typeface="Times New Roman" panose="02020603050405020304" pitchFamily="18" charset="0"/>
                <a:cs typeface="Times New Roman" panose="02020603050405020304" pitchFamily="18" charset="0"/>
              </a:rPr>
              <a:t>10.</a:t>
            </a:r>
            <a:r>
              <a:rPr lang="ru-RU" sz="2400" dirty="0">
                <a:latin typeface="Times New Roman" panose="02020603050405020304" pitchFamily="18" charset="0"/>
                <a:cs typeface="Times New Roman" panose="02020603050405020304" pitchFamily="18" charset="0"/>
              </a:rPr>
              <a:t> 42... </a:t>
            </a:r>
          </a:p>
          <a:p>
            <a:pPr marL="0" indent="0">
              <a:buNone/>
            </a:pP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867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Подготовительная задача</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a:xfrm>
            <a:off x="6516216" y="4717473"/>
            <a:ext cx="2057400" cy="273844"/>
          </a:xfrm>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sp>
        <p:nvSpPr>
          <p:cNvPr id="3" name="Подзаголовок 2"/>
          <p:cNvSpPr>
            <a:spLocks noGrp="1"/>
          </p:cNvSpPr>
          <p:nvPr>
            <p:ph type="subTitle" idx="4294967295"/>
          </p:nvPr>
        </p:nvSpPr>
        <p:spPr>
          <a:xfrm>
            <a:off x="395536" y="1203598"/>
            <a:ext cx="8496944" cy="3744416"/>
          </a:xfrm>
        </p:spPr>
        <p:txBody>
          <a:bodyPr>
            <a:noAutofit/>
          </a:bodyPr>
          <a:lstStyle/>
          <a:p>
            <a:pPr marL="0" indent="0">
              <a:buNone/>
            </a:pP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1.</a:t>
            </a:r>
            <a:r>
              <a:rPr lang="ru-RU" sz="2400" dirty="0">
                <a:solidFill>
                  <a:srgbClr val="C00000"/>
                </a:solidFill>
                <a:latin typeface="Times New Roman" panose="02020603050405020304" pitchFamily="18" charset="0"/>
                <a:cs typeface="Times New Roman" panose="02020603050405020304" pitchFamily="18" charset="0"/>
              </a:rPr>
              <a:t> Валя пропалывает грядку за 40 минут, а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за 10 минут. За сколько минут Валя и Галя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пропалывают грядку при совместной работе?</a:t>
            </a:r>
          </a:p>
          <a:p>
            <a:pPr marL="0" indent="0">
              <a:lnSpc>
                <a:spcPct val="100000"/>
              </a:lnSpc>
              <a:spcBef>
                <a:spcPts val="600"/>
              </a:spcBef>
              <a:buNone/>
            </a:pPr>
            <a:r>
              <a:rPr lang="ru-RU"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III</a:t>
            </a:r>
            <a:r>
              <a:rPr lang="ru-RU" sz="2400" i="1" dirty="0">
                <a:latin typeface="Times New Roman" panose="02020603050405020304" pitchFamily="18" charset="0"/>
                <a:cs typeface="Times New Roman" panose="02020603050405020304" pitchFamily="18" charset="0"/>
              </a:rPr>
              <a:t> способ.</a:t>
            </a:r>
            <a:r>
              <a:rPr lang="ru-RU" sz="2400" dirty="0">
                <a:latin typeface="Times New Roman" panose="02020603050405020304" pitchFamily="18" charset="0"/>
                <a:cs typeface="Times New Roman" panose="02020603050405020304" pitchFamily="18" charset="0"/>
              </a:rPr>
              <a:t> Предположим, грядка была длиной 40 м, тогда Валя пропалывает 40 : 40 = 1 (м/мин), а Галя — 40 : 10 = 4 (м/мин). Валя и Галя при совместной работе пропалывают 1 + 4 = 5 (м/мин), они вдвоём прополют грядку за 40 : 5 = 8 (мин).</a:t>
            </a:r>
          </a:p>
          <a:p>
            <a:pPr marL="0" indent="0">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За 8 мин.</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712093FE-53AB-4969-96BF-E7380182CC96}"/>
              </a:ext>
            </a:extLst>
          </p:cNvPr>
          <p:cNvPicPr>
            <a:picLocks noChangeAspect="1"/>
          </p:cNvPicPr>
          <p:nvPr/>
        </p:nvPicPr>
        <p:blipFill>
          <a:blip r:embed="rId2"/>
          <a:stretch>
            <a:fillRect/>
          </a:stretch>
        </p:blipFill>
        <p:spPr>
          <a:xfrm>
            <a:off x="7346318" y="53988"/>
            <a:ext cx="1797682" cy="1797682"/>
          </a:xfrm>
          <a:prstGeom prst="rect">
            <a:avLst/>
          </a:prstGeom>
        </p:spPr>
      </p:pic>
    </p:spTree>
    <p:extLst>
      <p:ext uri="{BB962C8B-B14F-4D97-AF65-F5344CB8AC3E}">
        <p14:creationId xmlns:p14="http://schemas.microsoft.com/office/powerpoint/2010/main" val="89477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Замечание</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a:xfrm>
            <a:off x="6516216" y="4717473"/>
            <a:ext cx="2057400" cy="273844"/>
          </a:xfrm>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sp>
        <p:nvSpPr>
          <p:cNvPr id="3" name="Подзаголовок 2"/>
          <p:cNvSpPr>
            <a:spLocks noGrp="1"/>
          </p:cNvSpPr>
          <p:nvPr>
            <p:ph type="subTitle" idx="4294967295"/>
          </p:nvPr>
        </p:nvSpPr>
        <p:spPr>
          <a:xfrm>
            <a:off x="395536" y="1203598"/>
            <a:ext cx="8496944" cy="3744416"/>
          </a:xfrm>
        </p:spPr>
        <p:txBody>
          <a:bodyPr>
            <a:noAutofit/>
          </a:bodyPr>
          <a:lstStyle/>
          <a:p>
            <a:pPr marL="0" indent="0">
              <a:lnSpc>
                <a:spcPct val="100000"/>
              </a:lnSpc>
              <a:buNone/>
            </a:pPr>
            <a:r>
              <a:rPr lang="ru-RU"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 способ даёт нам полное решение, не зависящее от времени работы или длины грядки. </a:t>
            </a:r>
            <a:r>
              <a:rPr lang="en-US" sz="2400" dirty="0">
                <a:latin typeface="Times New Roman" panose="02020603050405020304" pitchFamily="18" charset="0"/>
                <a:cs typeface="Times New Roman" panose="02020603050405020304" pitchFamily="18" charset="0"/>
              </a:rPr>
              <a:t>II</a:t>
            </a:r>
            <a:r>
              <a:rPr lang="ru-RU" sz="2400" dirty="0">
                <a:latin typeface="Times New Roman" panose="02020603050405020304" pitchFamily="18" charset="0"/>
                <a:cs typeface="Times New Roman" panose="02020603050405020304" pitchFamily="18" charset="0"/>
              </a:rPr>
              <a:t> и </a:t>
            </a:r>
            <a:r>
              <a:rPr lang="en-US" sz="2400" dirty="0">
                <a:latin typeface="Times New Roman" panose="02020603050405020304" pitchFamily="18" charset="0"/>
                <a:cs typeface="Times New Roman" panose="02020603050405020304" pitchFamily="18" charset="0"/>
              </a:rPr>
              <a:t>III</a:t>
            </a:r>
            <a:r>
              <a:rPr lang="ru-RU" sz="2400" dirty="0">
                <a:latin typeface="Times New Roman" panose="02020603050405020304" pitchFamily="18" charset="0"/>
                <a:cs typeface="Times New Roman" panose="02020603050405020304" pitchFamily="18" charset="0"/>
              </a:rPr>
              <a:t> способы решения даны для частных случаев (можно было взять другое время работы или другую длину грядки). Полное решение получится, если мы докажем, что ответ не зависит от выбора дополнительного условия. Так как на экзамене нужно указать лишь правильный ответ, то </a:t>
            </a:r>
            <a:r>
              <a:rPr lang="en-US" sz="2400" dirty="0">
                <a:latin typeface="Times New Roman" panose="02020603050405020304" pitchFamily="18" charset="0"/>
                <a:cs typeface="Times New Roman" panose="02020603050405020304" pitchFamily="18" charset="0"/>
              </a:rPr>
              <a:t>II</a:t>
            </a:r>
            <a:r>
              <a:rPr lang="ru-RU" sz="2400" dirty="0">
                <a:latin typeface="Times New Roman" panose="02020603050405020304" pitchFamily="18" charset="0"/>
                <a:cs typeface="Times New Roman" panose="02020603050405020304" pitchFamily="18" charset="0"/>
              </a:rPr>
              <a:t> и </a:t>
            </a:r>
            <a:r>
              <a:rPr lang="en-US" sz="2400" dirty="0">
                <a:latin typeface="Times New Roman" panose="02020603050405020304" pitchFamily="18" charset="0"/>
                <a:cs typeface="Times New Roman" panose="02020603050405020304" pitchFamily="18" charset="0"/>
              </a:rPr>
              <a:t>III</a:t>
            </a:r>
            <a:r>
              <a:rPr lang="ru-RU" sz="2400" dirty="0">
                <a:latin typeface="Times New Roman" panose="02020603050405020304" pitchFamily="18" charset="0"/>
                <a:cs typeface="Times New Roman" panose="02020603050405020304" pitchFamily="18" charset="0"/>
              </a:rPr>
              <a:t> способы вполне можно применять. Чтобы обосновать </a:t>
            </a:r>
            <a:r>
              <a:rPr lang="en-US" sz="2400" dirty="0">
                <a:latin typeface="Times New Roman" panose="02020603050405020304" pitchFamily="18" charset="0"/>
                <a:cs typeface="Times New Roman" panose="02020603050405020304" pitchFamily="18" charset="0"/>
              </a:rPr>
              <a:t>III</a:t>
            </a:r>
            <a:r>
              <a:rPr lang="ru-RU" sz="2400" dirty="0">
                <a:latin typeface="Times New Roman" panose="02020603050405020304" pitchFamily="18" charset="0"/>
                <a:cs typeface="Times New Roman" panose="02020603050405020304" pitchFamily="18" charset="0"/>
              </a:rPr>
              <a:t>-й способ решения, можно обозначить объём работы (длину грядки) буквой и фактически повторить </a:t>
            </a:r>
            <a:r>
              <a:rPr lang="en-US" sz="2400" dirty="0">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-й способ решения.</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2.</a:t>
                </a:r>
                <a:r>
                  <a:rPr lang="ru-RU" sz="2400" dirty="0">
                    <a:solidFill>
                      <a:srgbClr val="C00000"/>
                    </a:solidFill>
                    <a:latin typeface="Times New Roman" panose="02020603050405020304" pitchFamily="18" charset="0"/>
                    <a:cs typeface="Times New Roman" panose="02020603050405020304" pitchFamily="18" charset="0"/>
                  </a:rPr>
                  <a:t> Валя и Галя пропалывают грядку 8 минут, а одна Галя — за 10 минут. За сколько минут пропалывает грядку одна Валя?</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способ. </a:t>
                </a:r>
                <a:r>
                  <a:rPr lang="ru-RU" sz="2400" dirty="0">
                    <a:latin typeface="Times New Roman" panose="02020603050405020304" pitchFamily="18" charset="0"/>
                    <a:cs typeface="Times New Roman" panose="02020603050405020304" pitchFamily="18" charset="0"/>
                  </a:rPr>
                  <a:t>Примем всю работу за 1.</a:t>
                </a:r>
              </a:p>
              <a:p>
                <a:pPr marL="0" indent="0">
                  <a:spcBef>
                    <a:spcPts val="300"/>
                  </a:spcBef>
                  <a:buNone/>
                </a:pPr>
                <a:r>
                  <a:rPr lang="ru-RU" sz="2400" dirty="0">
                    <a:latin typeface="Times New Roman" panose="02020603050405020304" pitchFamily="18" charset="0"/>
                    <a:cs typeface="Times New Roman" panose="02020603050405020304" pitchFamily="18" charset="0"/>
                  </a:rPr>
                  <a:t>   1) 1 : 8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oMath>
                </a14:m>
                <a:r>
                  <a:rPr lang="ru-RU" sz="2400" dirty="0">
                    <a:latin typeface="Times New Roman" panose="02020603050405020304" pitchFamily="18" charset="0"/>
                    <a:cs typeface="Times New Roman" panose="02020603050405020304" pitchFamily="18" charset="0"/>
                  </a:rPr>
                  <a:t> (грядки) — пропалывают за минуту Валя и Галя, </a:t>
                </a:r>
              </a:p>
              <a:p>
                <a:pPr marL="0" indent="0">
                  <a:spcBef>
                    <a:spcPts val="300"/>
                  </a:spcBef>
                  <a:buNone/>
                </a:pPr>
                <a:r>
                  <a:rPr lang="ru-RU" sz="2400" dirty="0">
                    <a:latin typeface="Times New Roman" panose="02020603050405020304" pitchFamily="18" charset="0"/>
                    <a:cs typeface="Times New Roman" panose="02020603050405020304" pitchFamily="18" charset="0"/>
                  </a:rPr>
                  <a:t>   2) 1 : 10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(грядки) — пропалывает за минуту Галя, </a:t>
                </a:r>
              </a:p>
              <a:p>
                <a:pPr marL="0" indent="0">
                  <a:spcBef>
                    <a:spcPts val="600"/>
                  </a:spcBef>
                  <a:buNone/>
                </a:pPr>
                <a:r>
                  <a:rPr lang="ru-RU" sz="2400" dirty="0">
                    <a:latin typeface="Times New Roman" panose="02020603050405020304" pitchFamily="18" charset="0"/>
                    <a:cs typeface="Times New Roman" panose="02020603050405020304" pitchFamily="18" charset="0"/>
                  </a:rPr>
                  <a:t>   3)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8</m:t>
                        </m:r>
                      </m:den>
                    </m:f>
                    <m:r>
                      <a:rPr lang="ru-RU" sz="2400" i="1">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10</m:t>
                        </m:r>
                      </m:den>
                    </m:f>
                  </m:oMath>
                </a14:m>
                <a:r>
                  <a:rPr lang="ru-RU"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oMath>
                </a14:m>
                <a:r>
                  <a:rPr lang="ru-RU" sz="2400" dirty="0">
                    <a:latin typeface="Times New Roman" panose="02020603050405020304" pitchFamily="18" charset="0"/>
                    <a:cs typeface="Times New Roman" panose="02020603050405020304" pitchFamily="18" charset="0"/>
                  </a:rPr>
                  <a:t> (грядки) — пропалывает за минуту Валя, </a:t>
                </a:r>
              </a:p>
              <a:p>
                <a:pPr marL="0" indent="0">
                  <a:spcBef>
                    <a:spcPts val="300"/>
                  </a:spcBef>
                  <a:buNone/>
                </a:pPr>
                <a:r>
                  <a:rPr lang="ru-RU" sz="2400" dirty="0">
                    <a:latin typeface="Times New Roman" panose="02020603050405020304" pitchFamily="18" charset="0"/>
                    <a:cs typeface="Times New Roman" panose="02020603050405020304" pitchFamily="18" charset="0"/>
                  </a:rPr>
                  <a:t>   4) 1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oMath>
                </a14:m>
                <a:r>
                  <a:rPr lang="ru-RU" sz="2400" dirty="0">
                    <a:latin typeface="Times New Roman" panose="02020603050405020304" pitchFamily="18" charset="0"/>
                    <a:cs typeface="Times New Roman" panose="02020603050405020304" pitchFamily="18" charset="0"/>
                  </a:rPr>
                  <a:t> = 40 (мин) — время, за которое Валя пропалывает грядку. </a:t>
                </a: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r="-141"/>
                </a:stretch>
              </a:blipFill>
            </p:spPr>
            <p:txBody>
              <a:bodyPr/>
              <a:lstStyle/>
              <a:p>
                <a:r>
                  <a:rPr lang="ru-RU">
                    <a:noFill/>
                  </a:rPr>
                  <a:t> </a:t>
                </a:r>
              </a:p>
            </p:txBody>
          </p:sp>
        </mc:Fallback>
      </mc:AlternateContent>
    </p:spTree>
    <p:extLst>
      <p:ext uri="{BB962C8B-B14F-4D97-AF65-F5344CB8AC3E}">
        <p14:creationId xmlns:p14="http://schemas.microsoft.com/office/powerpoint/2010/main" val="9977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2.</a:t>
            </a:r>
            <a:r>
              <a:rPr lang="ru-RU" sz="2400" dirty="0">
                <a:solidFill>
                  <a:srgbClr val="C00000"/>
                </a:solidFill>
                <a:latin typeface="Times New Roman" panose="02020603050405020304" pitchFamily="18" charset="0"/>
                <a:cs typeface="Times New Roman" panose="02020603050405020304" pitchFamily="18" charset="0"/>
              </a:rPr>
              <a:t> Валя и Галя пропалывают грядку 8 минут, а одна Галя — за 10 минут. За сколько минут пропалывает грядку одна Валя?</a:t>
            </a:r>
          </a:p>
          <a:p>
            <a:pPr marL="0" indent="0">
              <a:buNone/>
            </a:pP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II</a:t>
            </a:r>
            <a:r>
              <a:rPr lang="ru-RU" sz="2400" i="1" dirty="0">
                <a:latin typeface="Times New Roman" panose="02020603050405020304" pitchFamily="18" charset="0"/>
                <a:cs typeface="Times New Roman" panose="02020603050405020304" pitchFamily="18" charset="0"/>
              </a:rPr>
              <a:t> способ.</a:t>
            </a:r>
            <a:r>
              <a:rPr lang="ru-RU" sz="2400" dirty="0">
                <a:latin typeface="Times New Roman" panose="02020603050405020304" pitchFamily="18" charset="0"/>
                <a:cs typeface="Times New Roman" panose="02020603050405020304" pitchFamily="18" charset="0"/>
              </a:rPr>
              <a:t> Предположим, что Валя и Галя работали совместно 40 минут. За это время они вдвоём пропололи:</a:t>
            </a:r>
          </a:p>
          <a:p>
            <a:pPr marL="0" indent="0">
              <a:buNone/>
            </a:pPr>
            <a:r>
              <a:rPr lang="ru-RU" sz="2400" dirty="0">
                <a:latin typeface="Times New Roman" panose="02020603050405020304" pitchFamily="18" charset="0"/>
                <a:cs typeface="Times New Roman" panose="02020603050405020304" pitchFamily="18" charset="0"/>
              </a:rPr>
              <a:t>   1)  40 : 8 = 5 (грядок), </a:t>
            </a:r>
          </a:p>
          <a:p>
            <a:pPr marL="0" indent="0">
              <a:buNone/>
            </a:pPr>
            <a:r>
              <a:rPr lang="ru-RU" sz="2400" dirty="0">
                <a:latin typeface="Times New Roman" panose="02020603050405020304" pitchFamily="18" charset="0"/>
                <a:cs typeface="Times New Roman" panose="02020603050405020304" pitchFamily="18" charset="0"/>
              </a:rPr>
              <a:t>   2) 40 : 10 = 4 (грядки) — прополола за 40 минут Галя, </a:t>
            </a:r>
          </a:p>
          <a:p>
            <a:pPr marL="0" indent="0">
              <a:buNone/>
            </a:pPr>
            <a:r>
              <a:rPr lang="ru-RU" sz="2400" dirty="0">
                <a:latin typeface="Times New Roman" panose="02020603050405020304" pitchFamily="18" charset="0"/>
                <a:cs typeface="Times New Roman" panose="02020603050405020304" pitchFamily="18" charset="0"/>
              </a:rPr>
              <a:t>   3) 5 – 4 = 1 (грядку) — прополола за 40 минут Валя.</a:t>
            </a:r>
          </a:p>
          <a:p>
            <a:pPr marL="0" indent="0">
              <a:buNone/>
            </a:pPr>
            <a:r>
              <a:rPr lang="ru-RU" sz="2400" dirty="0">
                <a:latin typeface="Times New Roman" panose="02020603050405020304" pitchFamily="18" charset="0"/>
                <a:cs typeface="Times New Roman" panose="02020603050405020304" pitchFamily="18" charset="0"/>
              </a:rPr>
              <a:t>   Значит, одна Валя пропалывает грядку за 40 минут.</a:t>
            </a: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12743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ЕГЭ-2018</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a:t>
            </a:fld>
            <a:endParaRPr lang="ru-RU" dirty="0">
              <a:solidFill>
                <a:schemeClr val="accent1"/>
              </a:solidFill>
            </a:endParaRPr>
          </a:p>
        </p:txBody>
      </p:sp>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2.</a:t>
            </a:r>
            <a:r>
              <a:rPr lang="ru-RU" sz="2400" dirty="0">
                <a:solidFill>
                  <a:srgbClr val="C00000"/>
                </a:solidFill>
                <a:latin typeface="Times New Roman" panose="02020603050405020304" pitchFamily="18" charset="0"/>
                <a:cs typeface="Times New Roman" panose="02020603050405020304" pitchFamily="18" charset="0"/>
              </a:rPr>
              <a:t> Валя и Галя пропалывают грядку 8 минут, а одна Галя — за 10 минут. За сколько минут пропалывает грядку одна Валя?</a:t>
            </a:r>
          </a:p>
          <a:p>
            <a:pPr marL="0" indent="0">
              <a:lnSpc>
                <a:spcPct val="100000"/>
              </a:lnSpc>
              <a:buNone/>
            </a:pPr>
            <a:r>
              <a:rPr lang="ru-RU"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III</a:t>
            </a:r>
            <a:r>
              <a:rPr lang="ru-RU" sz="2400" i="1" dirty="0">
                <a:latin typeface="Times New Roman" panose="02020603050405020304" pitchFamily="18" charset="0"/>
                <a:cs typeface="Times New Roman" panose="02020603050405020304" pitchFamily="18" charset="0"/>
              </a:rPr>
              <a:t> способ.</a:t>
            </a:r>
            <a:r>
              <a:rPr lang="ru-RU" sz="2400" dirty="0">
                <a:latin typeface="Times New Roman" panose="02020603050405020304" pitchFamily="18" charset="0"/>
                <a:cs typeface="Times New Roman" panose="02020603050405020304" pitchFamily="18" charset="0"/>
              </a:rPr>
              <a:t> Предположим, грядка была длиной 40 м, тогда Валя и Галя при совместной работе пропалывали 40 : 8 = 5 (м/мин), а одна Галя — 40 : 10 = 4 (м/мин). Тогда одна Валя пропалывала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 4 = 1 (м/мин). </a:t>
            </a:r>
          </a:p>
          <a:p>
            <a:pPr marL="0" indent="0">
              <a:lnSpc>
                <a:spcPct val="100000"/>
              </a:lnSpc>
              <a:buNone/>
            </a:pPr>
            <a:r>
              <a:rPr lang="ru-RU" sz="2400" dirty="0">
                <a:latin typeface="Times New Roman" panose="02020603050405020304" pitchFamily="18" charset="0"/>
                <a:cs typeface="Times New Roman" panose="02020603050405020304" pitchFamily="18" charset="0"/>
              </a:rPr>
              <a:t>   На всю грядку Вале требуется 40 : 1 = 40 (мин).</a:t>
            </a:r>
          </a:p>
          <a:p>
            <a:pPr marL="0" indent="0">
              <a:lnSpc>
                <a:spcPct val="100000"/>
              </a:lnSpc>
              <a:buNone/>
            </a:pPr>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За 40 мин.</a:t>
            </a:r>
          </a:p>
          <a:p>
            <a:pPr marL="0" indent="0">
              <a:spcBef>
                <a:spcPts val="0"/>
              </a:spcBef>
              <a:buNone/>
            </a:pP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18652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a:lnSpc>
                <a:spcPts val="2800"/>
              </a:lnSpc>
            </a:pPr>
            <a:r>
              <a:rPr lang="ru-RU" sz="2400" b="1" dirty="0">
                <a:solidFill>
                  <a:srgbClr val="FF0000"/>
                </a:solidFill>
                <a:latin typeface="Times New Roman" panose="02020603050405020304" pitchFamily="18" charset="0"/>
                <a:cs typeface="Times New Roman" panose="02020603050405020304" pitchFamily="18" charset="0"/>
              </a:rPr>
              <a:t>Классическая задача с тремя трубами</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a:t>
            </a:fld>
            <a:endParaRPr lang="ru-RU" dirty="0">
              <a:solidFill>
                <a:schemeClr val="accent1"/>
              </a:solidFill>
            </a:endParaRPr>
          </a:p>
        </p:txBody>
      </p:sp>
      <mc:AlternateContent xmlns:mc="http://schemas.openxmlformats.org/markup-compatibility/2006" xmlns:a14="http://schemas.microsoft.com/office/drawing/2010/main">
        <mc:Choice Requires="a14">
          <p:sp>
            <p:nvSpPr>
              <p:cNvPr id="3" name="Подзаголовок 2"/>
              <p:cNvSpPr>
                <a:spLocks noGrp="1"/>
              </p:cNvSpPr>
              <p:nvPr>
                <p:ph type="subTitle" idx="4294967295"/>
              </p:nvPr>
            </p:nvSpPr>
            <p:spPr>
              <a:xfrm>
                <a:off x="323528" y="1203598"/>
                <a:ext cx="8640960" cy="3744416"/>
              </a:xfrm>
            </p:spPr>
            <p:txBody>
              <a:bodyPr>
                <a:noAutofit/>
              </a:bodyPr>
              <a:lstStyle/>
              <a:p>
                <a:pPr marL="0" indent="0">
                  <a:buNone/>
                </a:pPr>
                <a:r>
                  <a:rPr lang="ru-RU" sz="2400" b="1" dirty="0">
                    <a:solidFill>
                      <a:srgbClr val="C00000"/>
                    </a:solidFill>
                    <a:latin typeface="Times New Roman" panose="02020603050405020304" pitchFamily="18" charset="0"/>
                    <a:cs typeface="Times New Roman" panose="02020603050405020304" pitchFamily="18" charset="0"/>
                  </a:rPr>
                  <a:t>   3.</a:t>
                </a:r>
                <a:r>
                  <a:rPr lang="ru-RU" sz="2400" dirty="0">
                    <a:solidFill>
                      <a:srgbClr val="C00000"/>
                    </a:solidFill>
                    <a:latin typeface="Times New Roman" panose="02020603050405020304" pitchFamily="18" charset="0"/>
                    <a:cs typeface="Times New Roman" panose="02020603050405020304" pitchFamily="18" charset="0"/>
                  </a:rPr>
                  <a:t> Через первый кран бассейн наполнится за 40 минут, через второй — за 60 минут, через третий — за 48 минут. За сколько минут три крана заполнят бассейн при совместной работе?</a:t>
                </a:r>
              </a:p>
              <a:p>
                <a:pPr marL="0" indent="0">
                  <a:buNone/>
                </a:pPr>
                <a:r>
                  <a:rPr lang="ru-RU" sz="2400" b="1" dirty="0">
                    <a:latin typeface="Times New Roman" panose="02020603050405020304" pitchFamily="18" charset="0"/>
                    <a:cs typeface="Times New Roman" panose="02020603050405020304" pitchFamily="18" charset="0"/>
                  </a:rPr>
                  <a:t>   Решение.</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Примем всю работу за 1.</a:t>
                </a:r>
              </a:p>
              <a:p>
                <a:pPr marL="0" indent="0">
                  <a:buNone/>
                </a:pPr>
                <a:r>
                  <a:rPr lang="ru-RU" sz="2400" dirty="0">
                    <a:latin typeface="Times New Roman" panose="02020603050405020304" pitchFamily="18" charset="0"/>
                    <a:cs typeface="Times New Roman" panose="02020603050405020304" pitchFamily="18" charset="0"/>
                  </a:rPr>
                  <a:t>   1) 1 : 40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40</m:t>
                        </m:r>
                      </m:den>
                    </m:f>
                  </m:oMath>
                </a14:m>
                <a:r>
                  <a:rPr lang="ru-RU" sz="2400" dirty="0">
                    <a:latin typeface="Times New Roman" panose="02020603050405020304" pitchFamily="18" charset="0"/>
                    <a:cs typeface="Times New Roman" panose="02020603050405020304" pitchFamily="18" charset="0"/>
                  </a:rPr>
                  <a:t> (бассейна) — наполняет первая труба за 1 минуту, </a:t>
                </a:r>
              </a:p>
              <a:p>
                <a:pPr marL="0" indent="0">
                  <a:buNone/>
                </a:pPr>
                <a:r>
                  <a:rPr lang="ru-RU" sz="2400" dirty="0">
                    <a:latin typeface="Times New Roman" panose="02020603050405020304" pitchFamily="18" charset="0"/>
                    <a:cs typeface="Times New Roman" panose="02020603050405020304" pitchFamily="18" charset="0"/>
                  </a:rPr>
                  <a:t>   2) 1 : 60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60</m:t>
                        </m:r>
                      </m:den>
                    </m:f>
                  </m:oMath>
                </a14:m>
                <a:r>
                  <a:rPr lang="ru-RU" sz="2400" dirty="0">
                    <a:latin typeface="Times New Roman" panose="02020603050405020304" pitchFamily="18" charset="0"/>
                    <a:cs typeface="Times New Roman" panose="02020603050405020304" pitchFamily="18" charset="0"/>
                  </a:rPr>
                  <a:t> (бассейна) — наполняет вторая труба за 1 минуту, </a:t>
                </a:r>
              </a:p>
              <a:p>
                <a:pPr marL="0" indent="0">
                  <a:buNone/>
                </a:pPr>
                <a:r>
                  <a:rPr lang="ru-RU" sz="2400" dirty="0">
                    <a:latin typeface="Times New Roman" panose="02020603050405020304" pitchFamily="18" charset="0"/>
                    <a:cs typeface="Times New Roman" panose="02020603050405020304" pitchFamily="18" charset="0"/>
                  </a:rPr>
                  <a:t>   3) 1 : 48 =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1</m:t>
                        </m:r>
                      </m:num>
                      <m:den>
                        <m:r>
                          <a:rPr lang="ru-RU" sz="2400" i="1">
                            <a:latin typeface="Cambria Math" panose="02040503050406030204" pitchFamily="18" charset="0"/>
                          </a:rPr>
                          <m:t>48</m:t>
                        </m:r>
                      </m:den>
                    </m:f>
                  </m:oMath>
                </a14:m>
                <a:r>
                  <a:rPr lang="ru-RU" sz="2400" dirty="0">
                    <a:latin typeface="Times New Roman" panose="02020603050405020304" pitchFamily="18" charset="0"/>
                    <a:cs typeface="Times New Roman" panose="02020603050405020304" pitchFamily="18" charset="0"/>
                  </a:rPr>
                  <a:t> (бассейна) — наполняет третья труба за 1 минуту,  </a:t>
                </a:r>
              </a:p>
              <a:p>
                <a:pPr marL="0" indent="0">
                  <a:spcBef>
                    <a:spcPts val="600"/>
                  </a:spcBef>
                  <a:buNone/>
                </a:pPr>
                <a:r>
                  <a:rPr lang="ru-RU" sz="2400" dirty="0">
                    <a:latin typeface="Times New Roman" panose="02020603050405020304" pitchFamily="18" charset="0"/>
                    <a:cs typeface="Times New Roman" panose="02020603050405020304" pitchFamily="18" charset="0"/>
                  </a:rPr>
                  <a:t>  </a:t>
                </a:r>
                <a:endParaRPr lang="ru-RU" sz="2400" dirty="0">
                  <a:solidFill>
                    <a:schemeClr val="accent5">
                      <a:lumMod val="75000"/>
                    </a:schemeClr>
                  </a:solidFill>
                  <a:latin typeface="Georgia" panose="02040502050405020303" pitchFamily="18" charset="0"/>
                </a:endParaRP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4294967295"/>
              </p:nvPr>
            </p:nvSpPr>
            <p:spPr>
              <a:xfrm>
                <a:off x="323528" y="1203598"/>
                <a:ext cx="8640960" cy="3744416"/>
              </a:xfrm>
              <a:blipFill>
                <a:blip r:embed="rId2"/>
                <a:stretch>
                  <a:fillRect l="-1058" t="-2276" r="-2257"/>
                </a:stretch>
              </a:blipFill>
            </p:spPr>
            <p:txBody>
              <a:bodyPr/>
              <a:lstStyle/>
              <a:p>
                <a:r>
                  <a:rPr lang="ru-RU">
                    <a:noFill/>
                  </a:rPr>
                  <a:t> </a:t>
                </a:r>
              </a:p>
            </p:txBody>
          </p:sp>
        </mc:Fallback>
      </mc:AlternateContent>
    </p:spTree>
    <p:extLst>
      <p:ext uri="{BB962C8B-B14F-4D97-AF65-F5344CB8AC3E}">
        <p14:creationId xmlns:p14="http://schemas.microsoft.com/office/powerpoint/2010/main" val="25524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7042</TotalTime>
  <Words>2730</Words>
  <Application>Microsoft Office PowerPoint</Application>
  <PresentationFormat>Экран (16:9)</PresentationFormat>
  <Paragraphs>209</Paragraphs>
  <Slides>34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34</vt:i4>
      </vt:variant>
    </vt:vector>
  </HeadingPairs>
  <TitlesOfParts>
    <vt:vector size="41" baseType="lpstr">
      <vt:lpstr>Arial</vt:lpstr>
      <vt:lpstr>Calibri</vt:lpstr>
      <vt:lpstr>Calibri Light</vt:lpstr>
      <vt:lpstr>Cambria Math</vt:lpstr>
      <vt:lpstr>Georgia</vt:lpstr>
      <vt:lpstr>Times New Roman</vt:lpstr>
      <vt:lpstr>Тема Office</vt:lpstr>
      <vt:lpstr>Совместная работа. Задачи 11 из ЕГЭ</vt:lpstr>
      <vt:lpstr>Подготовительная задача</vt:lpstr>
      <vt:lpstr>Подготовительная задача</vt:lpstr>
      <vt:lpstr>Подготовительная задача</vt:lpstr>
      <vt:lpstr>Замечание</vt:lpstr>
      <vt:lpstr>ЕГЭ-2018</vt:lpstr>
      <vt:lpstr>ЕГЭ-2018</vt:lpstr>
      <vt:lpstr>ЕГЭ-2018</vt:lpstr>
      <vt:lpstr>Классическая задача с тремя трубами</vt:lpstr>
      <vt:lpstr>Классическая задача с тремя трубами</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ЕГЭ-2018</vt:lpstr>
      <vt:lpstr>ЕГЭ-2009</vt:lpstr>
      <vt:lpstr>ЕГЭ-2009</vt:lpstr>
      <vt:lpstr>ЕГЭ-2009</vt:lpstr>
      <vt:lpstr>ЕГЭ-2009</vt:lpstr>
      <vt:lpstr>Задачи для самостоятельного решения</vt:lpstr>
      <vt:lpstr>Задачи для самостоятельного решения</vt:lpstr>
      <vt:lpstr>Задачи для самостоятельного решения</vt:lpstr>
      <vt:lpstr>Задачи для самостоятельного решения</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705</cp:revision>
  <cp:lastPrinted>2019-05-04T15:34:40Z</cp:lastPrinted>
  <dcterms:created xsi:type="dcterms:W3CDTF">2016-11-09T08:55:41Z</dcterms:created>
  <dcterms:modified xsi:type="dcterms:W3CDTF">2019-06-21T17:09:41Z</dcterms:modified>
</cp:coreProperties>
</file>