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7"/>
  </p:notesMasterIdLst>
  <p:sldIdLst>
    <p:sldId id="369" r:id="rId2"/>
    <p:sldId id="391" r:id="rId3"/>
    <p:sldId id="393" r:id="rId4"/>
    <p:sldId id="394" r:id="rId5"/>
    <p:sldId id="370" r:id="rId6"/>
    <p:sldId id="386" r:id="rId7"/>
    <p:sldId id="387" r:id="rId8"/>
    <p:sldId id="371" r:id="rId9"/>
    <p:sldId id="372" r:id="rId10"/>
    <p:sldId id="373" r:id="rId11"/>
    <p:sldId id="374" r:id="rId12"/>
    <p:sldId id="375" r:id="rId13"/>
    <p:sldId id="385" r:id="rId14"/>
    <p:sldId id="382" r:id="rId15"/>
    <p:sldId id="376" r:id="rId16"/>
    <p:sldId id="377" r:id="rId17"/>
    <p:sldId id="378" r:id="rId18"/>
    <p:sldId id="380" r:id="rId19"/>
    <p:sldId id="379" r:id="rId20"/>
    <p:sldId id="381" r:id="rId21"/>
    <p:sldId id="389" r:id="rId22"/>
    <p:sldId id="388" r:id="rId23"/>
    <p:sldId id="383" r:id="rId24"/>
    <p:sldId id="384" r:id="rId25"/>
    <p:sldId id="390" r:id="rId26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53" autoAdjust="0"/>
  </p:normalViewPr>
  <p:slideViewPr>
    <p:cSldViewPr>
      <p:cViewPr varScale="1">
        <p:scale>
          <a:sx n="66" d="100"/>
          <a:sy n="66" d="100"/>
        </p:scale>
        <p:origin x="854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Проценты. Задачи 11 из ЕГЭ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542554"/>
                <a:ext cx="8384479" cy="2829396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chemeClr val="accent5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Шевкин А. В. 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Заслуженный учитель РФ.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Georgia" panose="02040502050405020303" pitchFamily="18" charset="0"/>
                    <a:hlinkClick r:id="rId2"/>
                  </a:rPr>
                  <a:t>avshevkin@mail.ru</a:t>
                </a:r>
                <a:r>
                  <a:rPr lang="ru-RU" sz="2400" b="1" dirty="0">
                    <a:solidFill>
                      <a:schemeClr val="accent5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     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Georgia" panose="02040502050405020303" pitchFamily="18" charset="0"/>
                    <a:hlinkClick r:id="rId3"/>
                  </a:rPr>
                  <a:t>www.shevkin.ru</a:t>
                </a:r>
                <a:endParaRPr lang="ru-RU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Будем считать, что учащиеся уже обучены решать задачу «Найти число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составляющее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числа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 и две обратные задачи, приводящие к нахождению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равенства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542554"/>
                <a:ext cx="8384479" cy="2829396"/>
              </a:xfrm>
              <a:blipFill>
                <a:blip r:embed="rId4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3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ЕГЭ-2019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203598"/>
            <a:ext cx="8640960" cy="37444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Одиннадцать одинаковых рубашек дешевле куртки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1 %. На сколько процентов четырнадцать таких же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рубашек дороже куртки?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Пусть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цена рубашки,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цена куртки (в руб.).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верны равенства: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0,01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11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0,99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0,09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14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1,26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Последнее равенство означает, что 14 рубашек стоят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+ 0,26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 е. дороже куртки на 26 %.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26 %.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521EB1-BEFE-45DF-AFD6-3FBAA0B75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525" y="218"/>
            <a:ext cx="1490475" cy="20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ЕГЭ-2019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347614"/>
            <a:ext cx="8640960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Восемь одинаковых рубашек дешевле куртки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2 %. На сколько процентов двенадцать таких же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рубашек дороже куртки?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Используя те же обозначения, получим верные равенства: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8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0,98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0,49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12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1,47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Значит, двенадцать рубашек дороже куртки на 47 %.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47 %.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EE4A2B-09B6-4843-A75B-A5B4E308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525" y="218"/>
            <a:ext cx="1490475" cy="20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203598"/>
            <a:ext cx="8640960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килограмма черешни стоят столько же, сколько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килограммов вишни, а три килограмма вишни —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же, сколько два килограмма клубники.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процентов 1 кг клубники дешевле 1 кг черешни?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Выпишем в строчку одинаковые по стоимости массы ягод (см. табл.).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AB27F1D-F312-467F-A6C4-F9678D8BC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41140"/>
              </p:ext>
            </p:extLst>
          </p:nvPr>
        </p:nvGraphicFramePr>
        <p:xfrm>
          <a:off x="5506616" y="3201537"/>
          <a:ext cx="3312368" cy="1273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901">
                  <a:extLst>
                    <a:ext uri="{9D8B030D-6E8A-4147-A177-3AD203B41FA5}">
                      <a16:colId xmlns:a16="http://schemas.microsoft.com/office/drawing/2014/main" val="4288408654"/>
                    </a:ext>
                  </a:extLst>
                </a:gridCol>
                <a:gridCol w="911935">
                  <a:extLst>
                    <a:ext uri="{9D8B030D-6E8A-4147-A177-3AD203B41FA5}">
                      <a16:colId xmlns:a16="http://schemas.microsoft.com/office/drawing/2014/main" val="1079818740"/>
                    </a:ext>
                  </a:extLst>
                </a:gridCol>
                <a:gridCol w="1192532">
                  <a:extLst>
                    <a:ext uri="{9D8B030D-6E8A-4147-A177-3AD203B41FA5}">
                      <a16:colId xmlns:a16="http://schemas.microsoft.com/office/drawing/2014/main" val="2036582550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Черешня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318822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992161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438877"/>
                  </a:ext>
                </a:extLst>
              </a:tr>
              <a:tr h="57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98520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5E2D30-35A0-4976-981A-C8F7DE9D7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525" y="21088"/>
            <a:ext cx="1490475" cy="20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203598"/>
            <a:ext cx="8640960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килограмма черешни стоят столько же, сколько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килограммов вишни, а три килограмма вишни —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же, сколько два килограмма клубники.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процентов 1 кг клубники дешевле 1 кг черешни?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Выпишем в строчку одинаковые по стоимости массы ягод (см. табл.).  1 кг клубники стоит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же, сколько стоит 0,9 кг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черешни, то есть на 10 % дешевле,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1 кг черешни.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10 %.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AB27F1D-F312-467F-A6C4-F9678D8BC417}"/>
              </a:ext>
            </a:extLst>
          </p:cNvPr>
          <p:cNvGraphicFramePr>
            <a:graphicFrameLocks noGrp="1"/>
          </p:cNvGraphicFramePr>
          <p:nvPr/>
        </p:nvGraphicFramePr>
        <p:xfrm>
          <a:off x="5506616" y="3201537"/>
          <a:ext cx="3312368" cy="1273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901">
                  <a:extLst>
                    <a:ext uri="{9D8B030D-6E8A-4147-A177-3AD203B41FA5}">
                      <a16:colId xmlns:a16="http://schemas.microsoft.com/office/drawing/2014/main" val="4288408654"/>
                    </a:ext>
                  </a:extLst>
                </a:gridCol>
                <a:gridCol w="911935">
                  <a:extLst>
                    <a:ext uri="{9D8B030D-6E8A-4147-A177-3AD203B41FA5}">
                      <a16:colId xmlns:a16="http://schemas.microsoft.com/office/drawing/2014/main" val="1079818740"/>
                    </a:ext>
                  </a:extLst>
                </a:gridCol>
                <a:gridCol w="1192532">
                  <a:extLst>
                    <a:ext uri="{9D8B030D-6E8A-4147-A177-3AD203B41FA5}">
                      <a16:colId xmlns:a16="http://schemas.microsoft.com/office/drawing/2014/main" val="2036582550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Черешня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318822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992161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438877"/>
                  </a:ext>
                </a:extLst>
              </a:tr>
              <a:tr h="57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98520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5E2D30-35A0-4976-981A-C8F7DE9D7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525" y="21088"/>
            <a:ext cx="1490475" cy="20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ЕГЭ-2019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203598"/>
            <a:ext cx="8640960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Брюки дороже рубашки на 30 % и дешевле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пиджака на 22 %. На сколько процентов рубашка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дешевле пиджака?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Пусть брюки стоят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рубашка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пиджак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рублях). По условиям задачи составим равенства: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+ 0,3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0,22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следует, что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0,6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Значит, рубашка дешевле пиджака на 40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40 %.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EA34B7-9955-4D20-A37F-2A0A48A3E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525" y="218"/>
            <a:ext cx="1490475" cy="20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прошлых лет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131590"/>
                <a:ext cx="8640960" cy="381642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Зарплату сотрудника увеличили на несколько процентов. Через некоторое время эту новую зарплату увеличили на столько же процентов, как и в первый раз. На сколько процентов увеличили зарплату в первый раз, если за два раза она увеличилась на 44 %?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Пусть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первоначальная зарплата и её увеличили в первый раз на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%, тогда после первого повышения зарплата стала равной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131590"/>
                <a:ext cx="8640960" cy="3816424"/>
              </a:xfrm>
              <a:blipFill>
                <a:blip r:embed="rId2"/>
                <a:stretch>
                  <a:fillRect l="-1058" t="-1118" r="-1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6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прошлых лет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131590"/>
                <a:ext cx="8640960" cy="381642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Зарплату сотрудника увеличили на несколько процентов. Через некоторое время эту новую зарплату увеличили на столько же процентов, как и в первый раз. На сколько процентов увеличили зарплату в первый раз, если за два раза она увеличилась на 44 %?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…Эту зарплату увеличили на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%, поэтому третья зарплата была равна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она по условию задачи равна 1,44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131590"/>
                <a:ext cx="8640960" cy="3816424"/>
              </a:xfrm>
              <a:blipFill>
                <a:blip r:embed="rId2"/>
                <a:stretch>
                  <a:fillRect l="-1058" t="-1118" r="-1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73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прошлых лет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…Тогда верно равенство: </a:t>
                </a:r>
                <a:endParaRPr lang="ru-RU" sz="2400" i="1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1,44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Перепишем его в виде: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1,44.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Так как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откуда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Значит, в первый раз зарплату увеличили на 20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20 %.</a:t>
                </a:r>
              </a:p>
              <a:p>
                <a:pPr marL="0" indent="0">
                  <a:buNone/>
                </a:pP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  <a:blipFill>
                <a:blip r:embed="rId2"/>
                <a:stretch>
                  <a:fillRect l="-1058" t="-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1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прошлых лет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8.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четверг акции компании подорожали на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некоторое число процентов, а в пятницу подешевели на то же самое число процентов. В результате они стали стоить на 9 % дешевле, чем при открытии торгов в четверг. На сколько процентов подорожали акции компании в четверг?</a:t>
                </a:r>
              </a:p>
              <a:p>
                <a:pPr marL="0" indent="0"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Пусть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цена каждой акции при открытии торгов в четверг. Пусть после торгов в четверг цена акции увеличилась на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%, акция стала стоить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  <a:blipFill>
                <a:blip r:embed="rId2"/>
                <a:stretch>
                  <a:fillRect l="-1058" t="-2369" r="-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87A63-F5E0-48AC-8861-16544B60C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570" y="0"/>
            <a:ext cx="2454707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прошлых лет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8.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четверг акции компании подорожали на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некоторое число процентов, а в пятницу подешевели на то же самое число процентов. В результате они стали стоить на 9 % дешевле, чем при открытии торгов в четверг. На сколько процентов подорожали акции компании в четверг?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…После торгов в пятницу цена акции уменьшилась на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%, акция стала стоить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 результате она стала стоить на 9 % дешевле, чем при открытии торгов в четверг, т. е. 0,91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  <a:blipFill>
                <a:blip r:embed="rId2"/>
                <a:stretch>
                  <a:fillRect l="-1058" t="-2369" b="-1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E4A071-4CBE-44F6-AF0B-49CB69E8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570" y="0"/>
            <a:ext cx="2454707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Проценты. Реальный случай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4717473"/>
            <a:ext cx="2057400" cy="273844"/>
          </a:xfrm>
        </p:spPr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Рассмотрим способы решения задач на проценты, требующих сравнения чисел в процентах. Это не простые задачи, они ставят в тупик и взрослых. Вот вам реальный случай.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Комсомольской правде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(14.02.2019) обозреватель отдела экономики написал о монете, полученной из обращения за 1 р.: «А недавно глянул в каталог и обмер: стоит она уже 600 рублей…</a:t>
            </a:r>
          </a:p>
        </p:txBody>
      </p:sp>
    </p:spTree>
    <p:extLst>
      <p:ext uri="{BB962C8B-B14F-4D97-AF65-F5344CB8AC3E}">
        <p14:creationId xmlns:p14="http://schemas.microsoft.com/office/powerpoint/2010/main" val="1021654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прошлых лет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Тогда верно равенство: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0,91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Перепишем его в виде: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0,91.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откуда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30.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Значит, в четверг акции компании подорожали на 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30 %.</a:t>
                </a:r>
              </a:p>
              <a:p>
                <a:pPr marL="0" indent="0">
                  <a:buNone/>
                </a:pP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  <a:blipFill>
                <a:blip r:embed="rId2"/>
                <a:stretch>
                  <a:fillRect t="-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9D582F-011B-43D5-97B6-FACDD3CB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570" y="0"/>
            <a:ext cx="2454707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прошлых лет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203598"/>
            <a:ext cx="8640960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(2018) Семья состоит из мужа, жены и их дочери-студентки. Если бы зарплата мужа увеличилась в 2 раза, то общий доход семьи вырос бы на 65 %. Если бы стипендия дочери уменьшилась в 2 раза, то общий доход семьи сократился бы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1 %. Сколько процентов от общего дохода семьи составляет зарплата жены?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Обозначим доходы в рублях мужа, жены и дочери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соответственно. По условиям задачи составим два равенства: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0,65(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				(1)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0,5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0,01(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			(2)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прошлых лет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203598"/>
                <a:ext cx="8640960" cy="3744416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Обе части равенства (2) не нули. Разделив равенство (1) на равенство (2), получим: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0,5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65, откуда получим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32,5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Умножив равенство (2) на 2 и подставив в полученное равенство 32,5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вместо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получим равенство: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0,02(32,5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				(3)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Выразив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равенства (3), получим: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16,5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Тогда доход семьи равен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зарплата жены от общего дохода составляет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 ∙100 %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16,5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 ∙100 %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33 %.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33 %.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203598"/>
                <a:ext cx="8640960" cy="3744416"/>
              </a:xfrm>
              <a:blipFill>
                <a:blip r:embed="rId2"/>
                <a:stretch>
                  <a:fillRect l="-1058" t="-2276" r="-1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самостоятельного решения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347614"/>
            <a:ext cx="8640960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(2019) Десять одинаковых рубашек дешевле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куртки на 4 %. На сколько процентов пятнадцать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же рубашек дороже куртки?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11.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(2019) Девять одинаковых рубашек дешевле куртки на 7 %. На сколько процентов двенадцать таких же рубашек дороже куртки?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Брюки дороже рубашки на 20 % и дешевле пиджака на 46 %. На сколько процентов рубашка дешевле пиджака?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09185D-6B3A-4681-8902-6E9BA4627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525" y="218"/>
            <a:ext cx="1490475" cy="20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67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самостоятельного решения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347614"/>
            <a:ext cx="8640960" cy="36004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понедельник цена акции увеличилась на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20 %, во вторник она увеличилась ещё на 30 %.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процентов за эти два дня увеличилась цена акции?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14.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 В понедельник акции компании подорожали на некоторое число процентов, а во вторник подешевели на то же самое число процентов. В результате они стали стоить на 49 % дешевле, чем при открытии торгов в понедельник. На сколько процентов подорожали акции компании в понедельник?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25734E-0524-4F1C-8EC2-C2CD997CC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570" y="0"/>
            <a:ext cx="2454707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самостоятельного решения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347614"/>
            <a:ext cx="8640960" cy="36004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15.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Брюки дороже рубашки на 25 % и дешевле пиджака на 20 %. На сколько процентов рубашка дешевле пиджака?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16.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магазине костюм, состоящий из пиджака и брюк, стоит на 20 % дороже, чем такой же костюм на рынке, причем брюки стоят на 30 % дороже, чем на рынке, а пиджак — на 15 %. Во сколько раз на рынке брюки от этого костюма дешевле пиджака?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Ответы. 10.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44 %.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24 %.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55 %.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56 %.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70 %.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36 %.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 раза.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экзамене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пишем только число:</a:t>
            </a: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44. </a:t>
            </a: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24…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Проценты. Реальный случай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4717473"/>
            <a:ext cx="2057400" cy="273844"/>
          </a:xfrm>
        </p:spPr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«Юбилейный рубль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«Пушкин» 1999 года выпуска.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тут не воскликнуть: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«Ай да Пушкин!» — 600 %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прибыли за 20 лет!»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поправим обозревателя отдела экономики.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1999 году юбилейная монета стоила 1 р. В 2019 году она стоила 600 р. На сколько процентов подорожала монета?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871BAE-C24A-4FA4-A0FB-48E87CED2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184" y="46991"/>
            <a:ext cx="3699816" cy="26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0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Проценты. Реальный случай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4717473"/>
            <a:ext cx="2057400" cy="273844"/>
          </a:xfrm>
        </p:spPr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755576" y="1542554"/>
                <a:ext cx="8136904" cy="28293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способ,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Увеличение стоимости монеты в рублях составило 600 – 1 = 599 (р.). Мы сравниваем в процентах прибыль 599 р. с первоначальной стоимостью монеты 1 р., принимаемой за 100 %. Так как 599 р. в 599 раз больше, чем 1 р., то монета подорожала на 59900 %. </a:t>
                </a:r>
              </a:p>
              <a:p>
                <a:pPr marL="0" indent="0">
                  <a:buNone/>
                </a:pP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способ,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больше, чем число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 ∙100 % 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Вычисляя по этой формуле, получим те же 59900 %.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59900 %. </a:t>
                </a: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755576" y="1542554"/>
                <a:ext cx="8136904" cy="2829396"/>
              </a:xfrm>
              <a:blipFill>
                <a:blip r:embed="rId2"/>
                <a:stretch>
                  <a:fillRect l="-1199" t="-3017" r="-674" b="-10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5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Проценты. Задачи 11 из ЕГЭ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4717473"/>
            <a:ext cx="2057400" cy="273844"/>
          </a:xfrm>
        </p:spPr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Приведём теперь решения задач из ЕГЭ, указывая год выпуска сборника вариантов для подготовки к ЕГЭ, из которого взята задача.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Заметим, что при решении задач на проценты лучше обходиться без пропорций, в чём можно убедиться, решив рассмотренные ниже задачи с помощью пропорций.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Начнём с задачи на «с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ухое вещество».</a:t>
            </a:r>
          </a:p>
        </p:txBody>
      </p:sp>
    </p:spTree>
    <p:extLst>
      <p:ext uri="{BB962C8B-B14F-4D97-AF65-F5344CB8AC3E}">
        <p14:creationId xmlns:p14="http://schemas.microsoft.com/office/powerpoint/2010/main" val="347759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проценты. ЕГЭ-2018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203598"/>
                <a:ext cx="8640960" cy="3744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Виноград содержит 90 % влаги, изюм —  5 %.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килограммов винограда требуется для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получения 98 кг изюма?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способ.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100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= 95 (%) — «с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ухого вещества» 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изюме;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98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0,95 = 93,1 (кг) — «с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ухого вещества» 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98 кг изюма;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3) 100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90 = 10 (%) — «с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ухого вещества» 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винограде;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4) 93,1 : 0,1 = 931 (кг) — масса винограда.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203598"/>
                <a:ext cx="8640960" cy="3744416"/>
              </a:xfrm>
              <a:blipFill>
                <a:blip r:embed="rId2"/>
                <a:stretch>
                  <a:fillRect l="-1058" t="-22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D9EB8B-D1AA-4C8A-B787-FAC573B12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617" y="-33290"/>
            <a:ext cx="1524383" cy="19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проценты. ЕГЭ-2018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203598"/>
                <a:ext cx="8640960" cy="3744416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Виноград содержит 90 % влаги, изюм —  5 %.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килограммов винограда требуется для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получения 98 кг изюма?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способ.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Пусть надо взять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 винограда, он содержит 100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90 = 10 (%) «с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ухого вещества», 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 е. 0,1</a:t>
                </a:r>
                <a:r>
                  <a:rPr lang="en-US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кг. Изюм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содержит 100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= 95 (%) «с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ухого вещества», 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 е. 0,9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98 = 93,1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chemeClr val="accent5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кг). Составим уравнение: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0,1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93,1.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Его единственный корень 931. Надо взять 931 кг винограда.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931 кг.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203598"/>
                <a:ext cx="8640960" cy="3744416"/>
              </a:xfrm>
              <a:blipFill>
                <a:blip r:embed="rId2"/>
                <a:stretch>
                  <a:fillRect l="-1058" t="-22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D9EB8B-D1AA-4C8A-B787-FAC573B12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617" y="-33290"/>
            <a:ext cx="1524383" cy="19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1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задача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Число увеличили на 10 %, полученное число ещё раз увеличили на 10 %. На сколько процентов увеличилось первоначальное число за два раза?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Пусть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первоначальное число, тогда </a:t>
                </a:r>
                <a:br>
                  <a:rPr lang="ru-RU" sz="2400" i="1" dirty="0"/>
                </a:b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второе число, </a:t>
                </a:r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1,1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∙1,1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∙1,1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1,21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+ 0,21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Третье число, оно на 21 % больше, чем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21 %.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  <a:blipFill>
                <a:blip r:embed="rId2"/>
                <a:stretch>
                  <a:fillRect l="-1058" t="-2369" b="-1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E668F3-1DAB-424D-AA78-C46C9DEC8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666" y="216044"/>
            <a:ext cx="3099822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задача. Выводы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Здесь и далее неизвестное число, от которого находят проценты, будем обозначать буквой.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Обобщим полученный результат: чтобы увеличить число на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%, можно это число умножить на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Аналогично показывается, что для уменьшения числа на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%, можно это число умножить на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23528" y="1347614"/>
                <a:ext cx="8640960" cy="3600400"/>
              </a:xfrm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4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6732</TotalTime>
  <Words>807</Words>
  <Application>Microsoft Office PowerPoint</Application>
  <PresentationFormat>Экран (16:9)</PresentationFormat>
  <Paragraphs>171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Проценты. Задачи 11 из ЕГЭ</vt:lpstr>
      <vt:lpstr>Проценты. Реальный случай</vt:lpstr>
      <vt:lpstr>Проценты. Реальный случай</vt:lpstr>
      <vt:lpstr>Проценты. Реальный случай</vt:lpstr>
      <vt:lpstr>Проценты. Задачи 11 из ЕГЭ</vt:lpstr>
      <vt:lpstr>Повторяем проценты. ЕГЭ-2018</vt:lpstr>
      <vt:lpstr>Повторяем проценты. ЕГЭ-2018</vt:lpstr>
      <vt:lpstr>Подготовительная задача</vt:lpstr>
      <vt:lpstr>Подготовительная задача. Выводы</vt:lpstr>
      <vt:lpstr>ЕГЭ-2019</vt:lpstr>
      <vt:lpstr>ЕГЭ-2019</vt:lpstr>
      <vt:lpstr>ЕГЭ-2017</vt:lpstr>
      <vt:lpstr>ЕГЭ-2017</vt:lpstr>
      <vt:lpstr>ЕГЭ-2019</vt:lpstr>
      <vt:lpstr>ЕГЭ прошлых лет</vt:lpstr>
      <vt:lpstr>ЕГЭ прошлых лет</vt:lpstr>
      <vt:lpstr>ЕГЭ прошлых лет</vt:lpstr>
      <vt:lpstr>ЕГЭ прошлых лет</vt:lpstr>
      <vt:lpstr>ЕГЭ прошлых лет</vt:lpstr>
      <vt:lpstr>ЕГЭ прошлых лет</vt:lpstr>
      <vt:lpstr>ЕГЭ прошлых лет</vt:lpstr>
      <vt:lpstr>ЕГЭ прошлых лет</vt:lpstr>
      <vt:lpstr>Задачи для самостоятельного решения</vt:lpstr>
      <vt:lpstr>Задачи для самостоятельного решения</vt:lpstr>
      <vt:lpstr>Задачи для самостоятельного решения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679</cp:revision>
  <cp:lastPrinted>2019-05-04T15:34:40Z</cp:lastPrinted>
  <dcterms:created xsi:type="dcterms:W3CDTF">2016-11-09T08:55:41Z</dcterms:created>
  <dcterms:modified xsi:type="dcterms:W3CDTF">2019-06-23T12:46:55Z</dcterms:modified>
</cp:coreProperties>
</file>