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45"/>
  </p:notesMasterIdLst>
  <p:sldIdLst>
    <p:sldId id="301" r:id="rId2"/>
    <p:sldId id="347" r:id="rId3"/>
    <p:sldId id="348" r:id="rId4"/>
    <p:sldId id="346" r:id="rId5"/>
    <p:sldId id="349" r:id="rId6"/>
    <p:sldId id="350" r:id="rId7"/>
    <p:sldId id="351" r:id="rId8"/>
    <p:sldId id="352" r:id="rId9"/>
    <p:sldId id="353" r:id="rId10"/>
    <p:sldId id="356" r:id="rId11"/>
    <p:sldId id="360" r:id="rId12"/>
    <p:sldId id="355" r:id="rId13"/>
    <p:sldId id="345" r:id="rId14"/>
    <p:sldId id="361" r:id="rId15"/>
    <p:sldId id="358" r:id="rId16"/>
    <p:sldId id="359" r:id="rId17"/>
    <p:sldId id="369" r:id="rId18"/>
    <p:sldId id="372" r:id="rId19"/>
    <p:sldId id="373" r:id="rId20"/>
    <p:sldId id="370" r:id="rId21"/>
    <p:sldId id="371" r:id="rId22"/>
    <p:sldId id="375" r:id="rId23"/>
    <p:sldId id="327" r:id="rId24"/>
    <p:sldId id="337" r:id="rId25"/>
    <p:sldId id="339" r:id="rId26"/>
    <p:sldId id="340" r:id="rId27"/>
    <p:sldId id="341" r:id="rId28"/>
    <p:sldId id="342" r:id="rId29"/>
    <p:sldId id="344" r:id="rId30"/>
    <p:sldId id="336" r:id="rId31"/>
    <p:sldId id="328" r:id="rId32"/>
    <p:sldId id="329" r:id="rId33"/>
    <p:sldId id="331" r:id="rId34"/>
    <p:sldId id="332" r:id="rId35"/>
    <p:sldId id="333" r:id="rId36"/>
    <p:sldId id="335" r:id="rId37"/>
    <p:sldId id="363" r:id="rId38"/>
    <p:sldId id="364" r:id="rId39"/>
    <p:sldId id="365" r:id="rId40"/>
    <p:sldId id="366" r:id="rId41"/>
    <p:sldId id="362" r:id="rId42"/>
    <p:sldId id="368" r:id="rId43"/>
    <p:sldId id="367" r:id="rId44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DE046C-5FD9-4270-B985-440B307C9151}">
          <p14:sldIdLst>
            <p14:sldId id="301"/>
            <p14:sldId id="347"/>
            <p14:sldId id="348"/>
            <p14:sldId id="346"/>
            <p14:sldId id="349"/>
            <p14:sldId id="350"/>
            <p14:sldId id="351"/>
            <p14:sldId id="352"/>
            <p14:sldId id="353"/>
            <p14:sldId id="356"/>
            <p14:sldId id="360"/>
            <p14:sldId id="355"/>
            <p14:sldId id="345"/>
            <p14:sldId id="361"/>
            <p14:sldId id="358"/>
            <p14:sldId id="359"/>
            <p14:sldId id="369"/>
            <p14:sldId id="372"/>
            <p14:sldId id="373"/>
            <p14:sldId id="370"/>
            <p14:sldId id="371"/>
            <p14:sldId id="375"/>
            <p14:sldId id="327"/>
            <p14:sldId id="337"/>
            <p14:sldId id="339"/>
            <p14:sldId id="340"/>
            <p14:sldId id="341"/>
            <p14:sldId id="342"/>
            <p14:sldId id="344"/>
            <p14:sldId id="336"/>
            <p14:sldId id="328"/>
            <p14:sldId id="329"/>
            <p14:sldId id="331"/>
            <p14:sldId id="332"/>
            <p14:sldId id="333"/>
            <p14:sldId id="335"/>
            <p14:sldId id="363"/>
            <p14:sldId id="364"/>
            <p14:sldId id="365"/>
            <p14:sldId id="366"/>
            <p14:sldId id="362"/>
            <p14:sldId id="368"/>
            <p14:sldId id="367"/>
          </p14:sldIdLst>
        </p14:section>
        <p14:section name="Раздел без заголовка" id="{FC6831CF-65D3-421A-BFFB-C1D87EB1E1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53" autoAdjust="0"/>
  </p:normalViewPr>
  <p:slideViewPr>
    <p:cSldViewPr>
      <p:cViewPr varScale="1">
        <p:scale>
          <a:sx n="75" d="100"/>
          <a:sy n="75" d="100"/>
        </p:scale>
        <p:origin x="579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1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5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6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1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6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9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2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1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3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7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8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Удвой медиану!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1419622"/>
            <a:ext cx="8280920" cy="280789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задач по геометрии бывает дана медиана или надо найти медиану треугольника. Иногда решению задачи помогает дополнительное построение, следующее совету: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Удвой медиану!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Шевкин А. В.</a:t>
            </a:r>
            <a:r>
              <a:rPr lang="ru-RU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, </a:t>
            </a:r>
            <a:br>
              <a:rPr lang="ru-RU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Заслуженный учитель РФ.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76" y="2499742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 в  прямоугольном треугольнике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медиана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проведённая к гипотенузе, равна половине гипотенузы.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smtClean="0"/>
              <a:t>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/>
              <a:t>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°, значит, </a:t>
            </a:r>
            <a:r>
              <a:rPr lang="en-US" sz="2400" dirty="0"/>
              <a:t>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/>
              <a:t>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в треугольнике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ACD </a:t>
            </a:r>
            <a:r>
              <a:rPr lang="en-US" sz="2400" dirty="0" smtClean="0"/>
              <a:t>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Georgia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 в  прямоугольном треугольнике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медиана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проведённая к гипотенузе, равна половине гипотенузы.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smtClean="0"/>
              <a:t>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/>
              <a:t>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°, значит, </a:t>
            </a:r>
            <a:r>
              <a:rPr lang="en-US" sz="2400" dirty="0"/>
              <a:t>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/>
              <a:t>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в треугольнике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ACD </a:t>
            </a:r>
            <a:r>
              <a:rPr lang="en-US" sz="2400" dirty="0" smtClean="0"/>
              <a:t>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90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°, т. е. </a:t>
            </a:r>
            <a:r>
              <a:rPr lang="en-US" sz="2400" dirty="0"/>
              <a:t>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/>
              <a:t>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Georgia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Докажите, что  в  прямоугольном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проведённая к гипотенузе, равна половине гипотенузы.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ACM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°, значит, </a:t>
                </a:r>
                <a:r>
                  <a:rPr lang="en-US" sz="2400" dirty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в треугольнике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°, т. е.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них: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общая, </a:t>
                </a:r>
                <a:r>
                  <a:rPr lang="en-US" sz="24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</a:rPr>
                  <a:t>∠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 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>
                    <a:solidFill>
                      <a:srgbClr val="00B05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BCA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признаку равенства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треугольников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 этих треугольниках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тогда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0,5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и т. д.</a:t>
                </a: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0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 в  прямоугольном треугольнике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медиана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проведённая к гипотенузе, равна половине гипотенузы.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изучения параллельных прямых и теоремы Фалеса задача получает более простое решение.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 в  прямоугольном треугольнике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медиана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проведённая к гипотенузе, равна половине гипотенузы.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Georgia" panose="02040502050405020303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изучения параллельных прямых и теоремы Фалеса задача получает более простое решение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Доказательство.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прямую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∈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 в  прямоугольном треугольнике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медиана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проведённая к гипотенузе, равна половине гипотенузы.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Georgia" panose="02040502050405020303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изучения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параллельных прямых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теоремы Фалеса задача получает более простое решение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Доказательство.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прямую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∈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свойству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параллельных прямых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/>
              <a:t>⊥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 теореме Фалеса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 в  прямоугольном треугольнике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медиана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проведённая к гипотенузе, равна половине гипотенузы.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Georgia" panose="02040502050405020303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изучения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параллельных прямых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теоремы Фалеса задача получает более простое решение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Доказательство.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∈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свойству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параллельных прямых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/>
              <a:t>⊥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 теореме Фалеса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равенства треугольников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признаку следует, что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и т. д.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 признак равенства треугольников по двум сторонам и медиане, проведённой к третьей стороне.</a:t>
            </a:r>
          </a:p>
          <a:p>
            <a:pPr algn="l">
              <a:spcBef>
                <a:spcPts val="60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55" y="3215444"/>
            <a:ext cx="8436649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 признак равенства треугольников по двум сторонам и медиане, проведённой к третьей стороне.</a:t>
                </a:r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/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 smtClean="0"/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медианы.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Доказать: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 r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5" y="3215444"/>
            <a:ext cx="8436649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 признак равенства треугольников по двум сторонам и медиане, проведённой к третьей стороне.</a:t>
                </a:r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/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 smtClean="0"/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медианы.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Доказать: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Удвоим медианы: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baseline="-25000" dirty="0" smtClean="0"/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/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лежат на отрезках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соответственно.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 r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5" y="3215444"/>
            <a:ext cx="8436649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 в  прямоугольном треугольнике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медиана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проведённая к гипотенузе, равна половине гипотенузы.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Georgia" panose="02040502050405020303" pitchFamily="18" charset="0"/>
              </a:rPr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Удвоим медиану: построим отрезок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проходящий через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 признак равенства треугольников по двум сторонам и медиане, проведённой к третьей стороне.</a:t>
                </a:r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 smtClean="0"/>
                  <a:t>1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baseline="-25000" dirty="0" smtClean="0"/>
                  <a:t>1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признаку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равенства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треугольников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400" dirty="0" smtClean="0">
                  <a:latin typeface="Cambria Math" panose="02040503050406030204" pitchFamily="18" charset="0"/>
                </a:endParaRPr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baseline="-25000" dirty="0"/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 r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5" y="3215444"/>
            <a:ext cx="8436649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 признак равенства треугольников по двум сторонам и медиане, проведённой к третьей стороне.</a:t>
                </a:r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…Соединим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/>
                  <a:t>1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baseline="-25000" dirty="0"/>
                  <a:t>1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признаку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равенства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треугольников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400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baseline="-25000" dirty="0"/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baseline="-25000" dirty="0"/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Так как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baseline="-25000" dirty="0" smtClean="0"/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признаку равенства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треугольников.</a:t>
                </a:r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 r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5" y="3215444"/>
            <a:ext cx="8436649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 признак равенства треугольников по двум сторонам и медиане, проведённой к третьей стороне.</a:t>
                </a:r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этих треугольниках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baseline="-25000" dirty="0"/>
                  <a:t>1</a:t>
                </a:r>
                <a:r>
                  <a:rPr lang="ru-RU" sz="2400" dirty="0" smtClean="0">
                    <a:latin typeface="Georgia" panose="02040502050405020303" pitchFamily="18" charset="0"/>
                  </a:rPr>
                  <a:t>.</a:t>
                </a:r>
                <a:endParaRPr lang="ru-RU" sz="2400" dirty="0"/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 smtClean="0"/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признаку равенства треугольников,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этих треугольниках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Georgia" panose="02040502050405020303" pitchFamily="18" charset="0"/>
                  </a:rPr>
                  <a:t>.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 </a:t>
                </a:r>
              </a:p>
              <a:p>
                <a:pPr algn="l">
                  <a:lnSpc>
                    <a:spcPts val="2700"/>
                  </a:lnSpc>
                  <a:spcBef>
                    <a:spcPts val="0"/>
                  </a:spcBef>
                </a:pPr>
                <a:r>
                  <a:rPr lang="en-US" sz="2400" dirty="0">
                    <a:latin typeface="Georgia" panose="02040502050405020303" pitchFamily="18" charset="0"/>
                  </a:rPr>
                  <a:t> 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  </a:t>
                </a:r>
                <a:r>
                  <a:rPr lang="ru-RU" sz="2400" dirty="0" smtClean="0">
                    <a:latin typeface="Georgia" panose="02040502050405020303" pitchFamily="18" charset="0"/>
                  </a:rPr>
                  <a:t>Тогда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 smtClean="0"/>
                  <a:t>1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/>
                  <a:t>1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 </a:t>
                </a:r>
                <a:r>
                  <a:rPr lang="ru-RU" sz="2400" dirty="0" smtClean="0">
                    <a:latin typeface="Georgia" panose="02040502050405020303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/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признаку равенства треугольников, что и т. д.</a:t>
                </a: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 r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5" y="3219822"/>
            <a:ext cx="8436649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треугольнике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даны длины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сторон: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∠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70</a:t>
            </a:r>
            <a:r>
              <a:rPr lang="en-US" sz="2400" dirty="0" smtClean="0">
                <a:solidFill>
                  <a:srgbClr val="C00000"/>
                </a:solidFill>
              </a:rPr>
              <a:t>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∠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  <a:r>
              <a:rPr lang="en-US" sz="2400" dirty="0" smtClean="0">
                <a:solidFill>
                  <a:srgbClr val="C00000"/>
                </a:solidFill>
              </a:rPr>
              <a:t>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длину медианы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28" y="2859782"/>
            <a:ext cx="3984276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треугольнике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даны длины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сторон: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∠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70</a:t>
            </a:r>
            <a:r>
              <a:rPr lang="en-US" sz="2400" dirty="0" smtClean="0">
                <a:solidFill>
                  <a:srgbClr val="C00000"/>
                </a:solidFill>
              </a:rPr>
              <a:t>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∠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  <a:r>
              <a:rPr lang="en-US" sz="2400" dirty="0" smtClean="0">
                <a:solidFill>
                  <a:srgbClr val="C00000"/>
                </a:solidFill>
              </a:rPr>
              <a:t>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длину медианы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Georgia" panose="02040502050405020303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Удвоим медиану: построим отрезок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проходящий через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28" y="2859782"/>
            <a:ext cx="3984276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даны длины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сторон: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длину медианы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Georgia" panose="02040502050405020303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Удвоим медиану: построим отрезок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Рассмотрим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них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8" y="2859782"/>
            <a:ext cx="3984276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даны длины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сторон: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длину медианы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Georgia" panose="02040502050405020303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Удвоим медиану: построим отрезок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Рассмотрим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них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медиана треугольника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построению, углы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BMA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равны как вертикальные.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8" y="2855404"/>
            <a:ext cx="3984276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даны длины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сторон: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длину медианы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…Значит,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CMD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признаку равенства треугольников, в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них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8" y="2855404"/>
            <a:ext cx="3984276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даны длины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сторон: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длину медианы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…Значит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CMD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признаку равенства треугольников, в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них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BAM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/>
                  <a:t>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120</a:t>
                </a:r>
                <a:r>
                  <a:rPr lang="en-US" sz="2800" dirty="0"/>
                  <a:t>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 smtClean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8" y="2859782"/>
            <a:ext cx="3984276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даны длины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сторон: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длину медианы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…Значит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CMD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признаку равенства треугольников, в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/>
                  <a:t>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Тогда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120</a:t>
                </a:r>
                <a:r>
                  <a:rPr lang="en-US" sz="2800" dirty="0"/>
                  <a:t>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теореме косинусов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2∙5∙3∙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i="1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25+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30∙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−0,5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49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медиана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равна 7:2 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,5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,5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 smtClean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8" y="2855404"/>
            <a:ext cx="3984276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Докажите, что  в  прямоугольном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проведённая к гипотенузе, равна половине гипотенузы.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Georgia" panose="02040502050405020303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Удвоим медиану: построим отрезок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них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треугольнике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даны длины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сторон: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16,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5, </a:t>
            </a:r>
            <a:r>
              <a:rPr lang="en-US" sz="2400" dirty="0" smtClean="0">
                <a:solidFill>
                  <a:srgbClr val="C00000"/>
                </a:solidFill>
              </a:rPr>
              <a:t>∠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</a:t>
            </a:r>
            <a:r>
              <a:rPr lang="en-US" sz="2400" dirty="0" smtClean="0">
                <a:solidFill>
                  <a:srgbClr val="C00000"/>
                </a:solidFill>
              </a:rPr>
              <a:t>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длину медианы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980" y="2855404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треугольнике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даны длины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сторон: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16,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5, </a:t>
            </a:r>
            <a:r>
              <a:rPr lang="en-US" sz="2400" dirty="0" smtClean="0">
                <a:solidFill>
                  <a:srgbClr val="C00000"/>
                </a:solidFill>
              </a:rPr>
              <a:t>∠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</a:t>
            </a:r>
            <a:r>
              <a:rPr lang="en-US" sz="2400" dirty="0" smtClean="0">
                <a:solidFill>
                  <a:srgbClr val="C00000"/>
                </a:solidFill>
              </a:rPr>
              <a:t>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длину медианы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Удвоим медиану: построим отрезок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проходящий через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980" y="2859782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642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даны длины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сторон: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16,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длину медианы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Удвоим медиану: построим отрезок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Рассмотрим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80" y="2859782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даны длины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сторон: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16,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длину медианы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Удвоим медиану: построим отрезок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Рассмотрим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них: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медиана треугольника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построению,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BMC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как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вертикальные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80" y="2859782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даны длины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сторон: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16,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длину медианы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…Значит,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ADM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признаку равенства треугольников,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них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80" y="2859782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даны длины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сторон: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16,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длину медианы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ADM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признаку равенства треугольников,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них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/>
                  <a:t>°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 smtClean="0"/>
                  <a:t>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r>
                  <a:rPr lang="en-US" sz="2800" dirty="0" smtClean="0"/>
                  <a:t>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т. к.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120</a:t>
                </a:r>
                <a:r>
                  <a:rPr lang="en-US" sz="2800" dirty="0" smtClean="0"/>
                  <a:t>°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80" y="2859782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даны длины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сторон: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16,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длину медианы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теореме косинусов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/>
                  <a:t>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2∙5∙16∙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400" i="1" dirty="0" smtClean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25+256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160∙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−0,5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=361.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Значит,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19, а медиана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19:2 = 9,5.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9,5.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80" y="2859782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45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2,5.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треугольника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584" r="-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88" y="3143436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45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2,5.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треугольника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Удвоим медиану: построим отрезок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584" r="-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88" y="3143436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45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2,5.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треугольника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Удвоим медиану: построим отрезок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584" r="-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88" y="3143436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Докажите, что  в  прямоугольном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проведённая к гипотенузе, равна половине гипотенузы.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Georgia" panose="02040502050405020303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Удвоим медиану: построим отрезок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них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медиана треугольника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построению,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45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2,5.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треугольника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Удвоим медиану: построим отрезок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Рассмотрим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них: 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 как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медиана треугольника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построению,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BMC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как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вертикальные.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признаку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равенства треугольников,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них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/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584" r="-1622" b="-3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88" y="3147814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45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2,5.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треугольника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Удвоим медиану: построим отрезок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Рассмотрим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них: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 как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медиана треугольника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построению,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BMC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как вертикальные.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признаку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равенства треугольников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них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584" r="-1622" b="-3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88" y="3147814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45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2,5.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треугольника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…Так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в треугольнике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5°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5°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теореме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косинусов в треугольнике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имеем: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2∙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Пусть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тогда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2∙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−0,5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Решив квадратное уравнение,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получим его единственный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положительный корень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Итак,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  <a:blipFill rotWithShape="0">
                <a:blip r:embed="rId2"/>
                <a:stretch>
                  <a:fillRect l="-1050" t="-584" r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88" y="3143436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45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2,5.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треугольника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400" dirty="0">
                    <a:latin typeface="Tempus Sans ITC" panose="04020404030D07020202" pitchFamily="82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Теперь вычислим площадь треугольника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0,5</a:t>
                </a:r>
                <a:r>
                  <a:rPr lang="ru-RU" sz="2400" dirty="0" smtClean="0"/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2,5.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584" r="-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88" y="3147814"/>
            <a:ext cx="4724524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Докажите, что  в  прямоугольном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проведённая к гипотенузе, равна половине гипотенузы.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Georgia" panose="02040502050405020303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Удвоим медиану: построим отрезок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них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1F49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dirty="0" smtClean="0">
                    <a:solidFill>
                      <a:srgbClr val="1F49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solidFill>
                      <a:srgbClr val="1F497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медиана треугольника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построению,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вертикальные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Докажите, что  в  прямоугольном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проведённая к гипотенузе, равна половине гипотенузы.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Georgia" panose="02040502050405020303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Удвоим медиану: построим отрезок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них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медиана треугольника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построению,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вертикальные.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BMC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признаку равенства треугольников.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этих треугольниках: </a:t>
                </a: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Докажите, что  в  прямоугольном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проведённая к гипотенузе, равна половине гипотенузы.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Georgia" panose="02040502050405020303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Удвоим медиану: построим отрезок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них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медиана треугольника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построению,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вертикальные. Значит,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BMC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признаку равенства треугольников.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этих треугольниках: </a:t>
                </a:r>
                <a:r>
                  <a:rPr lang="en-US" sz="2400" i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sz="24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Докажите, что  в  прямоугольном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проведённая к гипотенузе, равна половине гипотенузы.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Georgia" panose="02040502050405020303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Удвоим медиану: построим отрезок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них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медиана треугольника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построению,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вертикальные. Значит,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BMC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признаку равенства треугольников.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этих треугольниках: </a:t>
                </a:r>
                <a:r>
                  <a:rPr lang="en-US" sz="2400" i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sz="24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Докажите, что  в  прямоугольном треугольнике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медиана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проведённая к гипотенузе, равна половине гипотенузы.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 smtClean="0">
                    <a:latin typeface="Georgia" panose="02040502050405020303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Удвоим медиану: построим отрезок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проходящий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Соединим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них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медиана треугольника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построению, </a:t>
                </a:r>
                <a:r>
                  <a:rPr lang="en-US" sz="2400" dirty="0" smtClean="0"/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вертикальные. Значит,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BMC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признаку равенства треугольников.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этих треугольниках: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dirty="0" smtClean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BCM </a:t>
                </a:r>
                <a:r>
                  <a:rPr lang="ru-RU" sz="24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∠</a:t>
                </a:r>
                <a:r>
                  <a:rPr lang="en-US" sz="2400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 smtClean="0">
                  <a:latin typeface="Georgia" panose="02040502050405020303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Georgia" panose="02040502050405020303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640960" cy="4176464"/>
              </a:xfrm>
              <a:blipFill rotWithShape="0">
                <a:blip r:embed="rId2"/>
                <a:stretch>
                  <a:fillRect l="-1058" t="-1168" b="-1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30" y="2517491"/>
            <a:ext cx="2819474" cy="25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5486</TotalTime>
  <Words>1812</Words>
  <Application>Microsoft Office PowerPoint</Application>
  <PresentationFormat>Экран (16:9)</PresentationFormat>
  <Paragraphs>284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Georgia</vt:lpstr>
      <vt:lpstr>Tempus Sans ITC</vt:lpstr>
      <vt:lpstr>Times New Roman</vt:lpstr>
      <vt:lpstr>office theme</vt:lpstr>
      <vt:lpstr>Удвой медиану!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2</vt:lpstr>
      <vt:lpstr>Задача 2</vt:lpstr>
      <vt:lpstr>Задача 2</vt:lpstr>
      <vt:lpstr>Задача 2</vt:lpstr>
      <vt:lpstr>Задача 2</vt:lpstr>
      <vt:lpstr>Задача 2</vt:lpstr>
      <vt:lpstr>Задача 3</vt:lpstr>
      <vt:lpstr>Задача 3</vt:lpstr>
      <vt:lpstr>Задача 3</vt:lpstr>
      <vt:lpstr>Задача 3</vt:lpstr>
      <vt:lpstr>Задача 3</vt:lpstr>
      <vt:lpstr>Задача 3</vt:lpstr>
      <vt:lpstr>Задача 3</vt:lpstr>
      <vt:lpstr>Задача 4</vt:lpstr>
      <vt:lpstr>Задача 4</vt:lpstr>
      <vt:lpstr>Задача 4</vt:lpstr>
      <vt:lpstr>Задача 4</vt:lpstr>
      <vt:lpstr>Задача 4</vt:lpstr>
      <vt:lpstr>Задача 4</vt:lpstr>
      <vt:lpstr>Задача 4</vt:lpstr>
      <vt:lpstr>Задача 5</vt:lpstr>
      <vt:lpstr>Задача 5</vt:lpstr>
      <vt:lpstr>Задача 5</vt:lpstr>
      <vt:lpstr>Задача 5</vt:lpstr>
      <vt:lpstr>Задача 5</vt:lpstr>
      <vt:lpstr>Задача 5</vt:lpstr>
      <vt:lpstr>Задача 5</vt:lpstr>
    </vt:vector>
  </TitlesOfParts>
  <Company>Prosv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504</cp:revision>
  <cp:lastPrinted>2017-04-04T13:08:37Z</cp:lastPrinted>
  <dcterms:created xsi:type="dcterms:W3CDTF">2016-11-09T08:55:41Z</dcterms:created>
  <dcterms:modified xsi:type="dcterms:W3CDTF">2018-12-01T18:04:01Z</dcterms:modified>
</cp:coreProperties>
</file>