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47"/>
  </p:notesMasterIdLst>
  <p:sldIdLst>
    <p:sldId id="301" r:id="rId2"/>
    <p:sldId id="329" r:id="rId3"/>
    <p:sldId id="330" r:id="rId4"/>
    <p:sldId id="328" r:id="rId5"/>
    <p:sldId id="331" r:id="rId6"/>
    <p:sldId id="332" r:id="rId7"/>
    <p:sldId id="333" r:id="rId8"/>
    <p:sldId id="335" r:id="rId9"/>
    <p:sldId id="336" r:id="rId10"/>
    <p:sldId id="334" r:id="rId11"/>
    <p:sldId id="337" r:id="rId12"/>
    <p:sldId id="353" r:id="rId13"/>
    <p:sldId id="350" r:id="rId14"/>
    <p:sldId id="347" r:id="rId15"/>
    <p:sldId id="348" r:id="rId16"/>
    <p:sldId id="349" r:id="rId17"/>
    <p:sldId id="338" r:id="rId18"/>
    <p:sldId id="354" r:id="rId19"/>
    <p:sldId id="355" r:id="rId20"/>
    <p:sldId id="356" r:id="rId21"/>
    <p:sldId id="357" r:id="rId22"/>
    <p:sldId id="358" r:id="rId23"/>
    <p:sldId id="360" r:id="rId24"/>
    <p:sldId id="359" r:id="rId25"/>
    <p:sldId id="339" r:id="rId26"/>
    <p:sldId id="340" r:id="rId27"/>
    <p:sldId id="341" r:id="rId28"/>
    <p:sldId id="342" r:id="rId29"/>
    <p:sldId id="344" r:id="rId30"/>
    <p:sldId id="343" r:id="rId31"/>
    <p:sldId id="345" r:id="rId32"/>
    <p:sldId id="346" r:id="rId33"/>
    <p:sldId id="351" r:id="rId34"/>
    <p:sldId id="361" r:id="rId35"/>
    <p:sldId id="362" r:id="rId36"/>
    <p:sldId id="363" r:id="rId37"/>
    <p:sldId id="364" r:id="rId38"/>
    <p:sldId id="368" r:id="rId39"/>
    <p:sldId id="369" r:id="rId40"/>
    <p:sldId id="370" r:id="rId41"/>
    <p:sldId id="365" r:id="rId42"/>
    <p:sldId id="366" r:id="rId43"/>
    <p:sldId id="372" r:id="rId44"/>
    <p:sldId id="371" r:id="rId45"/>
    <p:sldId id="367" r:id="rId46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2653" autoAdjust="0"/>
  </p:normalViewPr>
  <p:slideViewPr>
    <p:cSldViewPr>
      <p:cViewPr varScale="1">
        <p:scale>
          <a:sx n="70" d="100"/>
          <a:sy n="70" d="100"/>
        </p:scale>
        <p:origin x="627" y="2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9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62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9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52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75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3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5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27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74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6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5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47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66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3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29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1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81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12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08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7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69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50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6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28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25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57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28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36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66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044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0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689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088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553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294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203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4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8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0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3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74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5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ge.sdamgia.ru/problem?id=514449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окружности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1542554"/>
            <a:ext cx="8280920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Много интересных геометрических фактов можно доказать, используя вспомогательные окружности, т. е. окружности, о которых не говорится в условии задачи, но если их построить, то они помогают решить задачу.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Рассмотрим задачи и теоремы, связанные со вспомогательными окружностями.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Заслуженный учитель РФ.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050" y="2931790"/>
            <a:ext cx="236246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945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остроугольного треугольника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</a:t>
                </a:r>
                <a:r>
                  <a:rPr lang="ru-RU" sz="2400" dirty="0">
                    <a:solidFill>
                      <a:srgbClr val="C00000"/>
                    </a:solidFill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</a:rPr>
                  <a:t>~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внешний для </a:t>
                </a:r>
                <a:r>
                  <a:rPr lang="ru-RU" sz="2400" dirty="0"/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поэтому </a:t>
                </a:r>
              </a:p>
              <a:p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BCC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CB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ACB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Итак, в </a:t>
                </a:r>
                <a:r>
                  <a:rPr lang="ru-RU" sz="2400" dirty="0" smtClean="0"/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Δ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00B0F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00B0F0"/>
                        </a:solidFill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ACB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945935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656" b="-3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539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остроугольного треугольника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</a:t>
                </a:r>
                <a:r>
                  <a:rPr lang="ru-RU" sz="2400" dirty="0">
                    <a:solidFill>
                      <a:srgbClr val="C00000"/>
                    </a:solidFill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</a:rPr>
                  <a:t>~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общий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значит, </a:t>
                </a:r>
                <a:r>
                  <a:rPr lang="ru-RU" sz="2400" dirty="0" smtClean="0"/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 </a:t>
                </a:r>
                <a:r>
                  <a:rPr lang="ru-RU" sz="2400" dirty="0"/>
                  <a:t>~ 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двум углам, что и т. д.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/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Δ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подобны с коэффициентом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ru-RU" sz="2400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Поэтому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sz="24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sz="24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т. д.</a:t>
                </a:r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539239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377" b="-2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322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остроугольного треугольника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</a:t>
                </a:r>
                <a:r>
                  <a:rPr lang="ru-RU" sz="2400" dirty="0">
                    <a:solidFill>
                      <a:srgbClr val="C00000"/>
                    </a:solidFill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</a:rPr>
                  <a:t>~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в) Так как в четырёхугольнике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</a:t>
                </a:r>
                <a:r>
                  <a:rPr lang="ru-RU" sz="2400" baseline="-25000" dirty="0" smtClean="0"/>
                  <a:t>1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противоположных углов равна 18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около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него можно описать окружность с диаметром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следствию из теоремы синусов для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 smtClean="0"/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имеем: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sz="2400" baseline="-25000" dirty="0">
                            <a:solidFill>
                              <a:schemeClr val="tx1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sz="2400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  <m:r>
                          <m:rPr>
                            <m:nor/>
                          </m:rPr>
                          <a:rPr lang="ru-RU" sz="2400" i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∙</m:t>
                        </m:r>
                        <m:r>
                          <m:rPr>
                            <m:nor/>
                          </m:rPr>
                          <a:rPr lang="ru-RU" sz="2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и т. д.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322209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2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остроугольного треугольника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пересекаются в точке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b="0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ACB</m:t>
                    </m:r>
                    <m:r>
                      <m:rPr>
                        <m:nor/>
                      </m:rPr>
                      <a:rPr lang="ru-RU" sz="2400" b="0" i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Найдите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b="0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BAC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(сайт «Решу ЕГЭ»)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Проведём третью высоту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ru-RU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Прямоугольные треугольники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AHB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ru-RU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имеют общий острый угол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значит, их другие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острые углы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AHB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ACB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равны,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что и т. д.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б) Так как как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23565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остроугольном 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провели высоту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точки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стороны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опустили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HK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треугольник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MBK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подобен треугольнику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Доказательство.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Построим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вспомогательные окружности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диаметрами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пройдёт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baseline="-25000" dirty="0" smtClean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288" r="-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58" y="2311906"/>
            <a:ext cx="3690354" cy="28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остроугольном 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провели высоту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точки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стороны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опустили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HK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треугольник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MBK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подобен треугольнику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Применим два раза свойство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касательной и секущей, проведённых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одной точки: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600" r="-555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58" y="2283718"/>
            <a:ext cx="3690354" cy="28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27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остроугольном 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провели высоту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точки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стороны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опустили перпендикуляры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Докажите, что треугольник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подобен треугольнику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откуда получим, что </a:t>
                </a:r>
              </a:p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ru-RU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Следовательно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/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MBN</a:t>
                </a:r>
                <a:r>
                  <a:rPr lang="ru-RU" sz="2400" baseline="-25000" dirty="0"/>
                  <a:t> </a:t>
                </a:r>
                <a:r>
                  <a:rPr lang="ru-RU" sz="2400" dirty="0"/>
                  <a:t>~ Δ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двум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сторонам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ними, что и т. д.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27102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490" r="-555" b="-3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58" y="2283718"/>
            <a:ext cx="3690354" cy="28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ортотреугольник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остроугольном треугольнике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высоты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Основания высот соединили отрезками. Докажите, что эти высоты делят углы треугольника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пополам.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три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могательные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окружности с диаметрами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Каждая из них проходит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основания высот, выходящих из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концов диаметра этой окружности.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764" y="1909124"/>
            <a:ext cx="3461748" cy="32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ортотреугольник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остроугольном треугольнике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высоты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Основания высот соединили отрезками. Докажите, что эти высоты делят углы треугольника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Вписанные углы, опирающиеся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и ту же дугу равны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следовательно,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07" y="1898238"/>
            <a:ext cx="3456305" cy="32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ортотреугольник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остроугольном треугольнике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высоты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Основания высот соединили отрезками. Докажите, что эти высоты делят углы треугольника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углы, опирающиеся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и ту же дугу равны, следовательно,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07" y="1898238"/>
            <a:ext cx="3456305" cy="32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ОГЭ-2016.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Высоты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 smtClean="0">
                <a:solidFill>
                  <a:srgbClr val="C00000"/>
                </a:solidFill>
              </a:rPr>
              <a:t>1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остроугольного треугольника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в точке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Докажите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baseline="-25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BCC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равны.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Построим вспомогательную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с диаметром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ортотреугольник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остроугольном треугольнике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высоты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Основания высот соединили отрезками. Докажите, что эти высоты делят углы треугольника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углы, опирающиеся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и ту же дугу равны, следовательно,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07" y="1898238"/>
            <a:ext cx="3456305" cy="32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ортотреугольник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остроугольном треугольнике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высоты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Основания высот соединили отрезками. Докажите, что эти высоты делят углы треугольника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углы, опирающиеся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и ту же дугу равны, следовательно,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/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07" y="1898238"/>
            <a:ext cx="3456305" cy="32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ортотреугольник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остроугольном треугольнике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высоты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Основания высот соединили отрезками. Докажите, что эти высоты делят углы треугольника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углы, опирающиеся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и ту же дугу равны, следовательно,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/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/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07" y="1898238"/>
            <a:ext cx="3456305" cy="32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ортотреугольник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остроугольном треугольнике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высоты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Основания высот соединили отрезками. Докажите, что эти высоты делят углы треугольника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доказывается, что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00B050"/>
                </a:solidFill>
              </a:rPr>
              <a:t>1</a:t>
            </a:r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 smtClean="0"/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 smtClean="0"/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 smtClean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пополам,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 т. д.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07" y="1898238"/>
            <a:ext cx="3456305" cy="32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ортотреугольник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остроугольном треугольнике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высоты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Основания высот соединили отрезками. Докажите, что эти высоты делят углы треугольника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доказывается, что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 smtClean="0"/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0070C0"/>
                </a:solidFill>
              </a:rPr>
              <a:t>1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0070C0"/>
                </a:solidFill>
              </a:rPr>
              <a:t>1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∠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0070C0"/>
                </a:solidFill>
              </a:rPr>
              <a:t>1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0070C0"/>
                </a:solidFill>
              </a:rPr>
              <a:t>1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е. высоты треугольника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углы треугольника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/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/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пополам,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 т. д.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07" y="1898238"/>
            <a:ext cx="3456305" cy="32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тупоугольный треугольник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тупым углом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высоты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Докажите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C00000"/>
                </a:solidFill>
              </a:rPr>
              <a:t>1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BCC</a:t>
            </a:r>
            <a:r>
              <a:rPr lang="ru-RU" sz="2400" baseline="-25000" dirty="0" smtClean="0">
                <a:solidFill>
                  <a:srgbClr val="C00000"/>
                </a:solidFill>
              </a:rPr>
              <a:t>1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равны.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с диаметром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315" y="3612783"/>
            <a:ext cx="2607197" cy="1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тупоугольный треугольник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тупым углом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провели высоты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равны.</a:t>
                </a: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вспомогательную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041" t="-2516" r="-208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3612783"/>
            <a:ext cx="2607197" cy="1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тупоугольный треугольник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тупым углом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провели высоты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равны.</a:t>
                </a: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вспомогательную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00B050"/>
                    </a:solidFill>
                  </a:rPr>
                  <a:t>1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BCC</a:t>
                </a:r>
                <a:r>
                  <a:rPr lang="ru-RU" sz="24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свойству вписанных углов,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и т. д.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822" r="-208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3612783"/>
            <a:ext cx="2607197" cy="1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тупоугольный треугольник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тупым углом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провели 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Докажите: а) Δ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вспомогательную окружность с диаметром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041" t="-3101" r="-208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3612783"/>
            <a:ext cx="2607197" cy="1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тупоугольный треугольник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тупым углом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провели 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Построим вспомогательную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/>
                  <a:t>  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2111" r="-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3612783"/>
            <a:ext cx="2607197" cy="1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ОГЭ-2016.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Высоты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остроугольного треугольника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BCC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равны.</a:t>
                </a: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вспомогательную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через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2111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тупоугольный треугольник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тупым углом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провели 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Построим вспомогательную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/>
                  <a:t>  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00B050"/>
                    </a:solidFill>
                  </a:rPr>
                  <a:t>1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BCC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00B050"/>
                        </a:solidFill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свойству вписанных углов,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041" t="-2111" r="-208" b="-47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3612783"/>
            <a:ext cx="2607197" cy="1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тупоугольный треугольник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тупым углом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провели 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Δ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Построим вспомогательную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/>
                  <a:t>  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00B050"/>
                    </a:solidFill>
                  </a:rPr>
                  <a:t>1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BCC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00B050"/>
                        </a:solidFill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свойству вписанных углов,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FF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FF0000"/>
                    </a:solidFill>
                  </a:rPr>
                  <a:t>1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CAB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вертикальные.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двум углам.</a:t>
                </a: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426" r="-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3612783"/>
            <a:ext cx="2607197" cy="1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тупоугольный треугольник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125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треугольнике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тупым углом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провели 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подобны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коэффициентом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ru-RU" sz="2400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ru-RU" sz="240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sz="24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(180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func>
                    <m:r>
                      <a:rPr lang="ru-R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func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m:rPr>
                                <m:nor/>
                              </m:r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BA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e>
                    </m:d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Поэтому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sz="24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sz="24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m:rPr>
                                <m:nor/>
                              </m:rPr>
                              <a:rPr lang="en-US" sz="24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BA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m:rPr>
                                <m:nor/>
                              </m:rPr>
                              <a:rPr lang="en-US" sz="24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BA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e>
                    </m:d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т. д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125599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559" r="-208"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3612783"/>
            <a:ext cx="2607197" cy="1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тупоугольный треугольник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тупоугольном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треугольнике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высоты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Основания высот соединили отрезками. Докажите, что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высота, проведённая к большей стороне, делит угол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 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диаметрами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Каждая из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высот,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диаметра этой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решение.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324" y="2812662"/>
            <a:ext cx="3897188" cy="23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вспомогательную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baseline="-250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MEK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MHK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вспомогательную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baseline="-250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MEK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MHK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вспомогательную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диаметром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пройдёт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 smtClean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288" b="-2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вспомогательную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baseline="-250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MEK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MHK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вспомогательную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288" b="-2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…По свойству вписанных углов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KEH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значит,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KAC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KEH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А это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соответственные углы при прямых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секущей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Из равенства этих углов следует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параллельность прямых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и т. д.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426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…По свойству вписанных углов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032" t="-2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…По свойству вписанных углов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KEH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032" t="-2111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ОГЭ-2016.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Высоты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остроугольного треугольника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BCC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равны.</a:t>
                </a: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Построим вспомогательную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через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BCC</a:t>
                </a:r>
                <a:r>
                  <a:rPr lang="ru-RU" sz="2400" baseline="-25000" dirty="0"/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свойству вписанных углов,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и т. д.  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Дополнительный вопрос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Объясните,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почему Δ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288" b="-2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…По свойству вписанных углов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KEH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значит,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KAC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KEH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А это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соответственные углы при прямых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секущей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Из равенства этих углов следует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параллельность прямых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и т. д.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426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3858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…б) Прямая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проходящая через основания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 треугольника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отсекает треугольник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KMA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подобный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треугольнику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2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Коэффициент подобия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MK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3858620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264" b="-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Рассмотрим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треугольники 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MOK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EOH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них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KMO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KEH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свойство вписанных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углов),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822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Рассмотрим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треугольники 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MOK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EOH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них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KMO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KEH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свойство вписанных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углов),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MOK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(вертикальные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3640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Рассмотрим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треугольники 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MOK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EOH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них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KMO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KEH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свойство вписанных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углов),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MOK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(вертикальные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MOK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EOH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углам.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подобия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MK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cos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KOH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/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3640292"/>
              </a:xfrm>
              <a:prstGeom prst="rect">
                <a:avLst/>
              </a:prstGeom>
              <a:blipFill rotWithShape="0">
                <a:blip r:embed="rId3"/>
                <a:stretch>
                  <a:fillRect l="-1032" t="-1340" b="-6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ЕГЭ»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97821"/>
                <a:ext cx="8856984" cy="4588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проведены высоты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них из точек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опущены перпендикуляры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 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Докажите, что прямые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параллельны. б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Найдите отношение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°.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Умножив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полученные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равенства </a:t>
                </a:r>
              </a:p>
              <a:p>
                <a:r>
                  <a:rPr lang="ru-RU" sz="24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MK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MK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найдём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MK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оно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Ещё один способ решения пункта б):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https://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ege.sdamgia.ru/problem?id=514449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97821"/>
                <a:ext cx="8856984" cy="4588949"/>
              </a:xfrm>
              <a:prstGeom prst="rect">
                <a:avLst/>
              </a:prstGeom>
              <a:blipFill rotWithShape="0">
                <a:blip r:embed="rId4"/>
                <a:stretch>
                  <a:fillRect l="-1032" t="-1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315" y="2295577"/>
            <a:ext cx="2607197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207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остроугольного треугольника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Докажите: а)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Δ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~ </a:t>
                </a:r>
                <a:r>
                  <a:rPr lang="ru-RU" sz="2400" dirty="0">
                    <a:solidFill>
                      <a:srgbClr val="C00000"/>
                    </a:solidFill>
                  </a:rPr>
                  <a:t>Δ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ную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окружность с диаметром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207271"/>
              </a:xfrm>
              <a:prstGeom prst="rect">
                <a:avLst/>
              </a:prstGeom>
              <a:blipFill rotWithShape="0">
                <a:blip r:embed="rId3"/>
                <a:stretch>
                  <a:fillRect l="-1041" t="-2210" b="-5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315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остроугольного треугольника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</a:t>
                </a:r>
                <a:r>
                  <a:rPr lang="ru-RU" sz="2400" dirty="0">
                    <a:solidFill>
                      <a:srgbClr val="C00000"/>
                    </a:solidFill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</a:rPr>
                  <a:t>~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Построим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ную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пройдёт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/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315267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315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остроугольного треугольника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</a:t>
                </a:r>
                <a:r>
                  <a:rPr lang="ru-RU" sz="2400" dirty="0">
                    <a:solidFill>
                      <a:srgbClr val="C00000"/>
                    </a:solidFill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</a:rPr>
                  <a:t>~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Построим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ную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FF0000"/>
                    </a:solidFill>
                  </a:rPr>
                  <a:t>1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BCC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FF0000"/>
                        </a:solidFill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315267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471" b="-3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053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остроугольного треугольника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</a:t>
                </a:r>
                <a:r>
                  <a:rPr lang="ru-RU" sz="2400" dirty="0">
                    <a:solidFill>
                      <a:srgbClr val="C00000"/>
                    </a:solidFill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</a:rPr>
                  <a:t>~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Построим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ную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окружность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Она пройдёт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/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FF0000"/>
                    </a:solidFill>
                  </a:rPr>
                  <a:t>1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BCC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FF0000"/>
                        </a:solidFill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00B05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 smtClean="0">
                    <a:solidFill>
                      <a:srgbClr val="00B050"/>
                    </a:solidFill>
                  </a:rPr>
                  <a:t>1 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00B05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CB</m:t>
                    </m:r>
                    <m:r>
                      <m:rPr>
                        <m:nor/>
                      </m:rPr>
                      <a:rPr lang="ru-RU" sz="2400" baseline="-25000" dirty="0">
                        <a:solidFill>
                          <a:srgbClr val="00B050"/>
                        </a:solidFill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свойству вписанных углов.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053930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2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 остроугольные треугольники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576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Высоты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остроугольного треугольника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пересекаются в точке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Докажите: а) </a:t>
                </a:r>
                <a:r>
                  <a:rPr lang="ru-RU" sz="2400" dirty="0">
                    <a:solidFill>
                      <a:srgbClr val="C00000"/>
                    </a:solidFill>
                  </a:rPr>
                  <a:t>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ru-RU" sz="2400" dirty="0">
                    <a:solidFill>
                      <a:srgbClr val="C00000"/>
                    </a:solidFill>
                  </a:rPr>
                  <a:t>~ Δ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∙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ru-RU" sz="24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внешний для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Δ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поэтому </a:t>
                </a:r>
              </a:p>
              <a:p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baseline="-25000" dirty="0"/>
                  <a:t>1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BCC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ru-RU" sz="2400" smtClean="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CB</m:t>
                    </m:r>
                    <m:r>
                      <m:rPr>
                        <m:nor/>
                      </m:rPr>
                      <a:rPr lang="ru-RU" sz="2400" baseline="-25000" dirty="0"/>
                      <m:t>1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ACB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576603"/>
              </a:xfrm>
              <a:prstGeom prst="rect">
                <a:avLst/>
              </a:prstGeom>
              <a:blipFill rotWithShape="0">
                <a:blip r:embed="rId3"/>
                <a:stretch>
                  <a:fillRect l="-1041" t="-1891" b="-4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302" y="2295577"/>
            <a:ext cx="2558210" cy="28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7198</TotalTime>
  <Words>2017</Words>
  <Application>Microsoft Office PowerPoint</Application>
  <PresentationFormat>Экран (16:9)</PresentationFormat>
  <Paragraphs>361</Paragraphs>
  <Slides>45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Вспомогательные окружности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Задачи про остроугольные треугольники</vt:lpstr>
      <vt:lpstr>Задача про ортотреугольник</vt:lpstr>
      <vt:lpstr>Задача про ортотреугольник</vt:lpstr>
      <vt:lpstr>Задача про ортотреугольник</vt:lpstr>
      <vt:lpstr>Задача про ортотреугольник</vt:lpstr>
      <vt:lpstr>Задача про ортотреугольник</vt:lpstr>
      <vt:lpstr>Задача про ортотреугольник</vt:lpstr>
      <vt:lpstr>Задача про ортотреугольник</vt:lpstr>
      <vt:lpstr>Задача про ортотреугольник</vt:lpstr>
      <vt:lpstr>Задачи про тупоугольный треугольник </vt:lpstr>
      <vt:lpstr>Задачи про тупоугольный треугольник </vt:lpstr>
      <vt:lpstr>Задачи про тупоугольный треугольник </vt:lpstr>
      <vt:lpstr>Задачи про тупоугольный треугольник</vt:lpstr>
      <vt:lpstr>Задачи про тупоугольный треугольник </vt:lpstr>
      <vt:lpstr>Задачи про тупоугольный треугольник </vt:lpstr>
      <vt:lpstr>Задачи про тупоугольный треугольник </vt:lpstr>
      <vt:lpstr>Задачи про тупоугольный треугольник </vt:lpstr>
      <vt:lpstr>Задачи про тупоугольный треугольник </vt:lpstr>
      <vt:lpstr>Задача с сайта «Решу ЕГЭ»</vt:lpstr>
      <vt:lpstr>Задача с сайта «Решу ЕГЭ»</vt:lpstr>
      <vt:lpstr>Задача с сайта «Решу ЕГЭ»</vt:lpstr>
      <vt:lpstr>Задача с сайта «Решу ЕГЭ»</vt:lpstr>
      <vt:lpstr>Задача с сайта «Решу ЕГЭ»</vt:lpstr>
      <vt:lpstr>Задача с сайта «Решу ЕГЭ»</vt:lpstr>
      <vt:lpstr>Задача с сайта «Решу ЕГЭ»</vt:lpstr>
      <vt:lpstr>Задача с сайта «Решу ЕГЭ»</vt:lpstr>
      <vt:lpstr>Задача с сайта «Решу ЕГЭ»</vt:lpstr>
      <vt:lpstr>Задача с сайта «Решу ЕГЭ»</vt:lpstr>
      <vt:lpstr>Задача с сайта «Решу ЕГЭ»</vt:lpstr>
      <vt:lpstr>Задача с сайта «Решу ЕГЭ»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709</cp:revision>
  <cp:lastPrinted>2017-04-04T13:08:37Z</cp:lastPrinted>
  <dcterms:created xsi:type="dcterms:W3CDTF">2016-11-09T08:55:41Z</dcterms:created>
  <dcterms:modified xsi:type="dcterms:W3CDTF">2018-11-19T09:53:38Z</dcterms:modified>
</cp:coreProperties>
</file>