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2"/>
  </p:notesMasterIdLst>
  <p:sldIdLst>
    <p:sldId id="476" r:id="rId2"/>
    <p:sldId id="496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6" r:id="rId12"/>
    <p:sldId id="492" r:id="rId13"/>
    <p:sldId id="493" r:id="rId14"/>
    <p:sldId id="494" r:id="rId15"/>
    <p:sldId id="495" r:id="rId16"/>
    <p:sldId id="487" r:id="rId17"/>
    <p:sldId id="488" r:id="rId18"/>
    <p:sldId id="489" r:id="rId19"/>
    <p:sldId id="490" r:id="rId20"/>
    <p:sldId id="491" r:id="rId21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DE046C-5FD9-4270-B985-440B307C9151}">
          <p14:sldIdLst/>
        </p14:section>
        <p14:section name="Раздел без заголовка" id="{FC6831CF-65D3-421A-BFFB-C1D87EB1E1E5}">
          <p14:sldIdLst>
            <p14:sldId id="476"/>
            <p14:sldId id="496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86"/>
            <p14:sldId id="492"/>
            <p14:sldId id="493"/>
            <p14:sldId id="494"/>
            <p14:sldId id="495"/>
            <p14:sldId id="487"/>
            <p14:sldId id="488"/>
            <p14:sldId id="489"/>
            <p14:sldId id="490"/>
            <p14:sldId id="4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88" autoAdjust="0"/>
    <p:restoredTop sz="92653" autoAdjust="0"/>
  </p:normalViewPr>
  <p:slideViewPr>
    <p:cSldViewPr>
      <p:cViewPr varScale="1">
        <p:scale>
          <a:sx n="74" d="100"/>
          <a:sy n="74" d="100"/>
        </p:scale>
        <p:origin x="45" y="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01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3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759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84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865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93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313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32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2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84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1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25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8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66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6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8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8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15567"/>
            <a:ext cx="78488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spcAft>
                <a:spcPts val="0"/>
              </a:spcAft>
            </a:pP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spcAft>
                <a:spcPts val="0"/>
              </a:spcAft>
            </a:pP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endParaRPr lang="ru-RU" sz="20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endParaRPr lang="ru-RU" sz="20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Шевкин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А. В.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, </a:t>
            </a:r>
            <a:b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Заслуженный учитель </a:t>
            </a:r>
            <a:r>
              <a:rPr lang="ru-RU" sz="20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РФ,</a:t>
            </a:r>
          </a:p>
          <a:p>
            <a:endParaRPr lang="ru-RU" sz="20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r>
              <a:rPr lang="en-US" sz="2000" b="1" dirty="0"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000" b="1" dirty="0">
                <a:latin typeface="Georgia" panose="02040502050405020303" pitchFamily="18" charset="0"/>
              </a:rPr>
              <a:t>        </a:t>
            </a:r>
            <a:r>
              <a:rPr lang="ru-RU" sz="2000" b="1" dirty="0" smtClean="0">
                <a:latin typeface="Georgia" panose="02040502050405020303" pitchFamily="18" charset="0"/>
              </a:rPr>
              <a:t/>
            </a:r>
            <a:br>
              <a:rPr lang="ru-RU" sz="2000" b="1" dirty="0" smtClean="0">
                <a:latin typeface="Georgia" panose="02040502050405020303" pitchFamily="18" charset="0"/>
              </a:rPr>
            </a:br>
            <a:r>
              <a:rPr lang="en-US" sz="2000" b="1" dirty="0" smtClean="0">
                <a:latin typeface="Georgia" panose="02040502050405020303" pitchFamily="18" charset="0"/>
                <a:hlinkClick r:id="rId3"/>
              </a:rPr>
              <a:t>www.shevkin.ru</a:t>
            </a:r>
            <a:endParaRPr lang="ru-RU" sz="2000" b="1" dirty="0" smtClean="0">
              <a:latin typeface="Georgia" panose="02040502050405020303" pitchFamily="18" charset="0"/>
            </a:endParaRPr>
          </a:p>
          <a:p>
            <a:endParaRPr lang="ru-RU" sz="2000" b="1" dirty="0">
              <a:latin typeface="Georgia" panose="02040502050405020303" pitchFamily="18" charset="0"/>
            </a:endParaRPr>
          </a:p>
          <a:p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Три задачи на равносторонний треугольник</a:t>
            </a:r>
            <a:endParaRPr lang="ru-RU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1446123"/>
            <a:ext cx="3600400" cy="372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3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1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15567"/>
            <a:ext cx="7848872" cy="359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ts val="25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сторонах равностороннего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треугольника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MNK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отметили точки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так, что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На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пересечении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отрезков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NZ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отметили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точки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см. рис.).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Докажите, что треугольник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 </a:t>
            </a:r>
            <a: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равносторонний.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Они равны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стороне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двум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прилежащим к ней углам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(…).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lnSpc>
                <a:spcPts val="2500"/>
              </a:lnSpc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равных треугольниках все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соответствующие элементы равны,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039" y="771550"/>
            <a:ext cx="4382473" cy="43627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039" y="809043"/>
            <a:ext cx="4374658" cy="435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1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915567"/>
                <a:ext cx="7848872" cy="3567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>
                  <a:lnSpc>
                    <a:spcPts val="2500"/>
                  </a:lnSpc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1.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На сторонах равностороннего </a:t>
                </a:r>
                <a:b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треугольника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MNK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отметили точки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b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так, что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MX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NY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KZ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На </a:t>
                </a:r>
                <a:b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пересечении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отрезков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MY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NZ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KX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b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отметили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точки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см. рис.). </a:t>
                </a:r>
                <a:b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Докажите, что треугольник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 </a:t>
                </a:r>
                <a:r>
                  <a:rPr lang="ru-RU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равносторонний.</a:t>
                </a:r>
              </a:p>
              <a:p>
                <a:pPr>
                  <a:spcAft>
                    <a:spcPts val="0"/>
                  </a:spcAft>
                </a:pP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… следовательно,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chemeClr val="accent5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</a:t>
                </a:r>
                <a:r>
                  <a:rPr lang="en-US" sz="2000" dirty="0">
                    <a:solidFill>
                      <a:schemeClr val="accent5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>
                    <a:solidFill>
                      <a:schemeClr val="accent5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000" dirty="0">
                    <a:solidFill>
                      <a:schemeClr val="accent5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>
                    <a:solidFill>
                      <a:schemeClr val="accent5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Тогда вертикальные 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им углы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треугольника </a:t>
                </a:r>
                <a:r>
                  <a:rPr lang="en-US" sz="2000" i="1" dirty="0" smtClean="0"/>
                  <a:t>AB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равны, значит,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/>
                  <a:t>AB</a:t>
                </a:r>
                <a:r>
                  <a:rPr lang="en-US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равносторонний.</a:t>
                </a:r>
                <a:endParaRPr lang="ru-RU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7"/>
                <a:ext cx="7848872" cy="3567643"/>
              </a:xfrm>
              <a:prstGeom prst="rect">
                <a:avLst/>
              </a:prstGeom>
              <a:blipFill rotWithShape="0">
                <a:blip r:embed="rId2"/>
                <a:stretch>
                  <a:fillRect l="-776" t="-1026" b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039" y="809043"/>
            <a:ext cx="4374658" cy="435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</a:t>
            </a:r>
            <a:r>
              <a:rPr lang="ru-RU" sz="1800" b="1" dirty="0" smtClean="0"/>
              <a:t>2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915567"/>
                <a:ext cx="7848872" cy="2605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>
                  <a:lnSpc>
                    <a:spcPts val="2500"/>
                  </a:lnSpc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2.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Изменим условия предыдущей </a:t>
                </a:r>
                <a:b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задачи. Пусть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NMB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</a:t>
                </a:r>
                <a:r>
                  <a:rPr lang="en-US" sz="20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NC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MKA</a:t>
                </a:r>
                <a:r>
                  <a:rPr lang="ru-RU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(точки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стёрты). Докажите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что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равносторонний.  </a:t>
                </a:r>
              </a:p>
              <a:p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ru-RU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Доказательство</a:t>
                </a:r>
                <a:r>
                  <a:rPr lang="ru-RU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Рассмотрим </a:t>
                </a:r>
                <a:b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треугольники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MNB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KNC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MKA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Так как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в равностороннем треугольнике все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углы равны, то…</a:t>
                </a: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7"/>
                <a:ext cx="7848872" cy="2605842"/>
              </a:xfrm>
              <a:prstGeom prst="rect">
                <a:avLst/>
              </a:prstGeom>
              <a:blipFill rotWithShape="0">
                <a:blip r:embed="rId2"/>
                <a:stretch>
                  <a:fillRect l="-776" t="-1402" b="-32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840173"/>
            <a:ext cx="4138418" cy="432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2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915567"/>
                <a:ext cx="7848872" cy="3836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>
                  <a:lnSpc>
                    <a:spcPts val="2500"/>
                  </a:lnSpc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Изменим условия предыдущей </a:t>
                </a:r>
                <a:b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задачи. Пусть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NMB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NC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MKA</a:t>
                </a:r>
                <a: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(точки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стёрты). Докажите, что </a:t>
                </a:r>
                <a:b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равносторонний.  </a:t>
                </a:r>
                <a:endParaRPr lang="ru-RU" sz="2000" dirty="0" smtClean="0">
                  <a:solidFill>
                    <a:srgbClr val="C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</a:t>
                </a:r>
                <a:r>
                  <a:rPr lang="ru-RU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Доказательство</a:t>
                </a:r>
                <a:r>
                  <a:rPr lang="ru-RU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Рассмотрим </a:t>
                </a:r>
                <a:b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треугольники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MNB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KNC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MKA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В равностороннем треугольнике все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углы равны, вычтем из равных углов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поровну, получим: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MNB</a:t>
                </a:r>
                <a:r>
                  <a:rPr lang="en-US" sz="2000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</a:t>
                </a:r>
                <a:r>
                  <a:rPr lang="en-US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en-US" sz="2000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ru-RU" sz="2000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</a:t>
                </a:r>
                <a:r>
                  <a:rPr lang="en-US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</a:t>
                </a:r>
                <a: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Треугольники </a:t>
                </a:r>
                <a:r>
                  <a:rPr lang="en-US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MNB</a:t>
                </a:r>
                <a:r>
                  <a:rPr 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KNC</a:t>
                </a:r>
                <a:r>
                  <a:rPr 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MKA</a:t>
                </a:r>
                <a:r>
                  <a:rPr lang="ru-RU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равны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по стороне 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 двум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прилежащим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к ней углам (…).</a:t>
                </a:r>
                <a:endParaRPr lang="ru-RU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7"/>
                <a:ext cx="7848872" cy="3836948"/>
              </a:xfrm>
              <a:prstGeom prst="rect">
                <a:avLst/>
              </a:prstGeom>
              <a:blipFill rotWithShape="0">
                <a:blip r:embed="rId2"/>
                <a:stretch>
                  <a:fillRect l="-776" t="-952" b="-19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840173"/>
            <a:ext cx="4138418" cy="43238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869876"/>
            <a:ext cx="4143473" cy="43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2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2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915567"/>
                <a:ext cx="7848872" cy="3221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>
                  <a:lnSpc>
                    <a:spcPts val="2500"/>
                  </a:lnSpc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Изменим условия предыдущей </a:t>
                </a:r>
                <a:b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задачи. Пусть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NMB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KNC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MKA</a:t>
                </a:r>
                <a: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(точки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стёрты). Докажите, что </a:t>
                </a:r>
                <a:b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равносторонний. 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… В 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равных треугольниках все </a:t>
                </a:r>
                <a:b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соответствующие элементы равны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значит,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в этих треугольниках </a:t>
                </a:r>
                <a:r>
                  <a:rPr lang="ru-RU" sz="2000" i="1" dirty="0" smtClean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2000" i="1" dirty="0" smtClean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92D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 </a:t>
                </a:r>
                <a:r>
                  <a:rPr lang="en-US" sz="2000" dirty="0">
                    <a:solidFill>
                      <a:srgbClr val="92D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92D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 </a:t>
                </a:r>
                <a:r>
                  <a:rPr lang="en-US" sz="2000" dirty="0">
                    <a:solidFill>
                      <a:srgbClr val="92D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000" i="1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 smtClean="0">
                    <a:solidFill>
                      <a:srgbClr val="92D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</a:p>
              <a:p>
                <a:endParaRPr lang="ru-RU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7"/>
                <a:ext cx="7848872" cy="3221395"/>
              </a:xfrm>
              <a:prstGeom prst="rect">
                <a:avLst/>
              </a:prstGeom>
              <a:blipFill rotWithShape="0">
                <a:blip r:embed="rId2"/>
                <a:stretch>
                  <a:fillRect l="-776" t="-11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862392"/>
            <a:ext cx="4150636" cy="433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1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2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915567"/>
                <a:ext cx="7848872" cy="3836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>
                  <a:lnSpc>
                    <a:spcPts val="2500"/>
                  </a:lnSpc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Изменим условия предыдущей </a:t>
                </a:r>
                <a:b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задачи. Пусть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NMB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NC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MKA</a:t>
                </a:r>
                <a: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(точки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стёрты). Докажите, что </a:t>
                </a:r>
                <a:b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равносторонний.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… В 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равных треугольниках все </a:t>
                </a:r>
                <a:b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соответствующие элементы равны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значит,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в этих треугольниках </a:t>
                </a:r>
                <a:r>
                  <a:rPr lang="ru-RU" sz="2000" i="1" dirty="0" smtClean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2000" i="1" dirty="0" smtClean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 </a:t>
                </a:r>
                <a:r>
                  <a:rPr lang="en-US" sz="2000" dirty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 </a:t>
                </a:r>
                <a:r>
                  <a:rPr lang="en-US" sz="2000" dirty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Тогда и смежные им углы в </a:t>
                </a:r>
                <a:r>
                  <a:rPr lang="ru-RU" sz="2000" dirty="0" err="1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err="1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нике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</a:t>
                </a:r>
                <a:r>
                  <a:rPr lang="ru-RU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равны: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 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 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Значит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/>
                  <a:t>AB</a:t>
                </a:r>
                <a:r>
                  <a:rPr lang="en-US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равносторонний, что и т. д.</a:t>
                </a:r>
                <a:endParaRPr lang="ru-RU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7"/>
                <a:ext cx="7848872" cy="3836948"/>
              </a:xfrm>
              <a:prstGeom prst="rect">
                <a:avLst/>
              </a:prstGeom>
              <a:blipFill rotWithShape="0">
                <a:blip r:embed="rId2"/>
                <a:stretch>
                  <a:fillRect l="-776" t="-952" b="-19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840173"/>
            <a:ext cx="4138418" cy="43238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869876"/>
            <a:ext cx="4143473" cy="43291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8993" y="838277"/>
            <a:ext cx="4140230" cy="432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</a:t>
            </a:r>
            <a:r>
              <a:rPr lang="ru-RU" sz="1800" b="1" dirty="0" smtClean="0"/>
              <a:t>3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15567"/>
            <a:ext cx="7848872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ts val="25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Изменим условия предыдущей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задачи. Пусть  </a:t>
            </a:r>
            <a:r>
              <a:rPr lang="en-US" sz="20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NB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KC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Докажите, что треугольник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 </a:t>
            </a:r>
            <a:endParaRPr lang="ru-RU" sz="2000" i="1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равносторонний.</a:t>
            </a:r>
          </a:p>
          <a:p>
            <a:pPr>
              <a:spcAft>
                <a:spcPts val="0"/>
              </a:spcAft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950" y="843558"/>
            <a:ext cx="4182562" cy="43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3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15567"/>
            <a:ext cx="7848872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ts val="25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Изменим условия предыдущей </a:t>
            </a:r>
            <a:b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задачи. Пусть  </a:t>
            </a:r>
            <a: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NB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KC</a:t>
            </a:r>
            <a:r>
              <a:rPr lang="ru-RU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RU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Докажите, что треугольник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 </a:t>
            </a:r>
            <a:endParaRPr lang="ru-RU" sz="2000" i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равносторонний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Доказательство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Если </a:t>
            </a:r>
            <a:r>
              <a:rPr lang="en-US" sz="2000" i="1" dirty="0" smtClean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000" dirty="0" smtClean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ru-RU" sz="2000" i="1" dirty="0" smtClean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 треугольники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838569"/>
            <a:ext cx="4139952" cy="432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3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915567"/>
                <a:ext cx="7848872" cy="3516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>
                  <a:lnSpc>
                    <a:spcPts val="2500"/>
                  </a:lnSpc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</a:t>
                </a: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r>
                  <a:rPr lang="en-US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*</a:t>
                </a: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Изменим условия предыдущей </a:t>
                </a:r>
                <a:b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задачи. Пусть  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NB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KC</a:t>
                </a:r>
                <a: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b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Докажите, что треугольник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 </a:t>
                </a:r>
                <a:endParaRPr lang="ru-RU" sz="2000" i="1" dirty="0">
                  <a:solidFill>
                    <a:srgbClr val="C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</a:t>
                </a:r>
                <a:r>
                  <a:rPr lang="ru-RU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Доказательство</a:t>
                </a:r>
                <a:r>
                  <a:rPr lang="ru-RU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1) Если </a:t>
                </a:r>
                <a:r>
                  <a:rPr lang="en-US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</a:t>
                </a:r>
                <a:r>
                  <a:rPr lang="en-US" sz="2000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ru-RU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</a:p>
              <a:p>
                <a:pPr>
                  <a:spcAft>
                    <a:spcPts val="0"/>
                  </a:spcAft>
                </a:pP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то треугольники </a:t>
                </a:r>
                <a:r>
                  <a:rPr lang="en-US" sz="2000" i="1" dirty="0" smtClean="0">
                    <a:solidFill>
                      <a:srgbClr val="92D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MNB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и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 smtClean="0">
                    <a:solidFill>
                      <a:srgbClr val="92D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NKC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равны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по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трём сторонам (…). </a:t>
                </a:r>
              </a:p>
              <a:p>
                <a:pPr>
                  <a:spcAft>
                    <a:spcPts val="0"/>
                  </a:spcAft>
                </a:pP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В равных треугольниках все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соответствующие углы равны, значит,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000" dirty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Тогда смежные им углы 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</a:t>
                </a:r>
                <a:r>
                  <a:rPr lang="en-US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равны и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…</a:t>
                </a:r>
                <a:endParaRPr lang="ru-RU" sz="20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7"/>
                <a:ext cx="7848872" cy="3516347"/>
              </a:xfrm>
              <a:prstGeom prst="rect">
                <a:avLst/>
              </a:prstGeom>
              <a:blipFill rotWithShape="0">
                <a:blip r:embed="rId2"/>
                <a:stretch>
                  <a:fillRect l="-776" t="-1040" b="-22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560" y="878995"/>
            <a:ext cx="4139952" cy="428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3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915567"/>
                <a:ext cx="7848872" cy="3824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>
                  <a:lnSpc>
                    <a:spcPts val="2500"/>
                  </a:lnSpc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</a:t>
                </a: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r>
                  <a:rPr lang="en-US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*</a:t>
                </a: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Изменим условия предыдущей </a:t>
                </a:r>
                <a:b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задачи. Пусть  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NB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KC</a:t>
                </a:r>
                <a: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br>
                  <a:rPr lang="ru-RU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Докажите, что треугольник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 </a:t>
                </a:r>
                <a:endParaRPr lang="ru-RU" sz="2000" i="1" dirty="0">
                  <a:solidFill>
                    <a:srgbClr val="C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  </a:t>
                </a:r>
              </a:p>
              <a:p>
                <a:pPr>
                  <a:spcAft>
                    <a:spcPts val="0"/>
                  </a:spcAft>
                </a:pP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ru-RU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Доказательство</a:t>
                </a:r>
                <a:r>
                  <a:rPr lang="ru-RU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1) Если </a:t>
                </a:r>
                <a:r>
                  <a:rPr lang="en-US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</a:t>
                </a:r>
                <a:r>
                  <a:rPr lang="en-US" sz="2000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ru-RU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</a:p>
              <a:p>
                <a:pPr>
                  <a:spcAft>
                    <a:spcPts val="0"/>
                  </a:spcAft>
                </a:pP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то треугольники </a:t>
                </a:r>
                <a:r>
                  <a:rPr lang="en-US" sz="2000" i="1" dirty="0" smtClean="0">
                    <a:solidFill>
                      <a:srgbClr val="92D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MNB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и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 smtClean="0">
                    <a:solidFill>
                      <a:srgbClr val="92D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NKC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равны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по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трём сторонам (…). </a:t>
                </a:r>
              </a:p>
              <a:p>
                <a:pPr>
                  <a:spcAft>
                    <a:spcPts val="0"/>
                  </a:spcAft>
                </a:pP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В равных треугольниках все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соответствующие углы равны, значит,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000" dirty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Тогда смежные им углы 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</a:t>
                </a:r>
                <a:r>
                  <a:rPr lang="en-US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равны и </a:t>
                </a:r>
                <a:r>
                  <a:rPr lang="en-US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</a:t>
                </a:r>
                <a:r>
                  <a:rPr lang="en-US" sz="2000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AC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значит, треугольник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 smtClean="0"/>
                  <a:t>AB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равносторонний, что и т. д.</a:t>
                </a:r>
                <a:endParaRPr lang="ru-RU" sz="20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7"/>
                <a:ext cx="7848872" cy="3824124"/>
              </a:xfrm>
              <a:prstGeom prst="rect">
                <a:avLst/>
              </a:prstGeom>
              <a:blipFill rotWithShape="0">
                <a:blip r:embed="rId2"/>
                <a:stretch>
                  <a:fillRect l="-776" t="-955" b="-1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2094" y="859189"/>
            <a:ext cx="4138418" cy="428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Задача 1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15567"/>
            <a:ext cx="7848872" cy="2887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сторонах равностороннего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треугольника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MNK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отметили точки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так, что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На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пересечении отрезков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NZ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отметили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точки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см. рис.).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Докажите, что треугольник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 </a:t>
            </a:r>
            <a: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равносторонний. </a:t>
            </a: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Доказательство.</a:t>
            </a: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Рассмотрим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3" y="862977"/>
            <a:ext cx="4320480" cy="430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3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915567"/>
                <a:ext cx="7848872" cy="3824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>
                  <a:lnSpc>
                    <a:spcPts val="2500"/>
                  </a:lnSpc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</a:t>
                </a: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r>
                  <a:rPr lang="en-US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*</a:t>
                </a: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Изменим условия предыдущей </a:t>
                </a:r>
                <a:b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задачи. Пусть  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NB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KC</a:t>
                </a:r>
                <a:r>
                  <a:rPr lang="ru-RU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br>
                  <a:rPr lang="ru-RU" sz="2000" i="1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Докажите, что треугольник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 </a:t>
                </a:r>
                <a:endParaRPr lang="ru-RU" sz="2000" i="1" dirty="0">
                  <a:solidFill>
                    <a:srgbClr val="C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равносторонний.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</a:p>
              <a:p>
                <a:pPr>
                  <a:spcAft>
                    <a:spcPts val="0"/>
                  </a:spcAft>
                </a:pPr>
                <a:r>
                  <a:rPr lang="ru-RU" sz="2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ru-RU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Доказательство</a:t>
                </a:r>
                <a:r>
                  <a:rPr lang="ru-RU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2) Если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ru-RU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</a:p>
              <a:p>
                <a:pPr>
                  <a:spcAft>
                    <a:spcPts val="0"/>
                  </a:spcAft>
                </a:pP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то точка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на луче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NB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будет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находиться выше или ниже того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положения, которое она занимала в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случае 1)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поэтому равенство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NB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KC</a:t>
                </a:r>
                <a:r>
                  <a:rPr lang="en-US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выполняться не будет, а это </a:t>
                </a:r>
                <a:r>
                  <a:rPr lang="ru-RU" sz="2000" dirty="0" err="1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противо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err="1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речит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условию задачи, следовательно,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случай </a:t>
                </a:r>
                <a:r>
                  <a:rPr lang="en-US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</a:t>
                </a:r>
                <a:r>
                  <a:rPr 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ru-RU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невозможен.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7"/>
                <a:ext cx="7848872" cy="3824124"/>
              </a:xfrm>
              <a:prstGeom prst="rect">
                <a:avLst/>
              </a:prstGeom>
              <a:blipFill rotWithShape="0">
                <a:blip r:embed="rId2"/>
                <a:stretch>
                  <a:fillRect l="-776" t="-955" b="-1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2094" y="859189"/>
            <a:ext cx="4138418" cy="428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1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15567"/>
            <a:ext cx="7848872" cy="2887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сторонах равностороннего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треугольника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MNK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отметили точки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так, что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На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пересечении отрезков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NZ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отметили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точки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см. рис.).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Докажите, что треугольник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 </a:t>
            </a:r>
            <a: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равносторонний. </a:t>
            </a: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Доказательство</a:t>
            </a: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Рассмотрим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треугольники </a:t>
            </a:r>
            <a:r>
              <a:rPr lang="en-US" sz="2000" i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MNY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181" y="836246"/>
            <a:ext cx="4347331" cy="432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1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15567"/>
            <a:ext cx="7848872" cy="2887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сторонах равностороннего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треугольника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MNK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отметили точки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так, что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На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пересечении отрезков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NZ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отметили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точки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см. рис.).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Докажите, что треугольник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 </a:t>
            </a:r>
            <a: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равносторонний. </a:t>
            </a: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Доказательство.</a:t>
            </a: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Рассмотрим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треугольники 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MNY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NKZ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181" y="836247"/>
            <a:ext cx="4347331" cy="432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3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1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15567"/>
            <a:ext cx="7848872" cy="513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сторонах равностороннего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треугольника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MNK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отметили точки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так, что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На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пересечении отрезков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NZ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отметили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точки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см. рис.).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Докажите, что треугольник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 </a:t>
            </a:r>
            <a: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равносторонний. </a:t>
            </a: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Доказательство.</a:t>
            </a: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Рассмотрим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треугольники 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MNY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NKZ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KMX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Они </a:t>
            </a:r>
            <a:b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равны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…</a:t>
            </a: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181" y="836247"/>
            <a:ext cx="4347331" cy="432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1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15567"/>
            <a:ext cx="7848872" cy="352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сторонах равностороннего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треугольника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MNK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отметили точки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так, что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На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пересечении отрезков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NZ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отметили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точки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см. рис.).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Докажите, что треугольник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 </a:t>
            </a:r>
            <a: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равносторонний. </a:t>
            </a: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Доказательство.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Рассмотрим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треугольники 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MNY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NKZ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KMX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Они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равны по двум сторонам и углу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между ними (…).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182" y="836247"/>
            <a:ext cx="4347330" cy="432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1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15567"/>
            <a:ext cx="7848872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сторонах равностороннего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треугольника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MNK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отметили точки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так, что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KZ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На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пересечении отрезков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NZ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KX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отметили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точки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см. рис.).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Докажите, что треугольник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 </a:t>
            </a:r>
            <a: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равносторонний. </a:t>
            </a:r>
          </a:p>
          <a:p>
            <a:pPr indent="180340">
              <a:lnSpc>
                <a:spcPts val="2500"/>
              </a:lnSpc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В равных треугольниках все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соответствующие элементы равны, 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следовательно, …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340">
              <a:lnSpc>
                <a:spcPts val="25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685" y="836247"/>
            <a:ext cx="4338827" cy="43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1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915567"/>
                <a:ext cx="7848872" cy="3208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1.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На сторонах равностороннего </a:t>
                </a:r>
                <a:b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треугольника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MNK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отметили точки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b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так, что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MX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NY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KZ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На </a:t>
                </a:r>
                <a:b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пересечении отрезков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MY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NZ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KX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b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отметили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точки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см. рис.). </a:t>
                </a:r>
                <a:b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Докажите, что треугольник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 </a:t>
                </a:r>
                <a:r>
                  <a:rPr lang="ru-RU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равносторонний. </a:t>
                </a:r>
              </a:p>
              <a:p>
                <a:pPr indent="180340">
                  <a:lnSpc>
                    <a:spcPts val="2500"/>
                  </a:lnSpc>
                </a:pP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… В равных треугольниках все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соответствующие элементы равны,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следовательно, </a:t>
                </a:r>
                <a14:m>
                  <m:oMath xmlns:m="http://schemas.openxmlformats.org/officeDocument/2006/math">
                    <m:r>
                      <a:rPr lang="ru-RU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…</a:t>
                </a: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7"/>
                <a:ext cx="7848872" cy="3208571"/>
              </a:xfrm>
              <a:prstGeom prst="rect">
                <a:avLst/>
              </a:prstGeom>
              <a:blipFill rotWithShape="0">
                <a:blip r:embed="rId2"/>
                <a:stretch>
                  <a:fillRect l="-776" t="-759" b="-17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039" y="771550"/>
            <a:ext cx="4382473" cy="436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6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7160343" cy="386358"/>
          </a:xfrm>
        </p:spPr>
        <p:txBody>
          <a:bodyPr>
            <a:noAutofit/>
          </a:bodyPr>
          <a:lstStyle/>
          <a:p>
            <a:r>
              <a:rPr lang="ru-RU" sz="1800" b="1" dirty="0"/>
              <a:t>Задача 1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1590"/>
            <a:ext cx="763284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pPr indent="180340">
              <a:spcBef>
                <a:spcPts val="60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915567"/>
                <a:ext cx="7848872" cy="3849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1.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На сторонах равностороннего </a:t>
                </a:r>
                <a:b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треугольника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MNK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отметили точки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b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так, что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MX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NY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KZ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На </a:t>
                </a:r>
                <a:b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пересечении отрезков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MY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NZ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KX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b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отметили </a:t>
                </a:r>
                <a:r>
                  <a:rPr lang="ru-RU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точки </a:t>
                </a:r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см. рис.). </a:t>
                </a:r>
                <a:b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Докажите, что треугольник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ABC </a:t>
                </a:r>
                <a:r>
                  <a:rPr lang="ru-RU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ru-RU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равносторонний. </a:t>
                </a:r>
              </a:p>
              <a:p>
                <a:pPr indent="180340">
                  <a:lnSpc>
                    <a:spcPts val="2500"/>
                  </a:lnSpc>
                </a:pP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… В равных треугольниках все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соответствующие элементы равны,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следовательно,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0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000" i="1" dirty="0" smtClean="0">
                    <a:solidFill>
                      <a:srgbClr val="00B050"/>
                    </a:solidFill>
                  </a:rPr>
                  <a:t>X </a:t>
                </a:r>
                <a:r>
                  <a:rPr lang="en-US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</a:t>
                </a: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Рассмотрим </a:t>
                </a:r>
                <a:b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треугольники </a:t>
                </a:r>
                <a:r>
                  <a:rPr lang="en-US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MXA</a:t>
                </a:r>
                <a:r>
                  <a:rPr 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NYB</a:t>
                </a:r>
                <a:r>
                  <a:rPr 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KZC</a:t>
                </a:r>
                <a:r>
                  <a:rPr lang="ru-RU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ru-RU" sz="20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7"/>
                <a:ext cx="7848872" cy="3849772"/>
              </a:xfrm>
              <a:prstGeom prst="rect">
                <a:avLst/>
              </a:prstGeom>
              <a:blipFill rotWithShape="0">
                <a:blip r:embed="rId2"/>
                <a:stretch>
                  <a:fillRect l="-776" t="-633" b="-12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039" y="771550"/>
            <a:ext cx="4382473" cy="436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4527</TotalTime>
  <Words>168</Words>
  <Application>Microsoft Office PowerPoint</Application>
  <PresentationFormat>Экран (16:9)</PresentationFormat>
  <Paragraphs>130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Georgia</vt:lpstr>
      <vt:lpstr>Times New Roman</vt:lpstr>
      <vt:lpstr>Trebuchet MS</vt:lpstr>
      <vt:lpstr>Wingdings 3</vt:lpstr>
      <vt:lpstr>Грань</vt:lpstr>
      <vt:lpstr>Три задачи на равносторонний треугольник</vt:lpstr>
      <vt:lpstr>Задача 1</vt:lpstr>
      <vt:lpstr>Задача 1</vt:lpstr>
      <vt:lpstr>Задача 1</vt:lpstr>
      <vt:lpstr>Задача 1</vt:lpstr>
      <vt:lpstr>Задача 1</vt:lpstr>
      <vt:lpstr>Задача 1</vt:lpstr>
      <vt:lpstr>Задача 1</vt:lpstr>
      <vt:lpstr>Задача 1</vt:lpstr>
      <vt:lpstr>Задача 1</vt:lpstr>
      <vt:lpstr>Задача 1</vt:lpstr>
      <vt:lpstr>Задача 2</vt:lpstr>
      <vt:lpstr>Задача 2</vt:lpstr>
      <vt:lpstr>Задача 2</vt:lpstr>
      <vt:lpstr>Задача 2</vt:lpstr>
      <vt:lpstr>Задача 3</vt:lpstr>
      <vt:lpstr>Задача 3</vt:lpstr>
      <vt:lpstr>Задача 3</vt:lpstr>
      <vt:lpstr>Задача 3</vt:lpstr>
      <vt:lpstr>Задача 3</vt:lpstr>
    </vt:vector>
  </TitlesOfParts>
  <Company>Prosv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452</cp:revision>
  <cp:lastPrinted>2017-04-04T13:08:37Z</cp:lastPrinted>
  <dcterms:created xsi:type="dcterms:W3CDTF">2016-11-09T08:55:41Z</dcterms:created>
  <dcterms:modified xsi:type="dcterms:W3CDTF">2018-11-18T06:35:50Z</dcterms:modified>
</cp:coreProperties>
</file>