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notesMasterIdLst>
    <p:notesMasterId r:id="rId12"/>
  </p:notesMasterIdLst>
  <p:sldIdLst>
    <p:sldId id="301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5" r:id="rId11"/>
  </p:sldIdLst>
  <p:sldSz cx="9144000" cy="5143500" type="screen16x9"/>
  <p:notesSz cx="6797675" cy="9928225"/>
  <p:defaultTextStyle>
    <a:defPPr>
      <a:defRPr lang="ru-RU"/>
    </a:defPPr>
    <a:lvl1pPr marL="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6981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3962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0943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47924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4905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1886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58867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295848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000424B-E7D4-442F-97C9-F884492144B0}">
          <p14:sldIdLst>
            <p14:sldId id="301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5"/>
          </p14:sldIdLst>
        </p14:section>
        <p14:section name="Раздел без заголовка" id="{81C121F0-F44A-4FB4-888E-6141B4C8CFB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29" autoAdjust="0"/>
    <p:restoredTop sz="92653" autoAdjust="0"/>
  </p:normalViewPr>
  <p:slideViewPr>
    <p:cSldViewPr>
      <p:cViewPr varScale="1">
        <p:scale>
          <a:sx n="70" d="100"/>
          <a:sy n="70" d="100"/>
        </p:scale>
        <p:origin x="439" y="4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B165F-DAC5-41D4-8383-6927FFFF8F14}" type="datetimeFigureOut">
              <a:rPr lang="ru-RU" smtClean="0"/>
              <a:t>27.10.2018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8BC49-7326-4315-9EF6-841B61FD8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01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981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962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0943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7924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4905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1886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8867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5848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986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888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167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767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054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663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922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9639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115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386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963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4782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638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9892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241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127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90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829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014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27.10.2018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25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27.10.2018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045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27.10.2018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618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27.10.2018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1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27.10.2018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39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27.10.2018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91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BD8A6-2B11-4ADA-9673-FB0CFB16F882}" type="datetimeFigureOut">
              <a:rPr lang="ru-RU" smtClean="0"/>
              <a:t>27.10.2018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085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  <p:sldLayoutId id="2147483822" r:id="rId14"/>
    <p:sldLayoutId id="2147483823" r:id="rId15"/>
    <p:sldLayoutId id="2147483824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vkin.ru/" TargetMode="External"/><Relationship Id="rId2" Type="http://schemas.openxmlformats.org/officeDocument/2006/relationships/hyperlink" Target="mailto:avshevkin@mail.ru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584279" cy="803127"/>
          </a:xfrm>
        </p:spPr>
        <p:txBody>
          <a:bodyPr>
            <a:noAutofit/>
          </a:bodyPr>
          <a:lstStyle/>
          <a:p>
            <a:pPr algn="ctr">
              <a:lnSpc>
                <a:spcPts val="2800"/>
              </a:lnSpc>
            </a:pPr>
            <a:r>
              <a:rPr lang="ru-RU" sz="2400" b="1" dirty="0" smtClean="0"/>
              <a:t>Квадратное </a:t>
            </a:r>
            <a:r>
              <a:rPr lang="ru-RU" sz="2400" b="1" dirty="0" smtClean="0"/>
              <a:t>уравнение, </a:t>
            </a:r>
            <a:br>
              <a:rPr lang="ru-RU" sz="2400" b="1" dirty="0" smtClean="0"/>
            </a:br>
            <a:r>
              <a:rPr lang="ru-RU" sz="2400" b="1" dirty="0" smtClean="0"/>
              <a:t>квадратное </a:t>
            </a:r>
            <a:r>
              <a:rPr lang="ru-RU" sz="2400" b="1" dirty="0" smtClean="0"/>
              <a:t>неравенство и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квадратичная функция  </a:t>
            </a:r>
            <a:br>
              <a:rPr lang="ru-RU" sz="2400" b="1" dirty="0" smtClean="0"/>
            </a:br>
            <a:endParaRPr lang="ru-RU" sz="2400" dirty="0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55576" y="1343226"/>
            <a:ext cx="6696744" cy="223202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/>
            </a:r>
            <a:br>
              <a:rPr lang="ru-RU" sz="2000" b="1" dirty="0" smtClean="0">
                <a:solidFill>
                  <a:srgbClr val="0070C0"/>
                </a:solidFill>
              </a:rPr>
            </a:br>
            <a:endParaRPr lang="ru-RU" sz="2000" b="1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b="1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Презентация для учащихся 9-11 классов </a:t>
            </a:r>
            <a:endParaRPr lang="ru-RU" sz="2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1800" b="1" dirty="0" smtClean="0">
              <a:solidFill>
                <a:srgbClr val="0070C0"/>
              </a:solidFill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Составитель: </a:t>
            </a:r>
            <a:r>
              <a:rPr lang="ru-RU" sz="2000" b="1" dirty="0" smtClean="0">
                <a:solidFill>
                  <a:srgbClr val="0070C0"/>
                </a:solidFill>
                <a:latin typeface="+mj-lt"/>
              </a:rPr>
              <a:t>Шевкин Александр Владимирович,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Заслуженный учитель РФ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+mj-lt"/>
                <a:hlinkClick r:id="rId2"/>
              </a:rPr>
              <a:t>avshevkin@mail.ru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        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hlinkClick r:id="rId3"/>
              </a:rPr>
              <a:t>www.shevkin.ru</a:t>
            </a:r>
            <a:endParaRPr lang="ru-RU" sz="2000" b="1" dirty="0" smtClean="0">
              <a:solidFill>
                <a:schemeClr val="tx1"/>
              </a:solidFill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tx1"/>
                </a:solidFill>
                <a:latin typeface="+mj-lt"/>
              </a:rPr>
              <a:t>Нажмите клавишу 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F5</a:t>
            </a:r>
            <a:r>
              <a:rPr lang="ru-RU" sz="1800" dirty="0" smtClean="0">
                <a:solidFill>
                  <a:schemeClr val="tx1"/>
                </a:solidFill>
                <a:latin typeface="+mj-lt"/>
              </a:rPr>
              <a:t>, потом нажимайте пробел или стрелку.</a:t>
            </a:r>
            <a:endParaRPr lang="ru-RU" sz="18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7278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95486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/>
              <a:t>Квадратное </a:t>
            </a:r>
            <a:r>
              <a:rPr lang="ru-RU" sz="1800" b="1" dirty="0" smtClean="0"/>
              <a:t>неравенство</a:t>
            </a:r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95536" y="627534"/>
                <a:ext cx="7632848" cy="4248472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en-US" sz="2000" dirty="0" smtClean="0">
                    <a:solidFill>
                      <a:schemeClr val="tx1"/>
                    </a:solidFill>
                  </a:rPr>
                  <a:t>  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Наименьшее </a:t>
                </a:r>
                <a:r>
                  <a:rPr lang="ru-RU" sz="2000" dirty="0">
                    <a:solidFill>
                      <a:schemeClr val="tx1"/>
                    </a:solidFill>
                  </a:rPr>
                  <a:t>значение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параметра </a:t>
                </a:r>
                <a:r>
                  <a:rPr lang="en-US" sz="2000" i="1" dirty="0" smtClean="0">
                    <a:solidFill>
                      <a:schemeClr val="tx1"/>
                    </a:solidFill>
                  </a:rPr>
                  <a:t>a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, </a:t>
                </a:r>
                <a:r>
                  <a:rPr lang="ru-RU" sz="2000" dirty="0">
                    <a:solidFill>
                      <a:schemeClr val="tx1"/>
                    </a:solidFill>
                  </a:rPr>
                  <a:t>удовлет­воряющее условиям задачи, равно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1,4</m:t>
                        </m:r>
                      </m:e>
                    </m:rad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algn="l"/>
                <a:r>
                  <a:rPr lang="en-US" sz="2000" dirty="0" smtClean="0">
                    <a:solidFill>
                      <a:schemeClr val="tx1"/>
                    </a:solidFill>
                  </a:rPr>
                  <a:t>  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Если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a</a:t>
                </a:r>
                <a:r>
                  <a:rPr lang="ru-RU" sz="20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1,4</m:t>
                        </m:r>
                      </m:e>
                    </m:rad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, то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ru-RU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. Подставив в левую часть исходного неравенства вместо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x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ru-RU" sz="2000" dirty="0">
                    <a:solidFill>
                      <a:schemeClr val="tx1"/>
                    </a:solidFill>
                  </a:rPr>
                  <a:t>число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, а вместо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y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ru-RU" sz="2000" dirty="0">
                    <a:solidFill>
                      <a:schemeClr val="tx1"/>
                    </a:solidFill>
                  </a:rPr>
                  <a:t>число </a:t>
                </a:r>
                <a14:m>
                  <m:oMath xmlns:m="http://schemas.openxmlformats.org/officeDocument/2006/math">
                    <m:r>
                      <a:rPr lang="ru-RU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, получим: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𝑎𝑦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US" sz="2000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49</m:t>
                            </m:r>
                          </m:den>
                        </m:f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49</m:t>
                            </m:r>
                          </m:den>
                        </m:f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49</m:t>
                            </m:r>
                          </m:den>
                        </m:f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</m:t>
                    </m:r>
                    <m:r>
                      <a:rPr lang="ru-RU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algn="l"/>
                <a:r>
                  <a:rPr lang="en-US" sz="2000" dirty="0" smtClean="0">
                    <a:solidFill>
                      <a:schemeClr val="tx1"/>
                    </a:solidFill>
                  </a:rPr>
                  <a:t>  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То </a:t>
                </a:r>
                <a:r>
                  <a:rPr lang="ru-RU" sz="2000" dirty="0">
                    <a:solidFill>
                      <a:schemeClr val="tx1"/>
                    </a:solidFill>
                  </a:rPr>
                  <a:t>есть для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a</a:t>
                </a:r>
                <a:r>
                  <a:rPr lang="ru-RU" sz="20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1,4</m:t>
                        </m:r>
                      </m:e>
                    </m:rad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существует хотя бы одна пара чисел </a:t>
                </a:r>
                <a:br>
                  <a:rPr lang="ru-RU" sz="2000" dirty="0">
                    <a:solidFill>
                      <a:schemeClr val="tx1"/>
                    </a:solidFill>
                  </a:rPr>
                </a:br>
                <a:r>
                  <a:rPr lang="ru-RU" sz="2000" dirty="0">
                    <a:solidFill>
                      <a:schemeClr val="tx1"/>
                    </a:solidFill>
                  </a:rPr>
                  <a:t>(</a:t>
                </a:r>
                <a:r>
                  <a:rPr lang="ru-RU" sz="2000" i="1" dirty="0">
                    <a:solidFill>
                      <a:schemeClr val="tx1"/>
                    </a:solidFill>
                  </a:rPr>
                  <a:t>х</a:t>
                </a:r>
                <a:r>
                  <a:rPr lang="ru-RU" sz="2000" dirty="0">
                    <a:solidFill>
                      <a:schemeClr val="tx1"/>
                    </a:solidFill>
                  </a:rPr>
                  <a:t>; </a:t>
                </a:r>
                <a:r>
                  <a:rPr lang="ru-RU" sz="2000" i="1" dirty="0">
                    <a:solidFill>
                      <a:schemeClr val="tx1"/>
                    </a:solidFill>
                  </a:rPr>
                  <a:t>у</a:t>
                </a:r>
                <a:r>
                  <a:rPr lang="ru-RU" sz="2000" dirty="0">
                    <a:solidFill>
                      <a:schemeClr val="tx1"/>
                    </a:solidFill>
                  </a:rPr>
                  <a:t>), таких, что выполняется исходное неравенство.</a:t>
                </a:r>
              </a:p>
              <a:p>
                <a:pPr algn="l"/>
                <a:r>
                  <a:rPr lang="en-US" sz="2000" dirty="0" smtClean="0">
                    <a:solidFill>
                      <a:schemeClr val="tx1"/>
                    </a:solidFill>
                  </a:rPr>
                  <a:t>   </a:t>
                </a:r>
                <a:r>
                  <a:rPr lang="ru-RU" sz="2000" b="1" dirty="0" smtClean="0">
                    <a:solidFill>
                      <a:schemeClr val="tx1"/>
                    </a:solidFill>
                  </a:rPr>
                  <a:t>Ответ</a:t>
                </a:r>
                <a:r>
                  <a:rPr lang="ru-RU" sz="2000" b="1" dirty="0">
                    <a:solidFill>
                      <a:schemeClr val="tx1"/>
                    </a:solidFill>
                  </a:rPr>
                  <a:t>.</a:t>
                </a:r>
                <a:r>
                  <a:rPr lang="ru-RU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1,4</m:t>
                        </m:r>
                      </m:e>
                    </m:rad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algn="l"/>
                <a:endParaRPr lang="ru-RU" sz="2000" dirty="0">
                  <a:solidFill>
                    <a:schemeClr val="tx1"/>
                  </a:solidFill>
                </a:endParaRPr>
              </a:p>
              <a:p>
                <a:pPr algn="l"/>
                <a:endParaRPr lang="ru-RU" sz="2000" dirty="0">
                  <a:solidFill>
                    <a:schemeClr val="tx1"/>
                  </a:solidFill>
                </a:endParaRPr>
              </a:p>
              <a:p>
                <a:pPr algn="l"/>
                <a:endParaRPr lang="ru-RU" sz="2000" dirty="0">
                  <a:solidFill>
                    <a:schemeClr val="tx1"/>
                  </a:solidFill>
                </a:endParaRPr>
              </a:p>
              <a:p>
                <a:pPr algn="l"/>
                <a:endParaRPr lang="ru-RU" sz="2000" dirty="0">
                  <a:solidFill>
                    <a:schemeClr val="tx1"/>
                  </a:solidFill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000" dirty="0" smtClean="0">
                    <a:solidFill>
                      <a:schemeClr val="tx1"/>
                    </a:solidFill>
                  </a:rPr>
                  <a:t>  </a:t>
                </a:r>
              </a:p>
              <a:p>
                <a:pPr algn="l">
                  <a:spcBef>
                    <a:spcPts val="600"/>
                  </a:spcBef>
                </a:pPr>
                <a:r>
                  <a:rPr lang="ru-RU" sz="2000" dirty="0" smtClean="0">
                    <a:solidFill>
                      <a:srgbClr val="0070C0"/>
                    </a:solidFill>
                  </a:rPr>
                  <a:t> </a:t>
                </a:r>
                <a:endParaRPr lang="ru-RU" sz="2000" dirty="0">
                  <a:solidFill>
                    <a:schemeClr val="tx1"/>
                  </a:solidFill>
                </a:endParaRPr>
              </a:p>
              <a:p>
                <a:pPr algn="just"/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95536" y="627534"/>
                <a:ext cx="7632848" cy="4248472"/>
              </a:xfrm>
              <a:blipFill rotWithShape="0">
                <a:blip r:embed="rId3"/>
                <a:stretch>
                  <a:fillRect l="-879" t="-10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10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60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95486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/>
              <a:t>Квадратное уравнение</a:t>
            </a:r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95536" y="627534"/>
                <a:ext cx="7632848" cy="4248472"/>
              </a:xfrm>
            </p:spPr>
            <p:txBody>
              <a:bodyPr>
                <a:noAutofit/>
              </a:bodyPr>
              <a:lstStyle/>
              <a:p>
                <a:pPr algn="l"/>
                <a:endParaRPr lang="ru-RU" sz="2000" dirty="0" smtClean="0">
                  <a:solidFill>
                    <a:schemeClr val="tx1"/>
                  </a:solidFill>
                </a:endParaRPr>
              </a:p>
              <a:p>
                <a:pPr algn="l"/>
                <a:r>
                  <a:rPr lang="ru-RU" sz="2000" b="1" dirty="0" smtClean="0">
                    <a:solidFill>
                      <a:schemeClr val="tx1"/>
                    </a:solidFill>
                  </a:rPr>
                  <a:t>   1.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Найдите все значения параметра </a:t>
                </a:r>
                <a:r>
                  <a:rPr lang="ru-RU" sz="2000" i="1" dirty="0">
                    <a:solidFill>
                      <a:schemeClr val="tx1"/>
                    </a:solidFill>
                  </a:rPr>
                  <a:t>а</a:t>
                </a:r>
                <a:r>
                  <a:rPr lang="ru-RU" sz="2000" dirty="0">
                    <a:solidFill>
                      <a:schemeClr val="tx1"/>
                    </a:solidFill>
                  </a:rPr>
                  <a:t>,</a:t>
                </a:r>
                <a:r>
                  <a:rPr lang="ru-RU" sz="2000" b="1" dirty="0">
                    <a:solidFill>
                      <a:schemeClr val="tx1"/>
                    </a:solidFill>
                  </a:rPr>
                  <a:t> </a:t>
                </a:r>
                <a:r>
                  <a:rPr lang="ru-RU" sz="2000" dirty="0">
                    <a:solidFill>
                      <a:schemeClr val="tx1"/>
                    </a:solidFill>
                  </a:rPr>
                  <a:t>при каждом из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/>
                </a:r>
                <a:br>
                  <a:rPr lang="ru-RU" sz="2000" dirty="0" smtClean="0">
                    <a:solidFill>
                      <a:schemeClr val="tx1"/>
                    </a:solidFill>
                  </a:rPr>
                </a:br>
                <a:r>
                  <a:rPr lang="ru-RU" sz="2000" dirty="0" smtClean="0">
                    <a:solidFill>
                      <a:schemeClr val="tx1"/>
                    </a:solidFill>
                  </a:rPr>
                  <a:t>которых </a:t>
                </a:r>
                <a:r>
                  <a:rPr lang="ru-RU" sz="2000" dirty="0">
                    <a:solidFill>
                      <a:schemeClr val="tx1"/>
                    </a:solidFill>
                  </a:rPr>
                  <a:t>уравнение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+2</m:t>
                    </m:r>
                    <m:d>
                      <m:d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−6</m:t>
                        </m:r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+16=0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имеет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/>
                </a:r>
                <a:br>
                  <a:rPr lang="ru-RU" sz="2000" dirty="0" smtClean="0">
                    <a:solidFill>
                      <a:schemeClr val="tx1"/>
                    </a:solidFill>
                  </a:rPr>
                </a:br>
                <a:r>
                  <a:rPr lang="ru-RU" sz="2000" dirty="0" smtClean="0">
                    <a:solidFill>
                      <a:schemeClr val="tx1"/>
                    </a:solidFill>
                  </a:rPr>
                  <a:t>два </a:t>
                </a:r>
                <a:r>
                  <a:rPr lang="ru-RU" sz="2000" dirty="0">
                    <a:solidFill>
                      <a:schemeClr val="tx1"/>
                    </a:solidFill>
                  </a:rPr>
                  <a:t>различных отрицательных корня.</a:t>
                </a:r>
              </a:p>
              <a:p>
                <a:pPr algn="l"/>
                <a:r>
                  <a:rPr lang="ru-RU" sz="2000" b="1" dirty="0" smtClean="0"/>
                  <a:t>   </a:t>
                </a:r>
                <a:r>
                  <a:rPr lang="ru-RU" sz="2000" b="1" dirty="0" smtClean="0">
                    <a:solidFill>
                      <a:schemeClr val="tx1"/>
                    </a:solidFill>
                  </a:rPr>
                  <a:t>Решение</a:t>
                </a:r>
                <a:r>
                  <a:rPr lang="ru-RU" sz="2000" b="1" dirty="0">
                    <a:solidFill>
                      <a:schemeClr val="tx1"/>
                    </a:solidFill>
                  </a:rPr>
                  <a:t>.</a:t>
                </a:r>
                <a:r>
                  <a:rPr lang="ru-RU" sz="2000" dirty="0">
                    <a:solidFill>
                      <a:schemeClr val="tx1"/>
                    </a:solidFill>
                  </a:rPr>
                  <a:t> Если квадратное уравнение имеет два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/>
                </a:r>
                <a:br>
                  <a:rPr lang="ru-RU" sz="2000" dirty="0" smtClean="0">
                    <a:solidFill>
                      <a:schemeClr val="tx1"/>
                    </a:solidFill>
                  </a:rPr>
                </a:br>
                <a:r>
                  <a:rPr lang="ru-RU" sz="2000" dirty="0" smtClean="0">
                    <a:solidFill>
                      <a:schemeClr val="tx1"/>
                    </a:solidFill>
                  </a:rPr>
                  <a:t>различных </a:t>
                </a:r>
                <a:r>
                  <a:rPr lang="ru-RU" sz="2000" dirty="0">
                    <a:solidFill>
                      <a:schemeClr val="tx1"/>
                    </a:solidFill>
                  </a:rPr>
                  <a:t>отрицательных корня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, то должны быть выполнены три условия: </a:t>
                </a:r>
                <a:endParaRPr lang="ru-RU" sz="2000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ru-RU" sz="2000" dirty="0">
                    <a:solidFill>
                      <a:schemeClr val="tx1"/>
                    </a:solidFill>
                  </a:rPr>
                  <a:t> 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num>
                      <m:den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,  2)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,  3)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∙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&gt; 0.</a:t>
                </a:r>
              </a:p>
              <a:p>
                <a:pPr algn="l">
                  <a:spcBef>
                    <a:spcPts val="600"/>
                  </a:spcBef>
                </a:pPr>
                <a:r>
                  <a:rPr lang="ru-RU" sz="2000" dirty="0">
                    <a:solidFill>
                      <a:schemeClr val="tx1"/>
                    </a:solidFill>
                  </a:rPr>
                  <a:t>Условие 3) выполнено, так как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∙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= 16 &gt; 0. Осталось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/>
                </a:r>
                <a:br>
                  <a:rPr lang="ru-RU" sz="2000" dirty="0" smtClean="0">
                    <a:solidFill>
                      <a:schemeClr val="tx1"/>
                    </a:solidFill>
                  </a:rPr>
                </a:br>
                <a:r>
                  <a:rPr lang="ru-RU" sz="2000" dirty="0" smtClean="0">
                    <a:solidFill>
                      <a:schemeClr val="tx1"/>
                    </a:solidFill>
                  </a:rPr>
                  <a:t>найти </a:t>
                </a:r>
                <a:r>
                  <a:rPr lang="ru-RU" sz="2000" dirty="0">
                    <a:solidFill>
                      <a:schemeClr val="tx1"/>
                    </a:solidFill>
                  </a:rPr>
                  <a:t>значения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a</a:t>
                </a:r>
                <a:r>
                  <a:rPr lang="ru-RU" sz="2000" dirty="0">
                    <a:solidFill>
                      <a:schemeClr val="tx1"/>
                    </a:solidFill>
                  </a:rPr>
                  <a:t>, для которых выполнены условия 1) и 2). Для этого надо решить систему:</a:t>
                </a:r>
              </a:p>
              <a:p>
                <a:pPr algn="l"/>
                <a:endParaRPr lang="ru-RU" sz="2000" dirty="0">
                  <a:solidFill>
                    <a:schemeClr val="tx1"/>
                  </a:solidFill>
                </a:endParaRPr>
              </a:p>
              <a:p>
                <a:pPr algn="l"/>
                <a:endParaRPr lang="ru-RU" sz="2000" dirty="0">
                  <a:solidFill>
                    <a:schemeClr val="tx1"/>
                  </a:solidFill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000" dirty="0" smtClean="0">
                    <a:solidFill>
                      <a:schemeClr val="tx1"/>
                    </a:solidFill>
                  </a:rPr>
                  <a:t>  </a:t>
                </a:r>
              </a:p>
              <a:p>
                <a:pPr algn="l">
                  <a:spcBef>
                    <a:spcPts val="600"/>
                  </a:spcBef>
                </a:pPr>
                <a:r>
                  <a:rPr lang="ru-RU" sz="2000" dirty="0" smtClean="0">
                    <a:solidFill>
                      <a:srgbClr val="0070C0"/>
                    </a:solidFill>
                  </a:rPr>
                  <a:t> </a:t>
                </a:r>
                <a:endParaRPr lang="ru-RU" sz="2000" dirty="0">
                  <a:solidFill>
                    <a:schemeClr val="tx1"/>
                  </a:solidFill>
                </a:endParaRPr>
              </a:p>
              <a:p>
                <a:pPr algn="just"/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95536" y="627534"/>
                <a:ext cx="7632848" cy="4248472"/>
              </a:xfrm>
              <a:blipFill rotWithShape="0">
                <a:blip r:embed="rId3"/>
                <a:stretch>
                  <a:fillRect l="-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08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95486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/>
              <a:t>Квадратное уравнение</a:t>
            </a:r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95536" y="627534"/>
                <a:ext cx="7632848" cy="4248472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ru-RU" sz="2000" b="1" dirty="0" smtClean="0">
                    <a:solidFill>
                      <a:schemeClr val="tx1"/>
                    </a:solidFill>
                  </a:rPr>
                  <a:t>            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ru-RU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ru-RU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ru-RU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ru-RU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ru-RU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−6</m:t>
                                    </m:r>
                                    <m:r>
                                      <a:rPr lang="ru-RU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ru-RU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ru-RU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−16&gt;0</m:t>
                            </m:r>
                          </m:e>
                          <m:e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−2</m:t>
                            </m:r>
                            <m:d>
                              <m:dPr>
                                <m:ctrlPr>
                                  <a:rPr lang="ru-RU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ru-RU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ru-RU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ru-RU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  <m:r>
                                  <a:rPr lang="ru-RU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ru-RU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d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&lt;0.     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		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        				</a:t>
                </a:r>
                <a:r>
                  <a:rPr lang="ru-RU" sz="2000" dirty="0">
                    <a:solidFill>
                      <a:schemeClr val="tx1"/>
                    </a:solidFill>
                  </a:rPr>
                  <a:t>	(1)</a:t>
                </a:r>
              </a:p>
              <a:p>
                <a:pPr algn="l">
                  <a:spcBef>
                    <a:spcPts val="0"/>
                  </a:spcBef>
                </a:pPr>
                <a:r>
                  <a:rPr lang="ru-RU" sz="2000" dirty="0" smtClean="0">
                    <a:solidFill>
                      <a:schemeClr val="tx1"/>
                    </a:solidFill>
                  </a:rPr>
                  <a:t>   Перепишем </a:t>
                </a:r>
                <a:r>
                  <a:rPr lang="ru-RU" sz="2000" dirty="0">
                    <a:solidFill>
                      <a:schemeClr val="tx1"/>
                    </a:solidFill>
                  </a:rPr>
                  <a:t>первое неравенство системы в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виде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000" dirty="0">
                    <a:solidFill>
                      <a:schemeClr val="tx1"/>
                    </a:solidFill>
                  </a:rPr>
                  <a:t>	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	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−6</m:t>
                        </m:r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−7</m:t>
                        </m:r>
                      </m:e>
                    </m:d>
                    <m:d>
                      <m:d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−6</m:t>
                        </m:r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, 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000" dirty="0">
                    <a:solidFill>
                      <a:schemeClr val="tx1"/>
                    </a:solidFill>
                  </a:rPr>
                  <a:t>    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−7</m:t>
                        </m:r>
                      </m:e>
                    </m:d>
                    <m:d>
                      <m:d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,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			</a:t>
                </a:r>
                <a:r>
                  <a:rPr lang="ru-RU" sz="2000" dirty="0">
                    <a:solidFill>
                      <a:schemeClr val="tx1"/>
                    </a:solidFill>
                  </a:rPr>
                  <a:t>	(2)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000" dirty="0">
                    <a:solidFill>
                      <a:schemeClr val="tx1"/>
                    </a:solidFill>
                  </a:rPr>
                  <a:t>где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=3−2</m:t>
                    </m:r>
                    <m:rad>
                      <m:radPr>
                        <m:degHide m:val="on"/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=3+2</m:t>
                    </m:r>
                    <m:rad>
                      <m:radPr>
                        <m:degHide m:val="on"/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sz="2000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000" dirty="0" smtClean="0">
                    <a:solidFill>
                      <a:schemeClr val="tx1"/>
                    </a:solidFill>
                  </a:rPr>
                  <a:t>    Решив </a:t>
                </a:r>
                <a:r>
                  <a:rPr lang="ru-RU" sz="2000" dirty="0">
                    <a:solidFill>
                      <a:schemeClr val="tx1"/>
                    </a:solidFill>
                  </a:rPr>
                  <a:t>неравенство (2) методом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интервалов</a:t>
                </a:r>
                <a:r>
                  <a:rPr lang="ru-RU" sz="2000" dirty="0">
                    <a:solidFill>
                      <a:schemeClr val="tx1"/>
                    </a:solidFill>
                  </a:rPr>
                  <a:t>, получим: </a:t>
                </a:r>
                <a:endParaRPr lang="ru-RU" sz="2000" dirty="0" smtClean="0">
                  <a:solidFill>
                    <a:schemeClr val="tx1"/>
                  </a:solidFill>
                </a:endParaRPr>
              </a:p>
              <a:p>
                <a:pPr algn="ctr">
                  <a:spcBef>
                    <a:spcPts val="600"/>
                  </a:spcBef>
                </a:pPr>
                <a:r>
                  <a:rPr lang="en-US" sz="2000" i="1" dirty="0" smtClean="0">
                    <a:solidFill>
                      <a:schemeClr val="tx1"/>
                    </a:solidFill>
                  </a:rPr>
                  <a:t>a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2000" dirty="0">
                    <a:solidFill>
                      <a:schemeClr val="tx1"/>
                    </a:solidFill>
                  </a:rPr>
                  <a:t>&lt;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1;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&lt;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a</a:t>
                </a:r>
                <a:r>
                  <a:rPr lang="ru-RU" sz="2000" dirty="0">
                    <a:solidFill>
                      <a:schemeClr val="tx1"/>
                    </a:solidFill>
                  </a:rPr>
                  <a:t> 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;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a</a:t>
                </a:r>
                <a:r>
                  <a:rPr lang="ru-RU" sz="2000" dirty="0">
                    <a:solidFill>
                      <a:schemeClr val="tx1"/>
                    </a:solidFill>
                  </a:rPr>
                  <a:t> &gt; 7 (рис. 1).</a:t>
                </a:r>
                <a:endParaRPr lang="ru-RU" sz="2000" dirty="0" smtClean="0">
                  <a:solidFill>
                    <a:schemeClr val="tx2"/>
                  </a:solidFill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000" dirty="0">
                    <a:solidFill>
                      <a:schemeClr val="tx2"/>
                    </a:solidFill>
                  </a:rPr>
                  <a:t>Перепишем второе неравенство системы в виде</a:t>
                </a:r>
              </a:p>
              <a:p>
                <a:pPr algn="l">
                  <a:spcBef>
                    <a:spcPts val="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−6</m:t>
                    </m:r>
                    <m:r>
                      <a:rPr lang="ru-RU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−3&gt;0</m:t>
                    </m:r>
                  </m:oMath>
                </a14:m>
                <a:r>
                  <a:rPr lang="ru-RU" sz="2000" dirty="0">
                    <a:solidFill>
                      <a:schemeClr val="tx2"/>
                    </a:solidFill>
                  </a:rPr>
                  <a:t>,  </a:t>
                </a:r>
                <a:r>
                  <a:rPr lang="ru-RU" sz="2000" dirty="0" smtClean="0">
                    <a:solidFill>
                      <a:schemeClr val="tx2"/>
                    </a:solidFill>
                  </a:rPr>
                  <a:t/>
                </a:r>
                <a:br>
                  <a:rPr lang="ru-RU" sz="2000" dirty="0" smtClean="0">
                    <a:solidFill>
                      <a:schemeClr val="tx2"/>
                    </a:solidFill>
                  </a:rPr>
                </a:br>
                <a:r>
                  <a:rPr lang="ru-RU" sz="2000" dirty="0" smtClean="0">
                    <a:solidFill>
                      <a:schemeClr val="tx2"/>
                    </a:solidFill>
                  </a:rPr>
                  <a:t>   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ru-RU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ru-RU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ru-RU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ru-RU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ru-RU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d>
                    <m:r>
                      <a:rPr lang="ru-RU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ru-RU" sz="2000" dirty="0">
                    <a:solidFill>
                      <a:schemeClr val="tx2"/>
                    </a:solidFill>
                  </a:rPr>
                  <a:t>, 			</a:t>
                </a:r>
                <a:r>
                  <a:rPr lang="ru-RU" sz="2000" dirty="0" smtClean="0">
                    <a:solidFill>
                      <a:schemeClr val="tx2"/>
                    </a:solidFill>
                  </a:rPr>
                  <a:t>	(</a:t>
                </a:r>
                <a:r>
                  <a:rPr lang="ru-RU" sz="2000" dirty="0">
                    <a:solidFill>
                      <a:schemeClr val="tx2"/>
                    </a:solidFill>
                  </a:rPr>
                  <a:t>3)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000" dirty="0">
                    <a:solidFill>
                      <a:schemeClr val="tx2"/>
                    </a:solidFill>
                  </a:rPr>
                  <a:t>где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ru-RU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=3−2</m:t>
                    </m:r>
                    <m:rad>
                      <m:radPr>
                        <m:degHide m:val="on"/>
                        <m:ctrlPr>
                          <a:rPr lang="ru-RU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ru-RU" sz="2000" dirty="0">
                    <a:solidFill>
                      <a:schemeClr val="tx2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ru-RU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=3+2</m:t>
                    </m:r>
                    <m:rad>
                      <m:radPr>
                        <m:degHide m:val="on"/>
                        <m:ctrlPr>
                          <a:rPr lang="ru-RU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ru-RU" sz="2000" dirty="0">
                    <a:solidFill>
                      <a:schemeClr val="tx2"/>
                    </a:solidFill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endParaRPr lang="ru-RU" sz="2000" dirty="0">
                  <a:solidFill>
                    <a:schemeClr val="tx1"/>
                  </a:solidFill>
                </a:endParaRPr>
              </a:p>
              <a:p>
                <a:pPr algn="l"/>
                <a:endParaRPr lang="ru-RU" sz="2000" dirty="0">
                  <a:solidFill>
                    <a:schemeClr val="tx1"/>
                  </a:solidFill>
                </a:endParaRPr>
              </a:p>
              <a:p>
                <a:pPr algn="l"/>
                <a:endParaRPr lang="ru-RU" sz="2000" dirty="0">
                  <a:solidFill>
                    <a:schemeClr val="tx1"/>
                  </a:solidFill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000" dirty="0" smtClean="0">
                    <a:solidFill>
                      <a:schemeClr val="tx1"/>
                    </a:solidFill>
                  </a:rPr>
                  <a:t>  </a:t>
                </a:r>
              </a:p>
              <a:p>
                <a:pPr algn="l">
                  <a:spcBef>
                    <a:spcPts val="600"/>
                  </a:spcBef>
                </a:pPr>
                <a:r>
                  <a:rPr lang="ru-RU" sz="2000" dirty="0" smtClean="0">
                    <a:solidFill>
                      <a:srgbClr val="0070C0"/>
                    </a:solidFill>
                  </a:rPr>
                  <a:t> </a:t>
                </a:r>
                <a:endParaRPr lang="ru-RU" sz="2000" dirty="0">
                  <a:solidFill>
                    <a:schemeClr val="tx1"/>
                  </a:solidFill>
                </a:endParaRPr>
              </a:p>
              <a:p>
                <a:pPr algn="just"/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95536" y="627534"/>
                <a:ext cx="7632848" cy="4248472"/>
              </a:xfrm>
              <a:blipFill rotWithShape="0">
                <a:blip r:embed="rId3"/>
                <a:stretch>
                  <a:fillRect l="-879" b="-11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3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0152" y="3982730"/>
            <a:ext cx="3203848" cy="118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57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95486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/>
              <a:t>Квадратное уравнение</a:t>
            </a:r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95536" y="627534"/>
                <a:ext cx="7632848" cy="4248472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ru-RU" sz="2000" b="1" dirty="0" smtClean="0">
                    <a:solidFill>
                      <a:schemeClr val="tx1"/>
                    </a:solidFill>
                  </a:rPr>
                  <a:t>  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Решив </a:t>
                </a:r>
                <a:r>
                  <a:rPr lang="ru-RU" sz="2000" dirty="0">
                    <a:solidFill>
                      <a:schemeClr val="tx1"/>
                    </a:solidFill>
                  </a:rPr>
                  <a:t>неравенство (3) методом интервалов,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получим</a:t>
                </a:r>
                <a:r>
                  <a:rPr lang="ru-RU" sz="2000" dirty="0">
                    <a:solidFill>
                      <a:schemeClr val="tx1"/>
                    </a:solidFill>
                  </a:rPr>
                  <a:t>: </a:t>
                </a:r>
                <a:endParaRPr lang="ru-RU" sz="2000" dirty="0" smtClean="0">
                  <a:solidFill>
                    <a:schemeClr val="tx1"/>
                  </a:solidFill>
                </a:endParaRPr>
              </a:p>
              <a:p>
                <a:pPr algn="l">
                  <a:spcBef>
                    <a:spcPts val="0"/>
                  </a:spcBef>
                </a:pPr>
                <a:r>
                  <a:rPr lang="en-US" sz="2000" i="1" dirty="0" smtClean="0">
                    <a:solidFill>
                      <a:schemeClr val="tx1"/>
                    </a:solidFill>
                  </a:rPr>
                  <a:t>a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2000" dirty="0">
                    <a:solidFill>
                      <a:schemeClr val="tx1"/>
                    </a:solidFill>
                  </a:rPr>
                  <a:t>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;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a</a:t>
                </a:r>
                <a:r>
                  <a:rPr lang="ru-RU" sz="2000" dirty="0">
                    <a:solidFill>
                      <a:schemeClr val="tx1"/>
                    </a:solidFill>
                  </a:rPr>
                  <a:t> 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(рис. 2).</a:t>
                </a:r>
              </a:p>
              <a:p>
                <a:pPr algn="l"/>
                <a:r>
                  <a:rPr lang="ru-RU" sz="2000" dirty="0" smtClean="0">
                    <a:solidFill>
                      <a:schemeClr val="tx1"/>
                    </a:solidFill>
                  </a:rPr>
                  <a:t>   Учитывая</a:t>
                </a:r>
                <a:r>
                  <a:rPr lang="ru-RU" sz="2000" dirty="0">
                    <a:solidFill>
                      <a:schemeClr val="tx1"/>
                    </a:solidFill>
                  </a:rPr>
                  <a:t>, что </a:t>
                </a:r>
              </a:p>
              <a:p>
                <a:pPr algn="l"/>
                <a:r>
                  <a:rPr lang="ru-RU" sz="2000" dirty="0" smtClean="0">
                    <a:solidFill>
                      <a:schemeClr val="tx1"/>
                    </a:solidFill>
                  </a:rPr>
                  <a:t>		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1 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&lt; 7,</a:t>
                </a:r>
              </a:p>
              <a:p>
                <a:pPr algn="l"/>
                <a:r>
                  <a:rPr lang="ru-RU" sz="2000" dirty="0">
                    <a:solidFill>
                      <a:schemeClr val="tx1"/>
                    </a:solidFill>
                  </a:rPr>
                  <a:t>получим все решения системы (1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):</a:t>
                </a:r>
              </a:p>
              <a:p>
                <a:pPr algn="l"/>
                <a:r>
                  <a:rPr lang="ru-RU" sz="2000" dirty="0">
                    <a:solidFill>
                      <a:schemeClr val="tx1"/>
                    </a:solidFill>
                  </a:rPr>
                  <a:t>	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&lt;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1;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a</a:t>
                </a:r>
                <a:r>
                  <a:rPr lang="ru-RU" sz="2000" dirty="0">
                    <a:solidFill>
                      <a:schemeClr val="tx1"/>
                    </a:solidFill>
                  </a:rPr>
                  <a:t> &gt; 7. </a:t>
                </a:r>
              </a:p>
              <a:p>
                <a:pPr algn="l"/>
                <a:r>
                  <a:rPr lang="ru-RU" sz="2000" dirty="0" smtClean="0">
                    <a:solidFill>
                      <a:schemeClr val="tx1"/>
                    </a:solidFill>
                  </a:rPr>
                  <a:t>   Итак</a:t>
                </a:r>
                <a:r>
                  <a:rPr lang="ru-RU" sz="2000" dirty="0">
                    <a:solidFill>
                      <a:schemeClr val="tx1"/>
                    </a:solidFill>
                  </a:rPr>
                  <a:t>, исходное квадратное уравнение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/>
                </a:r>
                <a:br>
                  <a:rPr lang="ru-RU" sz="2000" dirty="0" smtClean="0">
                    <a:solidFill>
                      <a:schemeClr val="tx1"/>
                    </a:solidFill>
                  </a:rPr>
                </a:br>
                <a:r>
                  <a:rPr lang="ru-RU" sz="2000" dirty="0" smtClean="0">
                    <a:solidFill>
                      <a:schemeClr val="tx1"/>
                    </a:solidFill>
                  </a:rPr>
                  <a:t>имеет </a:t>
                </a:r>
                <a:r>
                  <a:rPr lang="ru-RU" sz="2000" dirty="0">
                    <a:solidFill>
                      <a:schemeClr val="tx1"/>
                    </a:solidFill>
                  </a:rPr>
                  <a:t>два различных отрицательных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/>
                </a:r>
                <a:br>
                  <a:rPr lang="ru-RU" sz="2000" dirty="0" smtClean="0">
                    <a:solidFill>
                      <a:schemeClr val="tx1"/>
                    </a:solidFill>
                  </a:rPr>
                </a:br>
                <a:r>
                  <a:rPr lang="ru-RU" sz="2000" dirty="0" smtClean="0">
                    <a:solidFill>
                      <a:schemeClr val="tx1"/>
                    </a:solidFill>
                  </a:rPr>
                  <a:t>корня</a:t>
                </a:r>
                <a:r>
                  <a:rPr lang="ru-RU" sz="2000" dirty="0">
                    <a:solidFill>
                      <a:schemeClr val="tx1"/>
                    </a:solidFill>
                  </a:rPr>
                  <a:t>, если</a:t>
                </a:r>
                <a:r>
                  <a:rPr lang="ru-RU" sz="2000" i="1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a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−∞; −1</m:t>
                        </m:r>
                      </m:e>
                    </m:d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∪</m:t>
                    </m:r>
                    <m:d>
                      <m:d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7;+∞</m:t>
                        </m:r>
                      </m:e>
                    </m:d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. </a:t>
                </a:r>
              </a:p>
              <a:p>
                <a:pPr algn="l"/>
                <a:r>
                  <a:rPr lang="ru-RU" sz="2000" b="1" dirty="0">
                    <a:solidFill>
                      <a:schemeClr val="tx1"/>
                    </a:solidFill>
                  </a:rPr>
                  <a:t>Ответ.</a:t>
                </a:r>
                <a:r>
                  <a:rPr lang="ru-RU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a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−∞; −1</m:t>
                        </m:r>
                      </m:e>
                    </m:d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∪</m:t>
                    </m:r>
                    <m:d>
                      <m:d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7;+∞</m:t>
                        </m:r>
                      </m:e>
                    </m:d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algn="l"/>
                <a:endParaRPr lang="ru-RU" sz="2000" dirty="0">
                  <a:solidFill>
                    <a:schemeClr val="tx1"/>
                  </a:solidFill>
                </a:endParaRPr>
              </a:p>
              <a:p>
                <a:pPr algn="l"/>
                <a:endParaRPr lang="ru-RU" sz="2000" dirty="0">
                  <a:solidFill>
                    <a:schemeClr val="tx1"/>
                  </a:solidFill>
                </a:endParaRPr>
              </a:p>
              <a:p>
                <a:pPr algn="l"/>
                <a:endParaRPr lang="ru-RU" sz="2000" dirty="0">
                  <a:solidFill>
                    <a:schemeClr val="tx1"/>
                  </a:solidFill>
                </a:endParaRPr>
              </a:p>
              <a:p>
                <a:pPr algn="l"/>
                <a:endParaRPr lang="ru-RU" sz="2000" dirty="0">
                  <a:solidFill>
                    <a:schemeClr val="tx1"/>
                  </a:solidFill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000" dirty="0" smtClean="0">
                    <a:solidFill>
                      <a:schemeClr val="tx1"/>
                    </a:solidFill>
                  </a:rPr>
                  <a:t>  </a:t>
                </a:r>
              </a:p>
              <a:p>
                <a:pPr algn="l">
                  <a:spcBef>
                    <a:spcPts val="600"/>
                  </a:spcBef>
                </a:pPr>
                <a:r>
                  <a:rPr lang="ru-RU" sz="2000" dirty="0" smtClean="0">
                    <a:solidFill>
                      <a:srgbClr val="0070C0"/>
                    </a:solidFill>
                  </a:rPr>
                  <a:t> </a:t>
                </a:r>
                <a:endParaRPr lang="ru-RU" sz="2000" dirty="0">
                  <a:solidFill>
                    <a:schemeClr val="tx1"/>
                  </a:solidFill>
                </a:endParaRPr>
              </a:p>
              <a:p>
                <a:pPr algn="just"/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95536" y="627534"/>
                <a:ext cx="7632848" cy="4248472"/>
              </a:xfrm>
              <a:blipFill rotWithShape="0">
                <a:blip r:embed="rId4"/>
                <a:stretch>
                  <a:fillRect l="-879" t="-10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4</a:t>
            </a:fld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076627"/>
              </p:ext>
            </p:extLst>
          </p:nvPr>
        </p:nvGraphicFramePr>
        <p:xfrm>
          <a:off x="5364088" y="987573"/>
          <a:ext cx="3816424" cy="3014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Точечный рисунок" r:id="rId5" imgW="1997581" imgH="1578709" progId="Paint.Picture">
                  <p:embed/>
                </p:oleObj>
              </mc:Choice>
              <mc:Fallback>
                <p:oleObj name="Точечный рисунок" r:id="rId5" imgW="1997581" imgH="1578709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987573"/>
                        <a:ext cx="3816424" cy="30144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748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95486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/>
              <a:t>Квадратное </a:t>
            </a:r>
            <a:r>
              <a:rPr lang="ru-RU" sz="1800" b="1" dirty="0" smtClean="0"/>
              <a:t>неравенство</a:t>
            </a:r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95536" y="627534"/>
                <a:ext cx="7632848" cy="4248472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ru-RU" sz="2000" b="1" dirty="0" smtClean="0">
                    <a:solidFill>
                      <a:schemeClr val="tx1"/>
                    </a:solidFill>
                  </a:rPr>
                  <a:t>   </a:t>
                </a:r>
                <a:r>
                  <a:rPr lang="ru-RU" sz="2000" b="1" dirty="0">
                    <a:solidFill>
                      <a:schemeClr val="tx1"/>
                    </a:solidFill>
                  </a:rPr>
                  <a:t>2.</a:t>
                </a:r>
                <a:r>
                  <a:rPr lang="ru-RU" sz="2000" dirty="0">
                    <a:solidFill>
                      <a:schemeClr val="tx1"/>
                    </a:solidFill>
                  </a:rPr>
                  <a:t> Найдите все значения параметра </a:t>
                </a:r>
                <a:r>
                  <a:rPr lang="ru-RU" sz="2000" i="1" dirty="0">
                    <a:solidFill>
                      <a:schemeClr val="tx1"/>
                    </a:solidFill>
                  </a:rPr>
                  <a:t>а</a:t>
                </a:r>
                <a:r>
                  <a:rPr lang="ru-RU" sz="2000" dirty="0">
                    <a:solidFill>
                      <a:schemeClr val="tx1"/>
                    </a:solidFill>
                  </a:rPr>
                  <a:t>,</a:t>
                </a:r>
                <a:r>
                  <a:rPr lang="ru-RU" sz="2000" b="1" dirty="0">
                    <a:solidFill>
                      <a:schemeClr val="tx1"/>
                    </a:solidFill>
                  </a:rPr>
                  <a:t> </a:t>
                </a:r>
                <a:r>
                  <a:rPr lang="ru-RU" sz="2000" dirty="0">
                    <a:solidFill>
                      <a:schemeClr val="tx1"/>
                    </a:solidFill>
                  </a:rPr>
                  <a:t>при каждом из которых неравенство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000" dirty="0" smtClean="0">
                    <a:solidFill>
                      <a:schemeClr val="tx1"/>
                    </a:solidFill>
                  </a:rPr>
                  <a:t>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ru-RU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ru-RU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+2</m:t>
                    </m:r>
                    <m:d>
                      <m:d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+1&gt;0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		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			(</a:t>
                </a:r>
                <a:r>
                  <a:rPr lang="ru-RU" sz="2000" dirty="0">
                    <a:solidFill>
                      <a:schemeClr val="tx1"/>
                    </a:solidFill>
                  </a:rPr>
                  <a:t>4)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000" dirty="0">
                    <a:solidFill>
                      <a:schemeClr val="tx1"/>
                    </a:solidFill>
                  </a:rPr>
                  <a:t>выполнено при любом значении </a:t>
                </a:r>
                <a:r>
                  <a:rPr lang="ru-RU" sz="2000" i="1" dirty="0">
                    <a:solidFill>
                      <a:schemeClr val="tx1"/>
                    </a:solidFill>
                  </a:rPr>
                  <a:t>х</a:t>
                </a:r>
                <a:r>
                  <a:rPr lang="ru-RU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000" dirty="0" smtClean="0">
                    <a:solidFill>
                      <a:schemeClr val="tx1"/>
                    </a:solidFill>
                  </a:rPr>
                  <a:t>   </a:t>
                </a:r>
                <a:r>
                  <a:rPr lang="ru-RU" sz="2000" b="1" dirty="0" smtClean="0">
                    <a:solidFill>
                      <a:schemeClr val="tx1"/>
                    </a:solidFill>
                  </a:rPr>
                  <a:t>Решение</a:t>
                </a:r>
                <a:r>
                  <a:rPr lang="ru-RU" sz="2000" b="1" dirty="0">
                    <a:solidFill>
                      <a:schemeClr val="tx1"/>
                    </a:solidFill>
                  </a:rPr>
                  <a:t>.</a:t>
                </a:r>
                <a:r>
                  <a:rPr lang="ru-RU" sz="2000" dirty="0">
                    <a:solidFill>
                      <a:schemeClr val="tx1"/>
                    </a:solidFill>
                  </a:rPr>
                  <a:t> Рассмотрим три случая: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000" dirty="0">
                    <a:solidFill>
                      <a:schemeClr val="tx1"/>
                    </a:solidFill>
                  </a:rPr>
                  <a:t>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  1</a:t>
                </a:r>
                <a:r>
                  <a:rPr lang="ru-RU" sz="2000" dirty="0">
                    <a:solidFill>
                      <a:schemeClr val="tx1"/>
                    </a:solidFill>
                  </a:rPr>
                  <a:t>)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,    2)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,    3)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≠1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≠−1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,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000" dirty="0" smtClean="0">
                    <a:solidFill>
                      <a:schemeClr val="tx1"/>
                    </a:solidFill>
                  </a:rPr>
                  <a:t>   1</a:t>
                </a:r>
                <a:r>
                  <a:rPr lang="ru-RU" sz="2000" dirty="0">
                    <a:solidFill>
                      <a:schemeClr val="tx1"/>
                    </a:solidFill>
                  </a:rPr>
                  <a:t>) Если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, то неравенство (4) имеет вид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+1&gt;0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,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/>
                </a:r>
                <a:br>
                  <a:rPr lang="ru-RU" sz="2000" dirty="0" smtClean="0">
                    <a:solidFill>
                      <a:schemeClr val="tx1"/>
                    </a:solidFill>
                  </a:rPr>
                </a:br>
                <a:r>
                  <a:rPr lang="ru-RU" sz="2000" dirty="0" smtClean="0">
                    <a:solidFill>
                      <a:schemeClr val="tx1"/>
                    </a:solidFill>
                  </a:rPr>
                  <a:t>оно </a:t>
                </a:r>
                <a:r>
                  <a:rPr lang="ru-RU" sz="2000" dirty="0">
                    <a:solidFill>
                      <a:schemeClr val="tx1"/>
                    </a:solidFill>
                  </a:rPr>
                  <a:t>выполняется при любом значении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x</a:t>
                </a:r>
                <a:r>
                  <a:rPr lang="ru-RU" sz="2000" dirty="0">
                    <a:solidFill>
                      <a:schemeClr val="tx1"/>
                    </a:solidFill>
                  </a:rPr>
                  <a:t>, поэтому </a:t>
                </a:r>
                <a14:m>
                  <m:oMath xmlns:m="http://schemas.openxmlformats.org/officeDocument/2006/math">
                    <m:r>
                      <a:rPr lang="ru-RU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удовлетворяет условиям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задачи.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000" dirty="0">
                    <a:solidFill>
                      <a:schemeClr val="tx1"/>
                    </a:solidFill>
                  </a:rPr>
                  <a:t>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  2</a:t>
                </a:r>
                <a:r>
                  <a:rPr lang="ru-RU" sz="2000" dirty="0">
                    <a:solidFill>
                      <a:schemeClr val="tx1"/>
                    </a:solidFill>
                  </a:rPr>
                  <a:t>) Если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, то неравенство (4) имеет вид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+1&gt;0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, оно не выполняется при любом значении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x</a:t>
                </a:r>
                <a:r>
                  <a:rPr lang="ru-RU" sz="2000" dirty="0">
                    <a:solidFill>
                      <a:schemeClr val="tx1"/>
                    </a:solidFill>
                  </a:rPr>
                  <a:t>, поэтому </a:t>
                </a:r>
                <a:r>
                  <a:rPr lang="ru-RU" sz="2000" i="1" dirty="0" smtClean="0">
                    <a:solidFill>
                      <a:schemeClr val="tx1"/>
                    </a:solidFill>
                  </a:rPr>
                  <a:t/>
                </a:r>
                <a:br>
                  <a:rPr lang="ru-RU" sz="2000" i="1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не удовлетворяет условиям задачи.</a:t>
                </a:r>
              </a:p>
              <a:p>
                <a:pPr algn="l"/>
                <a:endParaRPr lang="ru-RU" sz="2000" dirty="0">
                  <a:solidFill>
                    <a:schemeClr val="tx1"/>
                  </a:solidFill>
                </a:endParaRPr>
              </a:p>
              <a:p>
                <a:pPr algn="l"/>
                <a:endParaRPr lang="ru-RU" sz="2000" dirty="0">
                  <a:solidFill>
                    <a:schemeClr val="tx1"/>
                  </a:solidFill>
                </a:endParaRPr>
              </a:p>
              <a:p>
                <a:pPr algn="l"/>
                <a:endParaRPr lang="ru-RU" sz="2000" dirty="0">
                  <a:solidFill>
                    <a:schemeClr val="tx1"/>
                  </a:solidFill>
                </a:endParaRPr>
              </a:p>
              <a:p>
                <a:pPr algn="l"/>
                <a:endParaRPr lang="ru-RU" sz="2000" dirty="0">
                  <a:solidFill>
                    <a:schemeClr val="tx1"/>
                  </a:solidFill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000" dirty="0" smtClean="0">
                    <a:solidFill>
                      <a:schemeClr val="tx1"/>
                    </a:solidFill>
                  </a:rPr>
                  <a:t>  </a:t>
                </a:r>
              </a:p>
              <a:p>
                <a:pPr algn="l">
                  <a:spcBef>
                    <a:spcPts val="600"/>
                  </a:spcBef>
                </a:pPr>
                <a:r>
                  <a:rPr lang="ru-RU" sz="2000" dirty="0" smtClean="0">
                    <a:solidFill>
                      <a:srgbClr val="0070C0"/>
                    </a:solidFill>
                  </a:rPr>
                  <a:t> </a:t>
                </a:r>
                <a:endParaRPr lang="ru-RU" sz="2000" dirty="0">
                  <a:solidFill>
                    <a:schemeClr val="tx1"/>
                  </a:solidFill>
                </a:endParaRPr>
              </a:p>
              <a:p>
                <a:pPr algn="just"/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95536" y="627534"/>
                <a:ext cx="7632848" cy="4248472"/>
              </a:xfrm>
              <a:blipFill rotWithShape="0">
                <a:blip r:embed="rId3"/>
                <a:stretch>
                  <a:fillRect l="-879" t="-10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5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5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95486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/>
              <a:t>Квадратное </a:t>
            </a:r>
            <a:r>
              <a:rPr lang="ru-RU" sz="1800" b="1" dirty="0" smtClean="0"/>
              <a:t>неравенство</a:t>
            </a:r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95536" y="627534"/>
                <a:ext cx="7632848" cy="4248472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300"/>
                  </a:spcBef>
                </a:pPr>
                <a:r>
                  <a:rPr lang="ru-RU" sz="2000" b="1" dirty="0" smtClean="0">
                    <a:solidFill>
                      <a:schemeClr val="tx1"/>
                    </a:solidFill>
                  </a:rPr>
                  <a:t>   </a:t>
                </a:r>
                <a:r>
                  <a:rPr lang="ru-RU" sz="2000" dirty="0">
                    <a:solidFill>
                      <a:schemeClr val="tx1"/>
                    </a:solidFill>
                  </a:rPr>
                  <a:t>3) Если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≠1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≠−1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, то неравенство (4) квадратное.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000" dirty="0" smtClean="0">
                    <a:solidFill>
                      <a:schemeClr val="tx1"/>
                    </a:solidFill>
                  </a:rPr>
                  <a:t>   Если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a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−1; 1</m:t>
                        </m:r>
                      </m:e>
                    </m:d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, то коэффициент при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отрицательный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/>
                </a:r>
                <a:br>
                  <a:rPr lang="ru-RU" sz="2000" dirty="0" smtClean="0">
                    <a:solidFill>
                      <a:schemeClr val="tx1"/>
                    </a:solidFill>
                  </a:rPr>
                </a:br>
                <a:r>
                  <a:rPr lang="ru-RU" sz="2000" dirty="0" smtClean="0">
                    <a:solidFill>
                      <a:schemeClr val="tx1"/>
                    </a:solidFill>
                  </a:rPr>
                  <a:t>и </a:t>
                </a:r>
                <a:r>
                  <a:rPr lang="ru-RU" sz="2000" dirty="0">
                    <a:solidFill>
                      <a:schemeClr val="tx1"/>
                    </a:solidFill>
                  </a:rPr>
                  <a:t>неравенство (4) не выполняется при любом значении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x</a:t>
                </a:r>
                <a:r>
                  <a:rPr lang="ru-RU" sz="2000" dirty="0">
                    <a:solidFill>
                      <a:schemeClr val="tx1"/>
                    </a:solidFill>
                  </a:rPr>
                  <a:t>. Поэтому все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a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−1; 1</m:t>
                        </m:r>
                      </m:e>
                    </m:d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 не удовлетворяют условиям задачи.</a:t>
                </a:r>
              </a:p>
              <a:p>
                <a:pPr algn="l">
                  <a:spcBef>
                    <a:spcPts val="0"/>
                  </a:spcBef>
                </a:pPr>
                <a:r>
                  <a:rPr lang="ru-RU" sz="2000" dirty="0" smtClean="0">
                    <a:solidFill>
                      <a:schemeClr val="tx1"/>
                    </a:solidFill>
                  </a:rPr>
                  <a:t>   Если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a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−∞;−1</m:t>
                        </m:r>
                      </m:e>
                    </m:d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∪</m:t>
                    </m:r>
                    <m:d>
                      <m:d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1;+∞</m:t>
                        </m:r>
                      </m:e>
                    </m:d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, то коэффициент при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квадра­тичной функции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f</a:t>
                </a:r>
                <a:r>
                  <a:rPr lang="en-US" sz="2000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dirty="0">
                    <a:solidFill>
                      <a:schemeClr val="tx1"/>
                    </a:solidFill>
                  </a:rPr>
                  <a:t>(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x</a:t>
                </a:r>
                <a:r>
                  <a:rPr lang="ru-RU" sz="2000" dirty="0">
                    <a:solidFill>
                      <a:schemeClr val="tx1"/>
                    </a:solidFill>
                  </a:rPr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ru-RU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ru-RU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+2</m:t>
                    </m:r>
                    <m:d>
                      <m:d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положитель­ный, значения функции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f</a:t>
                </a:r>
                <a:r>
                  <a:rPr lang="en-US" sz="2000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dirty="0">
                    <a:solidFill>
                      <a:schemeClr val="tx1"/>
                    </a:solidFill>
                  </a:rPr>
                  <a:t>(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x</a:t>
                </a:r>
                <a:r>
                  <a:rPr lang="ru-RU" sz="2000" dirty="0">
                    <a:solidFill>
                      <a:schemeClr val="tx1"/>
                    </a:solidFill>
                  </a:rPr>
                  <a:t>) будут положительны при любом значении </a:t>
                </a:r>
                <a:r>
                  <a:rPr lang="ru-RU" sz="2000" i="1" dirty="0">
                    <a:solidFill>
                      <a:schemeClr val="tx1"/>
                    </a:solidFill>
                  </a:rPr>
                  <a:t>х</a:t>
                </a:r>
                <a:r>
                  <a:rPr lang="ru-RU" sz="2000" dirty="0">
                    <a:solidFill>
                      <a:schemeClr val="tx1"/>
                    </a:solidFill>
                  </a:rPr>
                  <a:t>, если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f</a:t>
                </a:r>
                <a:r>
                  <a:rPr lang="en-US" sz="2000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) &gt; 0, 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— абсцисса вершины параболы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y</a:t>
                </a:r>
                <a:r>
                  <a:rPr lang="ru-RU" sz="2000" dirty="0">
                    <a:solidFill>
                      <a:schemeClr val="tx1"/>
                    </a:solidFill>
                  </a:rPr>
                  <a:t> =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f</a:t>
                </a:r>
                <a:r>
                  <a:rPr lang="en-US" sz="2000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dirty="0">
                    <a:solidFill>
                      <a:schemeClr val="tx1"/>
                    </a:solidFill>
                  </a:rPr>
                  <a:t>(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x</a:t>
                </a:r>
                <a:r>
                  <a:rPr lang="ru-RU" sz="2000" dirty="0">
                    <a:solidFill>
                      <a:schemeClr val="tx1"/>
                    </a:solidFill>
                  </a:rPr>
                  <a:t>). Так как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=</a:t>
                </a:r>
                <a:r>
                  <a:rPr lang="ru-RU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−2(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−1)</m:t>
                        </m:r>
                      </m:num>
                      <m:den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lang="ru-RU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ru-RU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ru-RU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ru-RU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den>
                    </m:f>
                  </m:oMath>
                </a14:m>
                <a:r>
                  <a:rPr lang="ru-RU" sz="24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, то</a:t>
                </a:r>
                <a:r>
                  <a:rPr lang="ru-RU" sz="2000" i="1" dirty="0">
                    <a:solidFill>
                      <a:schemeClr val="tx1"/>
                    </a:solidFill>
                  </a:rPr>
                  <a:t> </a:t>
                </a:r>
                <a:r>
                  <a:rPr lang="ru-RU" sz="2000" i="1" dirty="0" smtClean="0">
                    <a:solidFill>
                      <a:schemeClr val="tx1"/>
                    </a:solidFill>
                  </a:rPr>
                  <a:t/>
                </a:r>
                <a:br>
                  <a:rPr lang="ru-RU" sz="2000" i="1" dirty="0" smtClean="0">
                    <a:solidFill>
                      <a:schemeClr val="tx1"/>
                    </a:solidFill>
                  </a:rPr>
                </a:br>
                <a:r>
                  <a:rPr lang="en-US" sz="2000" i="1" dirty="0" smtClean="0">
                    <a:solidFill>
                      <a:schemeClr val="tx1"/>
                    </a:solidFill>
                  </a:rPr>
                  <a:t>f</a:t>
                </a:r>
                <a:r>
                  <a:rPr lang="en-US" sz="2000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ru-RU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ru-RU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ru-RU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ru-RU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ru-RU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ru-RU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ru-RU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+1)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2(</m:t>
                        </m:r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−1)</m:t>
                        </m:r>
                      </m:num>
                      <m:den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ru-RU" sz="2400" dirty="0">
                    <a:solidFill>
                      <a:schemeClr val="tx1"/>
                    </a:solidFill>
                  </a:rPr>
                  <a:t> </a:t>
                </a:r>
                <a:r>
                  <a:rPr lang="ru-RU" sz="2000" dirty="0">
                    <a:solidFill>
                      <a:schemeClr val="tx1"/>
                    </a:solidFill>
                  </a:rPr>
                  <a:t>+ 1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 &gt; 0, если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a</a:t>
                </a:r>
                <a:r>
                  <a:rPr lang="ru-RU" sz="2000" dirty="0">
                    <a:solidFill>
                      <a:schemeClr val="tx1"/>
                    </a:solidFill>
                  </a:rPr>
                  <a:t> &gt;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1. </a:t>
                </a:r>
              </a:p>
              <a:p>
                <a:pPr algn="l"/>
                <a:endParaRPr lang="ru-RU" sz="2000" dirty="0">
                  <a:solidFill>
                    <a:schemeClr val="tx1"/>
                  </a:solidFill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000" dirty="0" smtClean="0">
                    <a:solidFill>
                      <a:schemeClr val="tx1"/>
                    </a:solidFill>
                  </a:rPr>
                  <a:t>  </a:t>
                </a:r>
              </a:p>
              <a:p>
                <a:pPr algn="l">
                  <a:spcBef>
                    <a:spcPts val="600"/>
                  </a:spcBef>
                </a:pPr>
                <a:r>
                  <a:rPr lang="ru-RU" sz="2000" dirty="0" smtClean="0">
                    <a:solidFill>
                      <a:srgbClr val="0070C0"/>
                    </a:solidFill>
                  </a:rPr>
                  <a:t> </a:t>
                </a:r>
                <a:endParaRPr lang="ru-RU" sz="2000" dirty="0">
                  <a:solidFill>
                    <a:schemeClr val="tx1"/>
                  </a:solidFill>
                </a:endParaRPr>
              </a:p>
              <a:p>
                <a:pPr algn="just"/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95536" y="627534"/>
                <a:ext cx="7632848" cy="4248472"/>
              </a:xfrm>
              <a:blipFill rotWithShape="0">
                <a:blip r:embed="rId3"/>
                <a:stretch>
                  <a:fillRect l="-879" t="-1004" r="-2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6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54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95486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/>
              <a:t>Квадратное </a:t>
            </a:r>
            <a:r>
              <a:rPr lang="ru-RU" sz="1800" b="1" dirty="0" smtClean="0"/>
              <a:t>неравенство</a:t>
            </a:r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95536" y="627534"/>
                <a:ext cx="7632848" cy="4248472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000" dirty="0" smtClean="0">
                    <a:solidFill>
                      <a:schemeClr val="tx1"/>
                    </a:solidFill>
                  </a:rPr>
                  <a:t>   Условиям </a:t>
                </a:r>
                <a:r>
                  <a:rPr lang="ru-RU" sz="2000" dirty="0">
                    <a:solidFill>
                      <a:schemeClr val="tx1"/>
                    </a:solidFill>
                  </a:rPr>
                  <a:t>задачи удовлетворяют лишь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a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ru-RU" sz="2000" dirty="0">
                    <a:solidFill>
                      <a:schemeClr val="tx1"/>
                    </a:solidFill>
                  </a:rPr>
                  <a:t>из интервала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1;+∞</m:t>
                        </m:r>
                      </m:e>
                    </m:d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algn="l"/>
                <a:r>
                  <a:rPr lang="ru-RU" sz="2000" dirty="0" smtClean="0">
                    <a:solidFill>
                      <a:schemeClr val="tx1"/>
                    </a:solidFill>
                  </a:rPr>
                  <a:t>   Объединив все найденные решения в пунктах 1) </a:t>
                </a:r>
                <a:r>
                  <a:rPr lang="ru-RU" sz="2000" dirty="0">
                    <a:solidFill>
                      <a:schemeClr val="tx1"/>
                    </a:solidFill>
                  </a:rPr>
                  <a:t>—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 3), получим все значения параметра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a</a:t>
                </a:r>
                <a:r>
                  <a:rPr lang="ru-RU" sz="2000" dirty="0">
                    <a:solidFill>
                      <a:schemeClr val="tx1"/>
                    </a:solidFill>
                  </a:rPr>
                  <a:t>, при каждом из которых неравенство (4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) выполнено </a:t>
                </a:r>
                <a:r>
                  <a:rPr lang="ru-RU" sz="2000" dirty="0">
                    <a:solidFill>
                      <a:schemeClr val="tx1"/>
                    </a:solidFill>
                  </a:rPr>
                  <a:t>при любом значении </a:t>
                </a:r>
                <a:r>
                  <a:rPr lang="ru-RU" sz="2000" i="1" dirty="0">
                    <a:solidFill>
                      <a:schemeClr val="tx1"/>
                    </a:solidFill>
                  </a:rPr>
                  <a:t>х</a:t>
                </a:r>
                <a:r>
                  <a:rPr lang="ru-RU" sz="2000" dirty="0">
                    <a:solidFill>
                      <a:schemeClr val="tx1"/>
                    </a:solidFill>
                  </a:rPr>
                  <a:t>. </a:t>
                </a:r>
                <a:endParaRPr lang="ru-RU" sz="2000" dirty="0" smtClean="0">
                  <a:solidFill>
                    <a:schemeClr val="tx1"/>
                  </a:solidFill>
                </a:endParaRPr>
              </a:p>
              <a:p>
                <a:pPr algn="l"/>
                <a:r>
                  <a:rPr lang="ru-RU" sz="2000" dirty="0" smtClean="0">
                    <a:solidFill>
                      <a:schemeClr val="tx1"/>
                    </a:solidFill>
                  </a:rPr>
                  <a:t>   В </a:t>
                </a:r>
                <a:r>
                  <a:rPr lang="ru-RU" sz="2000" dirty="0">
                    <a:solidFill>
                      <a:schemeClr val="tx1"/>
                    </a:solidFill>
                  </a:rPr>
                  <a:t>ответ войдут все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a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;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+∞</m:t>
                        </m:r>
                      </m:e>
                    </m:d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algn="l"/>
                <a:r>
                  <a:rPr lang="ru-RU" sz="2000" b="1" dirty="0" smtClean="0">
                    <a:solidFill>
                      <a:schemeClr val="tx1"/>
                    </a:solidFill>
                  </a:rPr>
                  <a:t>   Ответ</a:t>
                </a:r>
                <a:r>
                  <a:rPr lang="ru-RU" sz="2000" b="1" dirty="0">
                    <a:solidFill>
                      <a:schemeClr val="tx1"/>
                    </a:solidFill>
                  </a:rPr>
                  <a:t>.</a:t>
                </a:r>
                <a:r>
                  <a:rPr lang="ru-RU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a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;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+∞</m:t>
                        </m:r>
                      </m:e>
                    </m:d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algn="l"/>
                <a:endParaRPr lang="ru-RU" sz="2000" dirty="0">
                  <a:solidFill>
                    <a:schemeClr val="tx1"/>
                  </a:solidFill>
                </a:endParaRPr>
              </a:p>
              <a:p>
                <a:pPr algn="l"/>
                <a:endParaRPr lang="ru-RU" sz="2000" dirty="0">
                  <a:solidFill>
                    <a:schemeClr val="tx1"/>
                  </a:solidFill>
                </a:endParaRPr>
              </a:p>
              <a:p>
                <a:pPr algn="l"/>
                <a:endParaRPr lang="ru-RU" sz="2000" dirty="0">
                  <a:solidFill>
                    <a:schemeClr val="tx1"/>
                  </a:solidFill>
                </a:endParaRPr>
              </a:p>
              <a:p>
                <a:pPr algn="l"/>
                <a:endParaRPr lang="ru-RU" sz="2000" dirty="0">
                  <a:solidFill>
                    <a:schemeClr val="tx1"/>
                  </a:solidFill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000" dirty="0" smtClean="0">
                    <a:solidFill>
                      <a:schemeClr val="tx1"/>
                    </a:solidFill>
                  </a:rPr>
                  <a:t>  </a:t>
                </a:r>
              </a:p>
              <a:p>
                <a:pPr algn="l">
                  <a:spcBef>
                    <a:spcPts val="600"/>
                  </a:spcBef>
                </a:pPr>
                <a:r>
                  <a:rPr lang="ru-RU" sz="2000" dirty="0" smtClean="0">
                    <a:solidFill>
                      <a:srgbClr val="0070C0"/>
                    </a:solidFill>
                  </a:rPr>
                  <a:t> </a:t>
                </a:r>
                <a:endParaRPr lang="ru-RU" sz="2000" dirty="0">
                  <a:solidFill>
                    <a:schemeClr val="tx1"/>
                  </a:solidFill>
                </a:endParaRPr>
              </a:p>
              <a:p>
                <a:pPr algn="just"/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95536" y="627534"/>
                <a:ext cx="7632848" cy="4248472"/>
              </a:xfrm>
              <a:blipFill rotWithShape="0">
                <a:blip r:embed="rId3"/>
                <a:stretch>
                  <a:fillRect l="-879" t="-10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7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6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95486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/>
              <a:t>Квадратное </a:t>
            </a:r>
            <a:r>
              <a:rPr lang="ru-RU" sz="1800" b="1" dirty="0" smtClean="0"/>
              <a:t>неравенство</a:t>
            </a:r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95536" y="627534"/>
                <a:ext cx="7848872" cy="4248472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ru-RU" sz="2000" dirty="0" smtClean="0">
                    <a:solidFill>
                      <a:schemeClr val="tx1"/>
                    </a:solidFill>
                  </a:rPr>
                  <a:t>   </a:t>
                </a:r>
                <a:r>
                  <a:rPr lang="ru-RU" sz="2000" b="1" dirty="0" smtClean="0">
                    <a:solidFill>
                      <a:schemeClr val="tx1"/>
                    </a:solidFill>
                  </a:rPr>
                  <a:t>3.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 Найдите наименьшее значение параметра </a:t>
                </a:r>
                <a:r>
                  <a:rPr lang="ru-RU" sz="2000" i="1" dirty="0">
                    <a:solidFill>
                      <a:schemeClr val="tx1"/>
                    </a:solidFill>
                  </a:rPr>
                  <a:t>а</a:t>
                </a:r>
                <a:r>
                  <a:rPr lang="ru-RU" sz="2000" dirty="0">
                    <a:solidFill>
                      <a:schemeClr val="tx1"/>
                    </a:solidFill>
                  </a:rPr>
                  <a:t>,</a:t>
                </a:r>
                <a:r>
                  <a:rPr lang="ru-RU" sz="2000" b="1" dirty="0">
                    <a:solidFill>
                      <a:schemeClr val="tx1"/>
                    </a:solidFill>
                  </a:rPr>
                  <a:t> </a:t>
                </a:r>
                <a:r>
                  <a:rPr lang="ru-RU" sz="2000" dirty="0">
                    <a:solidFill>
                      <a:schemeClr val="tx1"/>
                    </a:solidFill>
                  </a:rPr>
                  <a:t>для которого существует хотя бы одна пара чисел (</a:t>
                </a:r>
                <a:r>
                  <a:rPr lang="ru-RU" sz="2000" i="1" dirty="0">
                    <a:solidFill>
                      <a:schemeClr val="tx1"/>
                    </a:solidFill>
                  </a:rPr>
                  <a:t>х</a:t>
                </a:r>
                <a:r>
                  <a:rPr lang="ru-RU" sz="2000" dirty="0">
                    <a:solidFill>
                      <a:schemeClr val="tx1"/>
                    </a:solidFill>
                  </a:rPr>
                  <a:t>; </a:t>
                </a:r>
                <a:r>
                  <a:rPr lang="ru-RU" sz="2000" i="1" dirty="0">
                    <a:solidFill>
                      <a:schemeClr val="tx1"/>
                    </a:solidFill>
                  </a:rPr>
                  <a:t>у</a:t>
                </a:r>
                <a:r>
                  <a:rPr lang="ru-RU" sz="2000" dirty="0">
                    <a:solidFill>
                      <a:schemeClr val="tx1"/>
                    </a:solidFill>
                  </a:rPr>
                  <a:t>), таких,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что</a:t>
                </a:r>
                <a:endParaRPr lang="ru-RU" sz="2000" i="1" dirty="0" smtClean="0">
                  <a:solidFill>
                    <a:schemeClr val="tx1"/>
                  </a:solidFill>
                </a:endParaRPr>
              </a:p>
              <a:p>
                <a:pPr algn="ctr">
                  <a:spcBef>
                    <a:spcPts val="3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𝑎𝑦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≤1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.	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000" dirty="0" smtClean="0">
                    <a:solidFill>
                      <a:schemeClr val="tx1"/>
                    </a:solidFill>
                  </a:rPr>
                  <a:t>   </a:t>
                </a:r>
                <a:r>
                  <a:rPr lang="ru-RU" sz="2000" b="1" dirty="0" smtClean="0">
                    <a:solidFill>
                      <a:schemeClr val="tx1"/>
                    </a:solidFill>
                  </a:rPr>
                  <a:t>Решение</a:t>
                </a:r>
                <a:r>
                  <a:rPr lang="ru-RU" sz="2000" b="1" dirty="0">
                    <a:solidFill>
                      <a:schemeClr val="tx1"/>
                    </a:solidFill>
                  </a:rPr>
                  <a:t>.</a:t>
                </a:r>
                <a:r>
                  <a:rPr lang="ru-RU" sz="2000" dirty="0">
                    <a:solidFill>
                      <a:schemeClr val="tx1"/>
                    </a:solidFill>
                  </a:rPr>
                  <a:t> Перепишем исходное неравенство в виде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000" dirty="0" smtClean="0">
                    <a:solidFill>
                      <a:schemeClr val="tx1"/>
                    </a:solidFill>
                  </a:rPr>
                  <a:t>	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𝑎𝑦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 ≤0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.		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	(</a:t>
                </a:r>
                <a:r>
                  <a:rPr lang="ru-RU" sz="2000" dirty="0">
                    <a:solidFill>
                      <a:schemeClr val="tx1"/>
                    </a:solidFill>
                  </a:rPr>
                  <a:t>5)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000" dirty="0" smtClean="0">
                    <a:solidFill>
                      <a:schemeClr val="tx1"/>
                    </a:solidFill>
                  </a:rPr>
                  <a:t>   Рассмотрим </a:t>
                </a:r>
                <a:r>
                  <a:rPr lang="ru-RU" sz="2000" dirty="0">
                    <a:solidFill>
                      <a:schemeClr val="tx1"/>
                    </a:solidFill>
                  </a:rPr>
                  <a:t>функцию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000" i="1" dirty="0" smtClean="0">
                    <a:solidFill>
                      <a:schemeClr val="tx1"/>
                    </a:solidFill>
                  </a:rPr>
                  <a:t>			</a:t>
                </a:r>
                <a:r>
                  <a:rPr lang="en-US" sz="2000" i="1" dirty="0" smtClean="0">
                    <a:solidFill>
                      <a:schemeClr val="tx1"/>
                    </a:solidFill>
                  </a:rPr>
                  <a:t>f</a:t>
                </a:r>
                <a:r>
                  <a:rPr lang="en-US" sz="2000" dirty="0">
                    <a:solidFill>
                      <a:schemeClr val="tx1"/>
                    </a:solidFill>
                  </a:rPr>
                  <a:t> (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x</a:t>
                </a:r>
                <a:r>
                  <a:rPr lang="en-US" sz="2000" dirty="0">
                    <a:solidFill>
                      <a:schemeClr val="tx1"/>
                    </a:solidFill>
                  </a:rPr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𝑎𝑦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  <a:endParaRPr lang="ru-RU" sz="2000" dirty="0">
                  <a:solidFill>
                    <a:schemeClr val="tx1"/>
                  </a:solidFill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000" dirty="0" smtClean="0">
                    <a:solidFill>
                      <a:schemeClr val="tx1"/>
                    </a:solidFill>
                  </a:rPr>
                  <a:t>  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2000" dirty="0">
                    <a:solidFill>
                      <a:schemeClr val="tx1"/>
                    </a:solidFill>
                  </a:rPr>
                  <a:t>Неравенство (5) выполняется хотя бы для одного значения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x</a:t>
                </a:r>
                <a:r>
                  <a:rPr lang="ru-RU" sz="2000" dirty="0">
                    <a:solidFill>
                      <a:schemeClr val="tx1"/>
                    </a:solidFill>
                  </a:rPr>
                  <a:t>,  если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f</a:t>
                </a:r>
                <a:r>
                  <a:rPr lang="en-US" sz="2000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) ≤ 0, 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— абсцисса вершины параболы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y</a:t>
                </a:r>
                <a:r>
                  <a:rPr lang="ru-RU" sz="2000" dirty="0">
                    <a:solidFill>
                      <a:schemeClr val="tx1"/>
                    </a:solidFill>
                  </a:rPr>
                  <a:t> =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f</a:t>
                </a:r>
                <a:r>
                  <a:rPr lang="en-US" sz="2000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dirty="0">
                    <a:solidFill>
                      <a:schemeClr val="tx1"/>
                    </a:solidFill>
                  </a:rPr>
                  <a:t>(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x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).</a:t>
                </a:r>
              </a:p>
              <a:p>
                <a:pPr algn="l">
                  <a:spcBef>
                    <a:spcPts val="0"/>
                  </a:spcBef>
                </a:pPr>
                <a:r>
                  <a:rPr lang="ru-RU" sz="2000" dirty="0">
                    <a:solidFill>
                      <a:schemeClr val="tx1"/>
                    </a:solidFill>
                  </a:rPr>
                  <a:t>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  Так </a:t>
                </a:r>
                <a:r>
                  <a:rPr lang="ru-RU" sz="2000" dirty="0">
                    <a:solidFill>
                      <a:schemeClr val="tx1"/>
                    </a:solidFill>
                  </a:rPr>
                  <a:t>как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, то</a:t>
                </a:r>
                <a:r>
                  <a:rPr lang="ru-RU" sz="2000" i="1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f</a:t>
                </a:r>
                <a:r>
                  <a:rPr lang="en-US" sz="2000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ru-RU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d>
                          </m:e>
                          <m:sup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𝑎𝑦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=</a:t>
                </a:r>
                <a:br>
                  <a:rPr lang="ru-RU" sz="2000" dirty="0">
                    <a:solidFill>
                      <a:schemeClr val="tx1"/>
                    </a:solidFill>
                  </a:rPr>
                </a:br>
                <a:r>
                  <a:rPr lang="ru-RU" sz="20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d>
                      <m:d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𝑎𝑦</m:t>
                        </m:r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  <m:sSup>
                          <m:sSupPr>
                            <m:ctrlP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</m:oMath>
                </a14:m>
                <a:r>
                  <a:rPr lang="ru-RU" sz="2000" dirty="0" smtClean="0">
                    <a:solidFill>
                      <a:schemeClr val="tx1"/>
                    </a:solidFill>
                  </a:rPr>
                  <a:t>.</a:t>
                </a:r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95536" y="627534"/>
                <a:ext cx="7848872" cy="4248472"/>
              </a:xfrm>
              <a:blipFill rotWithShape="0">
                <a:blip r:embed="rId3"/>
                <a:stretch>
                  <a:fillRect l="-855" t="-1004" r="-20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8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81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95486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/>
              <a:t>Квадратное </a:t>
            </a:r>
            <a:r>
              <a:rPr lang="ru-RU" sz="1800" b="1" dirty="0" smtClean="0"/>
              <a:t>неравенство</a:t>
            </a:r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95536" y="627534"/>
                <a:ext cx="7632848" cy="4248472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ru-RU" sz="2000" dirty="0" smtClean="0">
                    <a:solidFill>
                      <a:schemeClr val="tx1"/>
                    </a:solidFill>
                  </a:rPr>
                  <a:t>   Неравенство </a:t>
                </a:r>
                <a:r>
                  <a:rPr lang="ru-RU" sz="2000" dirty="0">
                    <a:solidFill>
                      <a:schemeClr val="tx1"/>
                    </a:solidFill>
                  </a:rPr>
                  <a:t>(5) выполняется хотя бы для одного значения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x</a:t>
                </a:r>
                <a:r>
                  <a:rPr lang="ru-RU" sz="2000" dirty="0">
                    <a:solidFill>
                      <a:schemeClr val="tx1"/>
                    </a:solidFill>
                  </a:rPr>
                  <a:t>, если хотя бы для одного значения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y </a:t>
                </a:r>
                <a:r>
                  <a:rPr lang="ru-RU" sz="2000" dirty="0">
                    <a:solidFill>
                      <a:schemeClr val="tx1"/>
                    </a:solidFill>
                  </a:rPr>
                  <a:t>выполняется неравенство</a:t>
                </a:r>
              </a:p>
              <a:p>
                <a:pPr algn="l">
                  <a:spcBef>
                    <a:spcPts val="0"/>
                  </a:spcBef>
                </a:pPr>
                <a:r>
                  <a:rPr lang="ru-RU" sz="2000" dirty="0" smtClean="0">
                    <a:solidFill>
                      <a:schemeClr val="tx1"/>
                    </a:solidFill>
                  </a:rPr>
                  <a:t>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𝑎𝑦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≤ 0.					(6)</a:t>
                </a:r>
              </a:p>
              <a:p>
                <a:pPr algn="l">
                  <a:spcBef>
                    <a:spcPts val="0"/>
                  </a:spcBef>
                </a:pPr>
                <a:r>
                  <a:rPr lang="ru-RU" sz="2000" dirty="0" smtClean="0">
                    <a:solidFill>
                      <a:schemeClr val="tx1"/>
                    </a:solidFill>
                  </a:rPr>
                  <a:t>   Рассмотрим </a:t>
                </a:r>
                <a:r>
                  <a:rPr lang="ru-RU" sz="2000" dirty="0">
                    <a:solidFill>
                      <a:schemeClr val="tx1"/>
                    </a:solidFill>
                  </a:rPr>
                  <a:t>функцию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g</a:t>
                </a:r>
                <a:r>
                  <a:rPr lang="en-US" sz="2000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𝑎𝑦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000" dirty="0" smtClean="0">
                    <a:solidFill>
                      <a:schemeClr val="tx1"/>
                    </a:solidFill>
                  </a:rPr>
                  <a:t>   Неравенство </a:t>
                </a:r>
                <a:r>
                  <a:rPr lang="ru-RU" sz="2000" dirty="0">
                    <a:solidFill>
                      <a:schemeClr val="tx1"/>
                    </a:solidFill>
                  </a:rPr>
                  <a:t>(6) выполняется хотя бы для одного значения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y</a:t>
                </a:r>
                <a:r>
                  <a:rPr lang="ru-RU" sz="2000" dirty="0">
                    <a:solidFill>
                      <a:schemeClr val="tx1"/>
                    </a:solidFill>
                  </a:rPr>
                  <a:t>, если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g</a:t>
                </a:r>
                <a:r>
                  <a:rPr lang="en-US" sz="2000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) ≤ 0, 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— абсцисса вершины параболы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/>
                </a:r>
                <a:br>
                  <a:rPr lang="ru-RU" sz="2000" dirty="0" smtClean="0">
                    <a:solidFill>
                      <a:schemeClr val="tx1"/>
                    </a:solidFill>
                  </a:rPr>
                </a:br>
                <a:r>
                  <a:rPr lang="en-US" sz="2000" i="1" dirty="0" smtClean="0">
                    <a:solidFill>
                      <a:schemeClr val="tx1"/>
                    </a:solidFill>
                  </a:rPr>
                  <a:t>z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2000" dirty="0">
                    <a:solidFill>
                      <a:schemeClr val="tx1"/>
                    </a:solidFill>
                  </a:rPr>
                  <a:t>=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g</a:t>
                </a:r>
                <a:r>
                  <a:rPr lang="en-US" sz="2000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dirty="0">
                    <a:solidFill>
                      <a:schemeClr val="tx1"/>
                    </a:solidFill>
                  </a:rPr>
                  <a:t>(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y</a:t>
                </a:r>
                <a:r>
                  <a:rPr lang="ru-RU" sz="2000" dirty="0">
                    <a:solidFill>
                      <a:schemeClr val="tx1"/>
                    </a:solidFill>
                  </a:rPr>
                  <a:t>). Так как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ru-RU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, то</a:t>
                </a:r>
                <a:r>
                  <a:rPr lang="ru-RU" sz="2000" i="1" dirty="0">
                    <a:solidFill>
                      <a:schemeClr val="tx1"/>
                    </a:solidFill>
                  </a:rPr>
                  <a:t> </a:t>
                </a:r>
                <a:endParaRPr lang="ru-RU" sz="2000" i="1" dirty="0" smtClean="0">
                  <a:solidFill>
                    <a:schemeClr val="tx1"/>
                  </a:solidFill>
                </a:endParaRPr>
              </a:p>
              <a:p>
                <a:pPr algn="ctr">
                  <a:spcBef>
                    <a:spcPts val="0"/>
                  </a:spcBef>
                </a:pPr>
                <a:r>
                  <a:rPr lang="en-US" sz="2000" i="1" dirty="0" smtClean="0">
                    <a:solidFill>
                      <a:schemeClr val="tx1"/>
                    </a:solidFill>
                  </a:rPr>
                  <a:t>g</a:t>
                </a:r>
                <a:r>
                  <a:rPr lang="en-US" sz="2000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sSup>
                          <m:sSupPr>
                            <m:ctrlPr>
                              <a:rPr lang="ru-RU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49</m:t>
                        </m:r>
                      </m:den>
                    </m:f>
                    <m:r>
                      <a:rPr lang="ru-RU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ru-RU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ru-RU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d>
                      <m:dPr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ru-RU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1,4</m:t>
                        </m:r>
                      </m:e>
                    </m:d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algn="l">
                  <a:spcBef>
                    <a:spcPts val="0"/>
                  </a:spcBef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  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Неравенство </a:t>
                </a:r>
                <a:r>
                  <a:rPr lang="ru-RU" sz="2000" dirty="0">
                    <a:solidFill>
                      <a:schemeClr val="tx1"/>
                    </a:solidFill>
                  </a:rPr>
                  <a:t>(6) выполняется хотя бы для одного значения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y</a:t>
                </a:r>
                <a:r>
                  <a:rPr lang="ru-RU" sz="2000" dirty="0">
                    <a:solidFill>
                      <a:schemeClr val="tx1"/>
                    </a:solidFill>
                  </a:rPr>
                  <a:t>, если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≤1,4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, т. е. если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1,4</m:t>
                        </m:r>
                      </m:e>
                    </m:rad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≤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≤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1,4</m:t>
                        </m:r>
                      </m:e>
                    </m:rad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. </a:t>
                </a:r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pPr algn="l">
                  <a:spcBef>
                    <a:spcPts val="0"/>
                  </a:spcBef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 </a:t>
                </a:r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95536" y="627534"/>
                <a:ext cx="7632848" cy="4248472"/>
              </a:xfrm>
              <a:blipFill rotWithShape="0">
                <a:blip r:embed="rId3"/>
                <a:stretch>
                  <a:fillRect l="-879" t="-10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9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0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6543</TotalTime>
  <Words>170</Words>
  <Application>Microsoft Office PowerPoint</Application>
  <PresentationFormat>Экран (16:9)</PresentationFormat>
  <Paragraphs>130</Paragraphs>
  <Slides>10</Slides>
  <Notes>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Trebuchet MS</vt:lpstr>
      <vt:lpstr>Wingdings 3</vt:lpstr>
      <vt:lpstr>Грань</vt:lpstr>
      <vt:lpstr>Точечный рисунок</vt:lpstr>
      <vt:lpstr>Квадратное уравнение,  квадратное неравенство и  квадратичная функция   </vt:lpstr>
      <vt:lpstr>Квадратное уравнение</vt:lpstr>
      <vt:lpstr>Квадратное уравнение</vt:lpstr>
      <vt:lpstr>Квадратное уравнение</vt:lpstr>
      <vt:lpstr>Квадратное неравенство</vt:lpstr>
      <vt:lpstr>Квадратное неравенство</vt:lpstr>
      <vt:lpstr>Квадратное неравенство</vt:lpstr>
      <vt:lpstr>Квадратное неравенство</vt:lpstr>
      <vt:lpstr>Квадратное неравенство</vt:lpstr>
      <vt:lpstr>Квадратное неравенство</vt:lpstr>
    </vt:vector>
  </TitlesOfParts>
  <Company>Prosv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Шевкин</cp:lastModifiedBy>
  <cp:revision>651</cp:revision>
  <cp:lastPrinted>2017-04-04T13:08:37Z</cp:lastPrinted>
  <dcterms:created xsi:type="dcterms:W3CDTF">2016-11-09T08:55:41Z</dcterms:created>
  <dcterms:modified xsi:type="dcterms:W3CDTF">2018-10-27T13:48:44Z</dcterms:modified>
</cp:coreProperties>
</file>