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3" r:id="rId3"/>
    <p:sldId id="277" r:id="rId4"/>
    <p:sldId id="272" r:id="rId5"/>
    <p:sldId id="276" r:id="rId6"/>
    <p:sldId id="271" r:id="rId7"/>
    <p:sldId id="274" r:id="rId8"/>
    <p:sldId id="269" r:id="rId9"/>
    <p:sldId id="270" r:id="rId10"/>
    <p:sldId id="275" r:id="rId11"/>
    <p:sldId id="280" r:id="rId12"/>
    <p:sldId id="282" r:id="rId13"/>
    <p:sldId id="281" r:id="rId14"/>
    <p:sldId id="283" r:id="rId15"/>
    <p:sldId id="262" r:id="rId16"/>
    <p:sldId id="284" r:id="rId17"/>
    <p:sldId id="285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25B93"/>
    <a:srgbClr val="5480A8"/>
    <a:srgbClr val="79B3E8"/>
    <a:srgbClr val="7AD0E1"/>
    <a:srgbClr val="4C92D0"/>
    <a:srgbClr val="FB973C"/>
    <a:srgbClr val="D55049"/>
    <a:srgbClr val="D5222F"/>
    <a:srgbClr val="5B9BD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232" y="-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B86C4-6DAF-48A9-8D4C-2416AE9A56C3}" type="datetimeFigureOut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56C1D-0A45-40E4-98AB-C27397512B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FDD8A-A49B-4662-94F7-83BFC4FD21F2}" type="datetimeFigureOut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9519B-82A4-4A36-950E-38562AC716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9519B-82A4-4A36-950E-38562AC716B4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B1EE-0044-41AE-BA03-9073A5515EC3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D5EF-C15A-46AF-B04F-B538DE98D7F8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5B3C-A235-4ECD-B934-D0487422748A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FF1F7-A53B-416E-B1D3-5711AA548722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B0E-B0B4-4799-920E-070AD5980D83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359-DD45-4645-B48A-BE39F2C84796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603B4-49E7-4F8E-B5A8-E90AA65341B8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E04C8-C260-4A89-9084-8B036BEBE8EF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F5E60-886E-40D4-AEA8-5028B558C7BD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0FA30-8596-4AE9-B160-B07AF27C5A13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EB0CC-77B8-4B6A-9586-4FF90204DB95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58DC-15A7-4DAF-BFA4-D6420A5E58AB}" type="datetime1">
              <a:rPr lang="ru-RU" smtClean="0"/>
              <a:pPr/>
              <a:t>30.08.2018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4382" y="3666749"/>
            <a:ext cx="8841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Курс  алгебры и начал  математического </a:t>
            </a:r>
          </a:p>
          <a:p>
            <a:pPr>
              <a:lnSpc>
                <a:spcPts val="4800"/>
              </a:lnSpc>
            </a:pPr>
            <a:r>
              <a:rPr lang="ru-RU" sz="3600" b="1" dirty="0" smtClean="0">
                <a:solidFill>
                  <a:srgbClr val="7030A0"/>
                </a:solidFill>
                <a:latin typeface="+mj-lt"/>
              </a:rPr>
              <a:t>анализа для классов инженерного профиля</a:t>
            </a:r>
            <a:endParaRPr lang="ru-RU" sz="4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5084" y="5388307"/>
            <a:ext cx="7064755" cy="13029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Спикер:  </a:t>
            </a:r>
          </a:p>
          <a:p>
            <a:r>
              <a:rPr lang="ru-RU" sz="2400" b="1" dirty="0" smtClean="0">
                <a:latin typeface="+mj-lt"/>
              </a:rPr>
              <a:t>ПРОКОФЬЕВ АЛЕКСАНДР АЛЕКСАНДРОВИЧ</a:t>
            </a:r>
          </a:p>
          <a:p>
            <a:pPr>
              <a:lnSpc>
                <a:spcPts val="2200"/>
              </a:lnSpc>
            </a:pP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Заведующий кафедрой  «Высшей математики» НИУ МИЭТ, </a:t>
            </a:r>
          </a:p>
          <a:p>
            <a:pPr>
              <a:lnSpc>
                <a:spcPts val="2200"/>
              </a:lnSpc>
            </a:pPr>
            <a:r>
              <a:rPr lang="ru-RU" b="1" i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учитель математики школы № 1298  «Профиль Куркино» г. Москвы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  <a:endParaRPr lang="ru-RU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87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1895" y="142010"/>
            <a:ext cx="8761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РЕКОМЕНДАЦИИ, </a:t>
            </a:r>
            <a:r>
              <a:rPr lang="ru-RU" sz="2800" b="1" dirty="0" smtClean="0">
                <a:solidFill>
                  <a:srgbClr val="C00000"/>
                </a:solidFill>
              </a:rPr>
              <a:t>ОБЕСПЕЧИВАЮЩИЕ </a:t>
            </a:r>
            <a:r>
              <a:rPr lang="ru-RU" sz="2800" b="1" dirty="0" smtClean="0">
                <a:solidFill>
                  <a:srgbClr val="C00000"/>
                </a:solidFill>
              </a:rPr>
              <a:t>УСПЕШНОСТЬ 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РАБОТЫ ПРОФИЛЬНЫХ КЛАССОВ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26164" y="1834807"/>
            <a:ext cx="8286750" cy="3983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Для успешной работы необходимо использовать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систему входного контроля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, позволяющую определить исходный уровень учащихся и обеспечить содержание и формы обучения, соответствующие их уровню.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период 1993-2006 гг. для проведения входного тестирования в МИЭТ были разработаны и использовались тесты,  который в начале сентября выполняли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все учащиеся  10-х профильных классов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Тест состоял из 22 задач и на его выполнение (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без использования калькулятора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отводилось 60 мин. Результаты теста в дальнейшем анализировались и сопоставлялись с результатами обучения и итогами поступления.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92" y="170822"/>
            <a:ext cx="8886162" cy="647113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792" y="259250"/>
            <a:ext cx="8822837" cy="631179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199" y="274236"/>
            <a:ext cx="6609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РЕЗУЛЬТАТЫ ВХОДНОГО ТЕСТИРОВАНИЯ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224" y="1535058"/>
            <a:ext cx="8485589" cy="499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150" y="152400"/>
            <a:ext cx="65253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ВЫДЕЛЕННЫЕ ГРУППЫ УЧАЩИХСЯ И ИХ </a:t>
            </a:r>
            <a:br>
              <a:rPr lang="ru-RU" sz="2800" b="1" dirty="0" smtClean="0">
                <a:solidFill>
                  <a:srgbClr val="C00000"/>
                </a:solidFill>
                <a:cs typeface="Arial" charset="0"/>
              </a:rPr>
            </a:br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ОТЛИЧИТЕЛЬНЫЕ ОСОБЕННОСТИ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60149" y="1340810"/>
            <a:ext cx="8929687" cy="5260957"/>
            <a:chOff x="460149" y="1340810"/>
            <a:chExt cx="8929687" cy="5260957"/>
          </a:xfrm>
        </p:grpSpPr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522514" y="1340810"/>
              <a:ext cx="8856663" cy="5260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 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группа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(12,7%)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Учащиеся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этой группы имеют сложности в освоени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и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профильной компоненты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программы, большинство из них с течением времени переходит в общеобразовательные классы и после окончания школы не стремится к получению высшего образования.</a:t>
              </a:r>
            </a:p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II групп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а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(45,2%)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.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Уча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щ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иеся этой группы не имеют достаточно хорошо сформированных вычислительных навыков, не отличаются оригинальностью мышления, но при систематических и планомерных занятиях оказываются в состоянии освоить программу базового уровня и дополнительную профильную компоненту. Они умеют хорошо работать, в ситуации, когда их действия алгоритмичны.</a:t>
              </a:r>
              <a:endPara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III групп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а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(24,6%).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Уча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щ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иеся этой группы достаточно хорошо усвоили программу </a:t>
              </a:r>
              <a:r>
                <a:rPr kumimoji="0" lang="ru-RU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основной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школы, но для их дальнейшего роста требуются развивать логическое мышление и творческие способности.</a:t>
              </a:r>
              <a:endPara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just" defTabSz="914400" rtl="0" eaLnBrk="0" fontAlgn="base" latinLnBrk="0" hangingPunct="0">
                <a:lnSpc>
                  <a:spcPct val="10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IV групп</a:t>
              </a:r>
              <a:r>
                <a:rPr kumimoji="0" lang="ru-RU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а</a:t>
              </a: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(17,2%).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Эта группа представляет собой наиболее подготовленную часть школьников, проявляющую интерес к математике.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60149" y="2629876"/>
              <a:ext cx="8929687" cy="2016125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5805" y="297872"/>
            <a:ext cx="7358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ЕГЭ ПО МАТЕМАТИКЕ ПРОФИЛЬНОГО УРОВНЯ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556008" y="1309361"/>
            <a:ext cx="9813892" cy="5032147"/>
            <a:chOff x="556008" y="1309361"/>
            <a:chExt cx="9813892" cy="5032147"/>
          </a:xfrm>
        </p:grpSpPr>
        <p:pic>
          <p:nvPicPr>
            <p:cNvPr id="7" name="Рисунок 6" descr="https://shop.prosv.ru/content/images/thumbs/0009346_ege-2019-matematika-profilnyj-uroven-25-luih-variantov.jpe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33050" y="1775732"/>
              <a:ext cx="3236850" cy="435376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556008" y="1309361"/>
              <a:ext cx="6096000" cy="50321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/>
                <a:t>В силу дискретности содержания ЕГЭ по математике профильного уровня успешная сдача экзамена есть необходимое, но не достаточное условие успешного обучения в вузе. </a:t>
              </a:r>
            </a:p>
            <a:p>
              <a:pPr algn="ctr"/>
              <a:r>
                <a:rPr lang="ru-RU" sz="2000" dirty="0" smtClean="0"/>
                <a:t> </a:t>
              </a:r>
              <a:r>
                <a:rPr lang="ru-RU" sz="2000" dirty="0" smtClean="0"/>
                <a:t>                                          </a:t>
              </a:r>
              <a:r>
                <a:rPr lang="ru-RU" dirty="0" smtClean="0"/>
                <a:t>Вопрос</a:t>
              </a:r>
              <a:r>
                <a:rPr lang="ru-RU" dirty="0" smtClean="0"/>
                <a:t>: «</a:t>
              </a:r>
              <a:r>
                <a:rPr lang="ru-RU" i="1" dirty="0" smtClean="0">
                  <a:solidFill>
                    <a:srgbClr val="000099"/>
                  </a:solidFill>
                </a:rPr>
                <a:t>Какие материалы </a:t>
              </a:r>
              <a:r>
                <a:rPr lang="ru-RU" i="1" dirty="0" smtClean="0">
                  <a:solidFill>
                    <a:srgbClr val="000099"/>
                  </a:solidFill>
                </a:rPr>
                <a:t/>
              </a:r>
              <a:br>
                <a:rPr lang="ru-RU" i="1" dirty="0" smtClean="0">
                  <a:solidFill>
                    <a:srgbClr val="000099"/>
                  </a:solidFill>
                </a:rPr>
              </a:br>
              <a:r>
                <a:rPr lang="ru-RU" i="1" dirty="0" smtClean="0">
                  <a:solidFill>
                    <a:srgbClr val="000099"/>
                  </a:solidFill>
                </a:rPr>
                <a:t>                                                  одобряет </a:t>
              </a:r>
              <a:r>
                <a:rPr lang="ru-RU" i="1" dirty="0" smtClean="0">
                  <a:solidFill>
                    <a:srgbClr val="000099"/>
                  </a:solidFill>
                </a:rPr>
                <a:t>Рособрнадзор?</a:t>
              </a:r>
              <a:r>
                <a:rPr lang="ru-RU" dirty="0" smtClean="0"/>
                <a:t>» </a:t>
              </a:r>
            </a:p>
            <a:p>
              <a:pPr algn="just">
                <a:defRPr/>
              </a:pPr>
              <a:r>
                <a:rPr lang="ru-RU" dirty="0" smtClean="0"/>
                <a:t>Ответ </a:t>
              </a:r>
              <a:r>
                <a:rPr lang="ru-RU" dirty="0" smtClean="0"/>
                <a:t>С.С. Кравцова: «</a:t>
              </a:r>
              <a:r>
                <a:rPr lang="ru-RU" i="1" dirty="0" smtClean="0">
                  <a:solidFill>
                    <a:srgbClr val="FF0000"/>
                  </a:solidFill>
                </a:rPr>
                <a:t>Самое лучшее пособие – это учебник</a:t>
              </a:r>
              <a:r>
                <a:rPr lang="ru-RU" i="1" dirty="0" smtClean="0">
                  <a:solidFill>
                    <a:srgbClr val="000099"/>
                  </a:solidFill>
                </a:rPr>
                <a:t>. Экзамен – это завершение процесса обучения. Поэтому очень важно на протяжении всего периода обучения, чтобы ребенок учился, получал объективные оценки, чтобы у него не было пробелов в знаниях, а если есть – вовремя их устранять</a:t>
              </a:r>
              <a:r>
                <a:rPr lang="ru-RU" dirty="0" smtClean="0"/>
                <a:t>».</a:t>
              </a:r>
              <a:endParaRPr lang="ru-RU" dirty="0" smtClean="0"/>
            </a:p>
            <a:p>
              <a:pPr>
                <a:spcBef>
                  <a:spcPts val="600"/>
                </a:spcBef>
              </a:pPr>
              <a:r>
                <a:rPr lang="ru-RU" b="1" dirty="0" smtClean="0"/>
                <a:t>                 ЕГЭ-2019</a:t>
              </a:r>
              <a:r>
                <a:rPr lang="ru-RU" b="1" dirty="0" smtClean="0"/>
                <a:t>. Математика (профильный уровень). </a:t>
              </a:r>
              <a:endParaRPr lang="ru-RU" b="1" dirty="0" smtClean="0"/>
            </a:p>
            <a:p>
              <a:pPr algn="just"/>
              <a:r>
                <a:rPr lang="ru-RU" b="1" dirty="0" smtClean="0"/>
                <a:t> </a:t>
              </a:r>
              <a:r>
                <a:rPr lang="ru-RU" b="1" dirty="0" smtClean="0"/>
                <a:t>                25 </a:t>
              </a:r>
              <a:r>
                <a:rPr lang="ru-RU" b="1" dirty="0" smtClean="0"/>
                <a:t>лучших вариантов. </a:t>
              </a:r>
              <a:r>
                <a:rPr lang="ru-RU" b="1" dirty="0" smtClean="0"/>
                <a:t>– изд. «Просвещение».</a:t>
              </a:r>
              <a:endParaRPr lang="ru-RU" dirty="0" smtClean="0"/>
            </a:p>
            <a:p>
              <a:pPr algn="just"/>
              <a:r>
                <a:rPr lang="ru-RU" dirty="0" smtClean="0"/>
                <a:t>                 Данное </a:t>
              </a:r>
              <a:r>
                <a:rPr lang="ru-RU" dirty="0" smtClean="0"/>
                <a:t>учебное пособие поможет </a:t>
              </a:r>
              <a:r>
                <a:rPr lang="ru-RU" dirty="0" smtClean="0"/>
                <a:t>выпускникам</a:t>
              </a:r>
            </a:p>
            <a:p>
              <a:pPr algn="just"/>
              <a:r>
                <a:rPr lang="ru-RU" dirty="0" smtClean="0"/>
                <a:t> </a:t>
              </a:r>
              <a:r>
                <a:rPr lang="ru-RU" dirty="0" smtClean="0"/>
                <a:t>                добиться </a:t>
              </a:r>
              <a:r>
                <a:rPr lang="ru-RU" dirty="0" smtClean="0"/>
                <a:t>высоких результатов на едином государственном экзамене (ЕГЭ) 2019 года. </a:t>
              </a:r>
              <a:endParaRPr lang="ru-RU" dirty="0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53141" y="5014126"/>
              <a:ext cx="781050" cy="90805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6580" y="2664446"/>
              <a:ext cx="2297733" cy="451248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150" y="495300"/>
            <a:ext cx="9019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ПЛАНИРУЕМЫЕ РЕЗУЛЬТАТЫ ДЛЯ ВЫДЕЛЕННЫХ ГРУПП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80265" y="1510357"/>
            <a:ext cx="11366742" cy="4164496"/>
            <a:chOff x="480265" y="1510357"/>
            <a:chExt cx="11366742" cy="4164496"/>
          </a:xfrm>
        </p:grpSpPr>
        <p:sp>
          <p:nvSpPr>
            <p:cNvPr id="7" name="Прямоугольник 4"/>
            <p:cNvSpPr>
              <a:spLocks noChangeArrowheads="1"/>
            </p:cNvSpPr>
            <p:nvPr/>
          </p:nvSpPr>
          <p:spPr bwMode="auto">
            <a:xfrm>
              <a:off x="480265" y="1542608"/>
              <a:ext cx="5858189" cy="4062651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latin typeface="Arial" pitchFamily="34" charset="0"/>
                  <a:cs typeface="Arial" pitchFamily="34" charset="0"/>
                </a:rPr>
                <a:t>Каких результатов можно ожидать по окончании обучения</a:t>
              </a:r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>
                <a:spcBef>
                  <a:spcPts val="1200"/>
                </a:spcBef>
                <a:defRPr/>
              </a:pP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I </a:t>
              </a:r>
              <a:r>
                <a:rPr lang="ru-RU" sz="2000" dirty="0">
                  <a:latin typeface="Arial" pitchFamily="34" charset="0"/>
                  <a:cs typeface="Arial" pitchFamily="34" charset="0"/>
                </a:rPr>
                <a:t>группа – сдача ЕГЭ на базовом уровне или </a:t>
              </a:r>
            </a:p>
            <a:p>
              <a:pPr marL="720000">
                <a:defRPr/>
              </a:pPr>
              <a:r>
                <a:rPr lang="ru-RU" sz="2000" dirty="0">
                  <a:latin typeface="Arial" pitchFamily="34" charset="0"/>
                  <a:cs typeface="Arial" pitchFamily="34" charset="0"/>
                </a:rPr>
                <a:t>успешное решение заданий В1-В12 на  экзамене профильного уровня;</a:t>
              </a:r>
            </a:p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II </a:t>
              </a:r>
              <a:r>
                <a:rPr lang="ru-RU" sz="20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группа </a:t>
              </a:r>
              <a:r>
                <a:rPr lang="ru-RU" sz="2000" dirty="0">
                  <a:latin typeface="Arial" pitchFamily="34" charset="0"/>
                  <a:cs typeface="Arial" pitchFamily="34" charset="0"/>
                </a:rPr>
                <a:t>– успешное решение заданий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В1-В12</a:t>
              </a:r>
            </a:p>
            <a:p>
              <a:pPr>
                <a:defRPr/>
              </a:pP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      и С1-С3 </a:t>
              </a:r>
              <a:r>
                <a:rPr lang="ru-RU" sz="2000" dirty="0">
                  <a:latin typeface="Arial" pitchFamily="34" charset="0"/>
                  <a:cs typeface="Arial" pitchFamily="34" charset="0"/>
                </a:rPr>
                <a:t>на экзамене профильного уровня;</a:t>
              </a:r>
            </a:p>
            <a:p>
              <a:pPr>
                <a:defRPr/>
              </a:pPr>
              <a:r>
                <a:rPr lang="en-US" sz="20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III </a:t>
              </a:r>
              <a:r>
                <a:rPr lang="ru-RU" sz="2000" dirty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группа </a:t>
              </a:r>
              <a:r>
                <a:rPr lang="ru-RU" sz="2000" dirty="0">
                  <a:latin typeface="Arial" pitchFamily="34" charset="0"/>
                  <a:cs typeface="Arial" pitchFamily="34" charset="0"/>
                </a:rPr>
                <a:t>– успешное решение заданий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В1-В12</a:t>
              </a:r>
            </a:p>
            <a:p>
              <a:pPr>
                <a:defRPr/>
              </a:pP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      и С1-С5 </a:t>
              </a:r>
              <a:r>
                <a:rPr lang="ru-RU" sz="2000" dirty="0">
                  <a:latin typeface="Arial" pitchFamily="34" charset="0"/>
                  <a:cs typeface="Arial" pitchFamily="34" charset="0"/>
                </a:rPr>
                <a:t>на экзамене профильного уровня;</a:t>
              </a:r>
            </a:p>
            <a:p>
              <a:pPr>
                <a:defRPr/>
              </a:pPr>
              <a:r>
                <a:rPr lang="en-US" sz="20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IV </a:t>
              </a:r>
              <a:r>
                <a:rPr lang="ru-RU" sz="2000" dirty="0">
                  <a:solidFill>
                    <a:srgbClr val="00B050"/>
                  </a:solidFill>
                  <a:latin typeface="Arial" pitchFamily="34" charset="0"/>
                  <a:cs typeface="Arial" pitchFamily="34" charset="0"/>
                </a:rPr>
                <a:t>группа </a:t>
              </a:r>
              <a:r>
                <a:rPr lang="ru-RU" sz="2000" dirty="0">
                  <a:latin typeface="Arial" pitchFamily="34" charset="0"/>
                  <a:cs typeface="Arial" pitchFamily="34" charset="0"/>
                </a:rPr>
                <a:t>– успешное решение заданий </a:t>
              </a: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В1-В12</a:t>
              </a:r>
            </a:p>
            <a:p>
              <a:pPr>
                <a:defRPr/>
              </a:pP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   и С1-С7 </a:t>
              </a:r>
              <a:r>
                <a:rPr lang="ru-RU" sz="2000" dirty="0">
                  <a:latin typeface="Arial" pitchFamily="34" charset="0"/>
                  <a:cs typeface="Arial" pitchFamily="34" charset="0"/>
                </a:rPr>
                <a:t>на экзамене профильного уровня </a:t>
              </a:r>
              <a:endParaRPr lang="ru-RU" sz="2000" dirty="0" smtClean="0"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ru-RU" sz="2000" dirty="0" smtClean="0">
                  <a:latin typeface="Arial" pitchFamily="34" charset="0"/>
                  <a:cs typeface="Arial" pitchFamily="34" charset="0"/>
                </a:rPr>
                <a:t>    (</a:t>
              </a:r>
              <a:r>
                <a:rPr lang="ru-RU" sz="2000" dirty="0">
                  <a:latin typeface="Arial" pitchFamily="34" charset="0"/>
                  <a:cs typeface="Arial" pitchFamily="34" charset="0"/>
                </a:rPr>
                <a:t>если повезет!).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6345" y="1510357"/>
              <a:ext cx="5260662" cy="3714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3"/>
            <p:cNvSpPr>
              <a:spLocks noChangeArrowheads="1"/>
            </p:cNvSpPr>
            <p:nvPr/>
          </p:nvSpPr>
          <p:spPr bwMode="auto">
            <a:xfrm>
              <a:off x="6616793" y="5336299"/>
              <a:ext cx="280551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600" dirty="0">
                  <a:solidFill>
                    <a:srgbClr val="000099"/>
                  </a:solidFill>
                  <a:cs typeface="Arial" charset="0"/>
                </a:rPr>
                <a:t>Статистика ЕГЭ 2015 г</a:t>
              </a:r>
              <a:r>
                <a:rPr lang="ru-RU" sz="1600" dirty="0" smtClean="0">
                  <a:solidFill>
                    <a:srgbClr val="000099"/>
                  </a:solidFill>
                  <a:cs typeface="Arial" charset="0"/>
                </a:rPr>
                <a:t>. </a:t>
              </a:r>
              <a:r>
                <a:rPr lang="ru-RU" sz="1600" dirty="0">
                  <a:solidFill>
                    <a:srgbClr val="000099"/>
                  </a:solidFill>
                  <a:cs typeface="Arial" charset="0"/>
                </a:rPr>
                <a:t>Москва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5805" y="297872"/>
            <a:ext cx="7966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РЕЗУЛЬТАТЫ ЕГЭ </a:t>
            </a:r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2018 </a:t>
            </a:r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проф. </a:t>
            </a:r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класса </a:t>
            </a:r>
            <a:r>
              <a:rPr lang="ru-RU" sz="2800" b="1" dirty="0" smtClean="0">
                <a:solidFill>
                  <a:srgbClr val="C00000"/>
                </a:solidFill>
                <a:cs typeface="Arial" charset="0"/>
              </a:rPr>
              <a:t>школы №1298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17</a:t>
            </a:fld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608762" y="1478468"/>
            <a:ext cx="10024331" cy="4761557"/>
            <a:chOff x="608762" y="1478468"/>
            <a:chExt cx="10024331" cy="47615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8762" y="1478468"/>
              <a:ext cx="10024331" cy="4761557"/>
            </a:xfrm>
            <a:prstGeom prst="rect">
              <a:avLst/>
            </a:prstGeom>
            <a:noFill/>
            <a:ln w="9525">
              <a:solidFill>
                <a:schemeClr val="accent2">
                  <a:lumMod val="50000"/>
                </a:schemeClr>
              </a:solidFill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4170066" y="1657978"/>
              <a:ext cx="20097" cy="358726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H="1" flipV="1">
              <a:off x="7958295" y="1668026"/>
              <a:ext cx="20096" cy="3587262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 flipV="1">
              <a:off x="9566031" y="1668026"/>
              <a:ext cx="10048" cy="357721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7948246" y="2381459"/>
              <a:ext cx="1597688" cy="20097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9586127" y="1989574"/>
              <a:ext cx="823965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4190163" y="2823587"/>
              <a:ext cx="3788228" cy="100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Скругленный прямоугольник 26"/>
            <p:cNvSpPr/>
            <p:nvPr/>
          </p:nvSpPr>
          <p:spPr>
            <a:xfrm>
              <a:off x="1899138" y="4813164"/>
              <a:ext cx="1256044" cy="532563"/>
            </a:xfrm>
            <a:prstGeom prst="roundRect">
              <a:avLst/>
            </a:prstGeom>
            <a:noFill/>
            <a:ln w="28575">
              <a:solidFill>
                <a:srgbClr val="5480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00348" y="4751589"/>
              <a:ext cx="12673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 сдавали</a:t>
              </a:r>
            </a:p>
            <a:p>
              <a:r>
                <a:rPr lang="ru-RU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базу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4201891" y="2403251"/>
              <a:ext cx="3788228" cy="1004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7928147" y="1979525"/>
              <a:ext cx="1689798" cy="167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9567711" y="1689814"/>
              <a:ext cx="823965" cy="1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34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164" y="1356841"/>
            <a:ext cx="7447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  <a:defRPr/>
            </a:pPr>
            <a:r>
              <a:rPr lang="ru-RU" sz="2400" b="1" dirty="0" smtClean="0"/>
              <a:t>Приказ Минобразования РФ от 18 июля 2002 г. N 2783</a:t>
            </a:r>
          </a:p>
          <a:p>
            <a:pPr algn="ctr">
              <a:buFontTx/>
              <a:buNone/>
              <a:defRPr/>
            </a:pPr>
            <a:r>
              <a:rPr lang="ru-RU" sz="2400" b="1" dirty="0" smtClean="0"/>
              <a:t>«Об утверждении Концепции профильного обучения </a:t>
            </a:r>
          </a:p>
          <a:p>
            <a:pPr algn="ctr">
              <a:buFontTx/>
              <a:buNone/>
              <a:defRPr/>
            </a:pPr>
            <a:r>
              <a:rPr lang="ru-RU" sz="2400" b="1" dirty="0" smtClean="0"/>
              <a:t>на старшей ступени общего образования»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667" y="2816888"/>
            <a:ext cx="86455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Профильное обучение</a:t>
            </a:r>
            <a:r>
              <a:rPr lang="ru-RU" sz="2400" dirty="0" smtClean="0"/>
              <a:t> – средство дифференциации и индивидуализации обучения, позволяющее за счет изменений в структуре, содержании и организации образовательного процесса </a:t>
            </a:r>
            <a:r>
              <a:rPr lang="ru-RU" sz="2400" u="sng" dirty="0" smtClean="0"/>
              <a:t>более полно учитывать интересы, склонности и способности учащихся</a:t>
            </a:r>
            <a:r>
              <a:rPr lang="ru-RU" sz="2400" dirty="0" smtClean="0"/>
              <a:t>, создавать условия для обучения старшеклассников </a:t>
            </a:r>
            <a:r>
              <a:rPr lang="ru-RU" sz="2400" dirty="0" smtClean="0">
                <a:solidFill>
                  <a:srgbClr val="FF0000"/>
                </a:solidFill>
              </a:rPr>
              <a:t>в соответствии с их профессиональными интересами и намерениями в отношении продолжения образования.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8150" y="264188"/>
            <a:ext cx="643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КОНЦЕПЦИЯ ПРОФИЛЬНОГО ОБУЧЕНИЯ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199" y="324478"/>
            <a:ext cx="854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ПЕРЕЧЕНЬ ПРЕДМЕТОВ, ОПРЕДЕЛЯЮЩИХ ПРОФИЛЬ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879" y="147069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 smtClean="0"/>
              <a:t>Профилирующие предметы:</a:t>
            </a:r>
          </a:p>
          <a:p>
            <a:pPr algn="ctr">
              <a:defRPr/>
            </a:pPr>
            <a:r>
              <a:rPr lang="ru-RU" sz="2800" b="1" u="sng" dirty="0" smtClean="0">
                <a:solidFill>
                  <a:srgbClr val="FF0000"/>
                </a:solidFill>
              </a:rPr>
              <a:t>Математика, информатика, физика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800" dirty="0" smtClean="0"/>
              <a:t>возможно</a:t>
            </a:r>
            <a:r>
              <a:rPr lang="ru-RU" sz="2800" b="1" dirty="0" smtClean="0">
                <a:solidFill>
                  <a:srgbClr val="FF0000"/>
                </a:solidFill>
              </a:rPr>
              <a:t> химия, биология</a:t>
            </a:r>
          </a:p>
          <a:p>
            <a:pPr algn="ctr">
              <a:defRPr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2400" b="1" dirty="0" smtClean="0"/>
              <a:t> </a:t>
            </a:r>
            <a:r>
              <a:rPr lang="ru-RU" sz="2800" dirty="0" smtClean="0"/>
              <a:t>Указанные предметы определяют обучение в рамках инженерного и естественнонаучного профилей.</a:t>
            </a:r>
            <a:endParaRPr lang="ru-RU" sz="2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16" y="173182"/>
            <a:ext cx="96070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ЦЕЛИ ИЗУЧЕНИЯ МАТЕМАТИКИ НА ПРОФИЛЬНОМ УРОВНЕ</a:t>
            </a:r>
          </a:p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СРЕДНЕГО (ПОЛНОГО) ОБЩЕГО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62224" y="1614034"/>
            <a:ext cx="8309987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·</a:t>
            </a:r>
            <a:r>
              <a:rPr kumimoji="0" lang="ru-RU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представлений об идеях и методах математики; о математике как универсальном языке науки, средстве моделирования явлений и процессов;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·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 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овладение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языком математики в устной и письменной форме, математическими знаниями и умениями, необходимыми для изучения школьных естественнонаучных дисциплин, продолжения образования и освоения избранной специальности на современном уровне;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·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логического мышления, алгоритмической культуры, пространственного воображения, математического мышления и интуиции, творческих способностей, необходимых для продолжения образования и для самостоятельной деятельности в области математики и ее приложений в будущей профессиональной деятельности;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·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воспитание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средствами математики культуры личности через знакомство с историей развития математики, эволюцией математических идей; понимания значимости математики для научно-технического прогресса.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9847" y="173182"/>
            <a:ext cx="9004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ОТЛИЧИТЕЛЬНЫЕ ОСОБЕННОСТИ КУРСА МАТЕМАТИКИ </a:t>
            </a:r>
          </a:p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ДЛЯ ОБУЧЕНИЯ В РАМКАХ ИНЖЕНЕРНОГО ПРОФИЛЯ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01028" y="1407768"/>
            <a:ext cx="849224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-342900" algn="just" defTabSz="914400" rtl="0" eaLnBrk="0" fontAlgn="base" latinLnBrk="0" hangingPunct="0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Обучение в школах и классах инженерного профиля требует разработки специального курса математики, отличающегося от курсов математики в рамках других профилей тем, что он должен:</a:t>
            </a:r>
          </a:p>
          <a:p>
            <a:pPr marL="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·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способствовать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развитию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системного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умение видеть причинно-следственные цепочки и связи элементов системы),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конструкторского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(прямое использование знаний и навыков по их назначению) и </a:t>
            </a: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технического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(оперирование техническими образами предметов) мышления; </a:t>
            </a:r>
          </a:p>
          <a:p>
            <a:pPr marL="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·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иметь профессионально-прикладную направленность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способствовать сохранению мотивации к развитию профессиональных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навыков;</a:t>
            </a:r>
          </a:p>
          <a:p>
            <a:pPr marL="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Times New Roman" pitchFamily="18" charset="0"/>
              </a:rPr>
              <a:t>·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способствовать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развитию интеллекта и, в частности, умения переходить на более высокий уровень абстракции в изложении математических дисциплин, достаточный для успешного обучения в вузе.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390" y="152400"/>
            <a:ext cx="85347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ВОЗНИКАЮЩИЕ ПРОБЛЕМЫ ПРИ СОЗДАНИИ КУРСА</a:t>
            </a:r>
          </a:p>
          <a:p>
            <a:pPr algn="ctr" eaLnBrk="0" hangingPunct="0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    МАТЕМАТИКИ ДЛЯ ПРОФИЛЬНОГО УРОВНЯ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73036" y="1541703"/>
            <a:ext cx="8064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400" dirty="0"/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взаимосвязь</a:t>
            </a:r>
            <a:r>
              <a:rPr lang="ru-RU" sz="2400" dirty="0" smtClean="0"/>
              <a:t>  </a:t>
            </a:r>
            <a:r>
              <a:rPr lang="ru-RU" sz="2400" dirty="0"/>
              <a:t>указанных профильных предметов (своевременное и правильное формирование основных понятий и их применение в разных дисциплинах);</a:t>
            </a:r>
          </a:p>
          <a:p>
            <a:pPr algn="just">
              <a:spcBef>
                <a:spcPct val="50000"/>
              </a:spcBef>
            </a:pPr>
            <a:r>
              <a:rPr lang="ru-RU" sz="2400" dirty="0"/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преемственность</a:t>
            </a:r>
            <a:r>
              <a:rPr lang="ru-RU" sz="2400" dirty="0" smtClean="0"/>
              <a:t> </a:t>
            </a:r>
            <a:r>
              <a:rPr lang="ru-RU" sz="2400" dirty="0"/>
              <a:t>общего и профессионального (технического) образования (связь школа – Вуз);</a:t>
            </a:r>
          </a:p>
          <a:p>
            <a:pPr algn="just">
              <a:spcBef>
                <a:spcPct val="50000"/>
              </a:spcBef>
            </a:pPr>
            <a:r>
              <a:rPr lang="ru-RU" sz="2400" dirty="0"/>
              <a:t> – </a:t>
            </a:r>
            <a:r>
              <a:rPr lang="ru-RU" sz="2400" dirty="0" smtClean="0"/>
              <a:t>соответствующая </a:t>
            </a:r>
            <a:r>
              <a:rPr lang="ru-RU" sz="2400" dirty="0" smtClean="0">
                <a:solidFill>
                  <a:srgbClr val="FF0000"/>
                </a:solidFill>
              </a:rPr>
              <a:t>модернизация</a:t>
            </a:r>
            <a:r>
              <a:rPr lang="ru-RU" sz="2400" dirty="0" smtClean="0"/>
              <a:t> </a:t>
            </a:r>
            <a:r>
              <a:rPr lang="ru-RU" sz="2400" dirty="0"/>
              <a:t>содержания математического образования (</a:t>
            </a:r>
            <a:r>
              <a:rPr lang="ru-RU" sz="2400" dirty="0" smtClean="0"/>
              <a:t>формирование </a:t>
            </a:r>
            <a:r>
              <a:rPr lang="ru-RU" sz="2400" dirty="0"/>
              <a:t>системного мышления будущего инженера).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8005" y="133559"/>
            <a:ext cx="91727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УМК  ЗАВЕРШЕННОЙ ПРЕДМЕТНОЙ ЛИНИИ УЧЕБНИКОВ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для 10 – 11 классов </a:t>
            </a:r>
            <a:endParaRPr lang="ru-RU" sz="2800" b="1" dirty="0">
              <a:solidFill>
                <a:srgbClr val="D55049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241161" y="1386644"/>
            <a:ext cx="10168932" cy="4953867"/>
            <a:chOff x="241161" y="1386644"/>
            <a:chExt cx="10168932" cy="4953867"/>
          </a:xfrm>
        </p:grpSpPr>
        <p:sp>
          <p:nvSpPr>
            <p:cNvPr id="4" name="TextBox 3"/>
            <p:cNvSpPr txBox="1"/>
            <p:nvPr/>
          </p:nvSpPr>
          <p:spPr>
            <a:xfrm>
              <a:off x="1493173" y="1386644"/>
              <a:ext cx="67062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ru-RU" sz="2400" b="1" dirty="0" smtClean="0"/>
                <a:t>Алгебра  и начала математического  анализа. </a:t>
              </a:r>
              <a:br>
                <a:rPr lang="ru-RU" sz="2400" b="1" dirty="0" smtClean="0"/>
              </a:br>
              <a:r>
                <a:rPr lang="ru-RU" sz="2400" b="1" dirty="0" smtClean="0"/>
                <a:t>10 и 11 классы. Базовый и углублённый уровни.</a:t>
              </a:r>
            </a:p>
            <a:p>
              <a:pPr algn="ctr">
                <a:defRPr/>
              </a:pPr>
              <a:r>
                <a:rPr lang="ru-RU" sz="2400" b="1" u="sng" dirty="0" smtClean="0"/>
                <a:t>Авторы:</a:t>
              </a:r>
              <a:r>
                <a:rPr lang="ru-RU" sz="2400" b="1" dirty="0" smtClean="0"/>
                <a:t>  М.И. Шабунин,  А. А. Прокофьев</a:t>
              </a:r>
              <a:endParaRPr lang="ru-RU" sz="2400" dirty="0" smtClean="0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949" y="1547447"/>
              <a:ext cx="781050" cy="90805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grpSp>
          <p:nvGrpSpPr>
            <p:cNvPr id="8" name="Группа 18"/>
            <p:cNvGrpSpPr/>
            <p:nvPr/>
          </p:nvGrpSpPr>
          <p:grpSpPr>
            <a:xfrm>
              <a:off x="241161" y="2753247"/>
              <a:ext cx="5858189" cy="3587264"/>
              <a:chOff x="323222" y="4002904"/>
              <a:chExt cx="4359309" cy="2647274"/>
            </a:xfrm>
          </p:grpSpPr>
          <p:pic>
            <p:nvPicPr>
              <p:cNvPr id="9" name="Picture 2" descr="C:\Users\MGeneralova\Desktop\новые линии обложки\img01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3222" y="4002904"/>
                <a:ext cx="2048189" cy="26472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3" descr="C:\Users\MGeneralova\Desktop\новые линии обложки\img014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662813" y="4010134"/>
                <a:ext cx="2019718" cy="2621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5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43913" y="4071537"/>
              <a:ext cx="1655762" cy="2224088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16" name="Прямоугольник 6"/>
            <p:cNvSpPr>
              <a:spLocks noChangeArrowheads="1"/>
            </p:cNvSpPr>
            <p:nvPr/>
          </p:nvSpPr>
          <p:spPr bwMode="auto">
            <a:xfrm>
              <a:off x="6305512" y="2603303"/>
              <a:ext cx="4104581" cy="135421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rgbClr val="C00000"/>
                  </a:solidFill>
                </a:rPr>
                <a:t>+</a:t>
              </a:r>
              <a:r>
                <a:rPr lang="ru-RU" sz="2800" dirty="0" smtClean="0"/>
                <a:t> </a:t>
              </a:r>
              <a:r>
                <a:rPr lang="ru-RU" dirty="0" smtClean="0"/>
                <a:t>ЭЛЕКТРОННАЯ ФОРМА УЧЕБНИКОВ  </a:t>
              </a:r>
              <a:r>
                <a:rPr lang="ru-RU" dirty="0"/>
                <a:t>содержит аннотации к главам и параграфам и систему тестов по каждому параграфу.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1015" y="110528"/>
            <a:ext cx="9234436" cy="11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600" b="1" dirty="0" smtClean="0">
                <a:solidFill>
                  <a:srgbClr val="C00000"/>
                </a:solidFill>
              </a:rPr>
              <a:t>Алгебра  и начала математического  анализа. 10 и 11 классы. Базовый и углублённый уровни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600" b="1" u="sng" dirty="0" smtClean="0">
                <a:solidFill>
                  <a:srgbClr val="C00000"/>
                </a:solidFill>
              </a:rPr>
              <a:t>Авторы:</a:t>
            </a:r>
            <a:r>
              <a:rPr lang="ru-RU" sz="2600" b="1" dirty="0" smtClean="0">
                <a:solidFill>
                  <a:srgbClr val="C00000"/>
                </a:solidFill>
              </a:rPr>
              <a:t>  М.И. Шабунин,  А.А. Прокофьев</a:t>
            </a:r>
            <a:endParaRPr lang="ru-RU" sz="2600" b="1" dirty="0">
              <a:solidFill>
                <a:srgbClr val="D5504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708" y="1608732"/>
            <a:ext cx="8752114" cy="4324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45781" tIns="45781" rIns="45781" bIns="45781" spcCol="26826">
            <a:spAutoFit/>
          </a:bodyPr>
          <a:lstStyle/>
          <a:p>
            <a:pPr marL="241436" indent="-241436" algn="just" defTabSz="915668" fontAlgn="auto" hangingPunct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FF0000"/>
                </a:solidFill>
                <a:sym typeface="Helvetica"/>
              </a:rPr>
              <a:t>Прошли экспертизу </a:t>
            </a:r>
            <a:r>
              <a:rPr lang="ru-RU" sz="2000" b="1" dirty="0">
                <a:solidFill>
                  <a:srgbClr val="000000"/>
                </a:solidFill>
                <a:sym typeface="Helvetica"/>
              </a:rPr>
              <a:t>для включения 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 в Федеральный перечень учебной литературы, рекомендованной к использованию в образовательных организациях;</a:t>
            </a:r>
          </a:p>
          <a:p>
            <a:pPr marL="241436" indent="-241436" defTabSz="915668" hangingPunct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0000"/>
                </a:solidFill>
                <a:sym typeface="Helvetica"/>
              </a:rPr>
              <a:t>рассчитаны</a:t>
            </a:r>
            <a:r>
              <a:rPr lang="ru-RU" sz="2000" b="1" dirty="0" smtClean="0">
                <a:solidFill>
                  <a:srgbClr val="000000"/>
                </a:solidFill>
                <a:sym typeface="Helvetica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sym typeface="Helvetica"/>
              </a:rPr>
              <a:t> 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–</a:t>
            </a:r>
            <a:r>
              <a:rPr lang="ru-RU" sz="2000" b="1" dirty="0">
                <a:solidFill>
                  <a:srgbClr val="000000"/>
                </a:solidFill>
                <a:sym typeface="Helvetica"/>
              </a:rPr>
              <a:t> 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на  базовом уровне 2,5 час. в нед. ( 85 час. в год); </a:t>
            </a:r>
            <a:br>
              <a:rPr lang="ru-RU" sz="2000" dirty="0">
                <a:solidFill>
                  <a:srgbClr val="000000"/>
                </a:solidFill>
                <a:sym typeface="Helvetica"/>
              </a:rPr>
            </a:br>
            <a:r>
              <a:rPr lang="ru-RU" sz="2000" dirty="0" smtClean="0">
                <a:solidFill>
                  <a:srgbClr val="000000"/>
                </a:solidFill>
                <a:sym typeface="Helvetica"/>
              </a:rPr>
              <a:t>                         – 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на углублённом уровне  4 или 5 час  в нед. (136</a:t>
            </a:r>
            <a:r>
              <a:rPr lang="en-US" sz="2000" dirty="0">
                <a:solidFill>
                  <a:srgbClr val="000000"/>
                </a:solidFill>
                <a:sym typeface="Helvetica"/>
              </a:rPr>
              <a:t>/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180 час. в год);</a:t>
            </a:r>
          </a:p>
          <a:p>
            <a:pPr marL="241436" indent="-241436" algn="just" defTabSz="915668" hangingPunct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0000"/>
                </a:solidFill>
                <a:sym typeface="Helvetica"/>
              </a:rPr>
              <a:t>позволяют обеспечить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 учащимся достижение планируемых результатов освоения  программы </a:t>
            </a:r>
            <a:r>
              <a:rPr lang="ru-RU" sz="2000" dirty="0" smtClean="0">
                <a:solidFill>
                  <a:srgbClr val="000000"/>
                </a:solidFill>
                <a:sym typeface="Helvetica"/>
              </a:rPr>
              <a:t> СОО 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по математике на базовом уровне в блоках «</a:t>
            </a:r>
            <a:r>
              <a:rPr lang="ru-RU" sz="2000" i="1" dirty="0">
                <a:solidFill>
                  <a:srgbClr val="000000"/>
                </a:solidFill>
                <a:sym typeface="Helvetica"/>
              </a:rPr>
              <a:t>Ученик научится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» и «</a:t>
            </a:r>
            <a:r>
              <a:rPr lang="ru-RU" sz="2000" i="1" dirty="0">
                <a:solidFill>
                  <a:srgbClr val="000000"/>
                </a:solidFill>
                <a:sym typeface="Helvetica"/>
              </a:rPr>
              <a:t>Ученик получит возможность научиться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» и программы углублённого изучения предмета в блоке  «</a:t>
            </a:r>
            <a:r>
              <a:rPr lang="ru-RU" sz="2000" i="1" dirty="0">
                <a:solidFill>
                  <a:srgbClr val="000000"/>
                </a:solidFill>
                <a:sym typeface="Helvetica"/>
              </a:rPr>
              <a:t>Ученик научится</a:t>
            </a:r>
            <a:r>
              <a:rPr lang="ru-RU" sz="2000" dirty="0">
                <a:solidFill>
                  <a:srgbClr val="000000"/>
                </a:solidFill>
                <a:sym typeface="Helvetica"/>
              </a:rPr>
              <a:t>»;</a:t>
            </a:r>
          </a:p>
          <a:p>
            <a:pPr marL="241436" indent="-241436" algn="just" defTabSz="915668" hangingPunct="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ru-RU" sz="2000" b="1" dirty="0">
                <a:solidFill>
                  <a:srgbClr val="000000"/>
                </a:solidFill>
                <a:sym typeface="Helvetica"/>
              </a:rPr>
              <a:t>имеют отличительной особенностью </a:t>
            </a:r>
            <a:r>
              <a:rPr lang="ru-RU" sz="2000" dirty="0" smtClean="0"/>
              <a:t>прикладную </a:t>
            </a:r>
            <a:r>
              <a:rPr lang="ru-RU" sz="2000" dirty="0"/>
              <a:t>направленность, </a:t>
            </a:r>
            <a:r>
              <a:rPr lang="ru-RU" sz="2000" dirty="0" smtClean="0"/>
              <a:t>ориентированы </a:t>
            </a:r>
            <a:r>
              <a:rPr lang="ru-RU" sz="2000" dirty="0"/>
              <a:t>на </a:t>
            </a:r>
            <a:r>
              <a:rPr lang="ru-RU" sz="2000" dirty="0" smtClean="0"/>
              <a:t>подготовку  старшеклассников </a:t>
            </a:r>
            <a:r>
              <a:rPr lang="ru-RU" sz="2000" dirty="0"/>
              <a:t>к поступлению </a:t>
            </a:r>
            <a:r>
              <a:rPr lang="ru-RU" sz="2000" dirty="0" smtClean="0"/>
              <a:t>в </a:t>
            </a:r>
            <a:r>
              <a:rPr lang="ru-RU" sz="2000" dirty="0"/>
              <a:t>высшие технические учебные </a:t>
            </a:r>
            <a:r>
              <a:rPr lang="ru-RU" sz="2000" dirty="0" smtClean="0"/>
              <a:t>заведения с </a:t>
            </a:r>
            <a:r>
              <a:rPr lang="ru-RU" sz="2000" dirty="0"/>
              <a:t>повышенными требованиями к </a:t>
            </a:r>
            <a:r>
              <a:rPr lang="ru-RU" sz="2000" dirty="0" smtClean="0"/>
              <a:t>математической </a:t>
            </a:r>
            <a:r>
              <a:rPr lang="ru-RU" sz="2000" dirty="0"/>
              <a:t>подготовке поступающих </a:t>
            </a:r>
            <a:r>
              <a:rPr lang="ru-RU" sz="2000" dirty="0" smtClean="0"/>
              <a:t> (</a:t>
            </a:r>
            <a:r>
              <a:rPr lang="ru-RU" sz="2000" dirty="0"/>
              <a:t>МФТИ, МВТУ, МИЭТ и др.). 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-60288"/>
            <a:ext cx="97167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ctr">
              <a:defRPr/>
            </a:pPr>
            <a:r>
              <a:rPr lang="ru-RU" sz="2600" b="1" kern="0" dirty="0" smtClean="0">
                <a:solidFill>
                  <a:srgbClr val="C00000"/>
                </a:solidFill>
              </a:rPr>
              <a:t>УМК «Математика 10-11. Алгебра. Начала анализа. </a:t>
            </a:r>
            <a:r>
              <a:rPr lang="ru-RU" sz="2600" b="1" kern="0" dirty="0" smtClean="0">
                <a:solidFill>
                  <a:srgbClr val="C00000"/>
                </a:solidFill>
                <a:cs typeface="Times New Roman" pitchFamily="18" charset="0"/>
              </a:rPr>
              <a:t>(профильный уровень с углубленным изучением математики)</a:t>
            </a:r>
            <a:r>
              <a:rPr lang="ru-RU" sz="2600" b="1" kern="0" dirty="0" smtClean="0">
                <a:solidFill>
                  <a:srgbClr val="C00000"/>
                </a:solidFill>
              </a:rPr>
              <a:t>»</a:t>
            </a:r>
          </a:p>
          <a:p>
            <a:pPr marL="180000" algn="ctr">
              <a:defRPr/>
            </a:pPr>
            <a:r>
              <a:rPr lang="ru-RU" sz="2600" b="1" kern="0" dirty="0" smtClean="0">
                <a:solidFill>
                  <a:srgbClr val="C00000"/>
                </a:solidFill>
              </a:rPr>
              <a:t> изд. «БИНОМ» (в федеральном перечне 2011-2015)</a:t>
            </a:r>
            <a:endParaRPr lang="ru-RU" sz="2600" b="1" kern="0" dirty="0">
              <a:solidFill>
                <a:srgbClr val="C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39005" y="1296360"/>
            <a:ext cx="8931275" cy="5235575"/>
            <a:chOff x="87313" y="1125538"/>
            <a:chExt cx="8931275" cy="5235575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48538" y="1590675"/>
              <a:ext cx="1670050" cy="234315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625" y="1590675"/>
              <a:ext cx="1746250" cy="234315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24263" y="1484313"/>
              <a:ext cx="1741487" cy="2449512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7525" y="1609725"/>
              <a:ext cx="1679575" cy="2324100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12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7313" y="1595438"/>
              <a:ext cx="1641475" cy="2338387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96900" y="4100513"/>
              <a:ext cx="1717675" cy="2233612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60863" y="4103688"/>
              <a:ext cx="1711325" cy="2252662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63800" y="4117975"/>
              <a:ext cx="1724025" cy="2243138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 flipH="1">
              <a:off x="1893888" y="4129088"/>
              <a:ext cx="374650" cy="39687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dirty="0">
                  <a:solidFill>
                    <a:srgbClr val="FF5050"/>
                  </a:solidFill>
                  <a:latin typeface="Tahoma" pitchFamily="34" charset="0"/>
                </a:rPr>
                <a:t>3</a:t>
              </a:r>
            </a:p>
          </p:txBody>
        </p:sp>
        <p:pic>
          <p:nvPicPr>
            <p:cNvPr id="17" name="Рисунок 12" descr="http://auto.ur.ru/img/books_covers/100588986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02996" y="4347203"/>
              <a:ext cx="1511300" cy="1944688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</p:pic>
        <p:sp>
          <p:nvSpPr>
            <p:cNvPr id="18" name="Прямоугольник 13"/>
            <p:cNvSpPr>
              <a:spLocks noChangeArrowheads="1"/>
            </p:cNvSpPr>
            <p:nvPr/>
          </p:nvSpPr>
          <p:spPr bwMode="auto">
            <a:xfrm>
              <a:off x="1187450" y="1125538"/>
              <a:ext cx="119380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cs typeface="Arial" charset="0"/>
                </a:rPr>
                <a:t>Учебники</a:t>
              </a:r>
              <a:endParaRPr lang="ru-RU" dirty="0"/>
            </a:p>
          </p:txBody>
        </p:sp>
        <p:sp>
          <p:nvSpPr>
            <p:cNvPr id="19" name="Прямоугольник 15"/>
            <p:cNvSpPr>
              <a:spLocks noChangeArrowheads="1"/>
            </p:cNvSpPr>
            <p:nvPr/>
          </p:nvSpPr>
          <p:spPr bwMode="auto">
            <a:xfrm>
              <a:off x="3924300" y="1125538"/>
              <a:ext cx="11874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cs typeface="Arial" charset="0"/>
                </a:rPr>
                <a:t>Задачник</a:t>
              </a:r>
              <a:endParaRPr lang="ru-RU" dirty="0"/>
            </a:p>
          </p:txBody>
        </p:sp>
        <p:sp>
          <p:nvSpPr>
            <p:cNvPr id="20" name="Прямоугольник 16"/>
            <p:cNvSpPr>
              <a:spLocks noChangeArrowheads="1"/>
            </p:cNvSpPr>
            <p:nvPr/>
          </p:nvSpPr>
          <p:spPr bwMode="auto">
            <a:xfrm>
              <a:off x="6084888" y="1182688"/>
              <a:ext cx="2674937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cs typeface="Arial" charset="0"/>
                </a:rPr>
                <a:t>Пособия для учителей </a:t>
              </a:r>
              <a:endParaRPr lang="ru-RU" dirty="0"/>
            </a:p>
          </p:txBody>
        </p:sp>
        <p:sp>
          <p:nvSpPr>
            <p:cNvPr id="21" name="Прямоугольник 17"/>
            <p:cNvSpPr>
              <a:spLocks noChangeArrowheads="1"/>
            </p:cNvSpPr>
            <p:nvPr/>
          </p:nvSpPr>
          <p:spPr bwMode="auto">
            <a:xfrm>
              <a:off x="6863286" y="4015887"/>
              <a:ext cx="1458912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dirty="0">
                  <a:cs typeface="Arial" charset="0"/>
                </a:rPr>
                <a:t>Программа </a:t>
              </a:r>
              <a:endParaRPr lang="ru-RU" dirty="0"/>
            </a:p>
          </p:txBody>
        </p:sp>
      </p:grp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50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1835</TotalTime>
  <Words>850</Words>
  <Application>Microsoft Office PowerPoint</Application>
  <PresentationFormat>Произвольный</PresentationFormat>
  <Paragraphs>105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Шура</cp:lastModifiedBy>
  <cp:revision>24</cp:revision>
  <dcterms:created xsi:type="dcterms:W3CDTF">2018-08-08T13:50:28Z</dcterms:created>
  <dcterms:modified xsi:type="dcterms:W3CDTF">2018-08-30T05:43:48Z</dcterms:modified>
</cp:coreProperties>
</file>