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8"/>
  </p:notesMasterIdLst>
  <p:sldIdLst>
    <p:sldId id="301" r:id="rId2"/>
    <p:sldId id="326" r:id="rId3"/>
    <p:sldId id="488" r:id="rId4"/>
    <p:sldId id="489" r:id="rId5"/>
    <p:sldId id="476" r:id="rId6"/>
    <p:sldId id="442" r:id="rId7"/>
    <p:sldId id="477" r:id="rId8"/>
    <p:sldId id="478" r:id="rId9"/>
    <p:sldId id="483" r:id="rId10"/>
    <p:sldId id="480" r:id="rId11"/>
    <p:sldId id="481" r:id="rId12"/>
    <p:sldId id="482" r:id="rId13"/>
    <p:sldId id="484" r:id="rId14"/>
    <p:sldId id="486" r:id="rId15"/>
    <p:sldId id="485" r:id="rId16"/>
    <p:sldId id="487" r:id="rId17"/>
    <p:sldId id="452" r:id="rId18"/>
    <p:sldId id="490" r:id="rId19"/>
    <p:sldId id="491" r:id="rId20"/>
    <p:sldId id="423" r:id="rId21"/>
    <p:sldId id="403" r:id="rId22"/>
    <p:sldId id="338" r:id="rId23"/>
    <p:sldId id="404" r:id="rId24"/>
    <p:sldId id="405" r:id="rId25"/>
    <p:sldId id="410" r:id="rId26"/>
    <p:sldId id="492" r:id="rId27"/>
  </p:sldIdLst>
  <p:sldSz cx="9144000" cy="5143500" type="screen16x9"/>
  <p:notesSz cx="6797675" cy="9928225"/>
  <p:defaultTextStyle>
    <a:defPPr>
      <a:defRPr lang="ru-RU"/>
    </a:defPPr>
    <a:lvl1pPr marL="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653" autoAdjust="0"/>
  </p:normalViewPr>
  <p:slideViewPr>
    <p:cSldViewPr>
      <p:cViewPr varScale="1">
        <p:scale>
          <a:sx n="66" d="100"/>
          <a:sy n="66" d="100"/>
        </p:scale>
        <p:origin x="69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4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0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2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6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3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23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3968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81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6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4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1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8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2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4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12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35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6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9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1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vkin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hyperlink" Target="http://www.shevki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584279" cy="803127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/>
              <a:t>Учимся решать </a:t>
            </a:r>
            <a:r>
              <a:rPr lang="ru-RU" sz="2800" b="1" dirty="0" smtClean="0"/>
              <a:t>задачи </a:t>
            </a:r>
            <a:r>
              <a:rPr lang="ru-RU" sz="2800" b="1" dirty="0"/>
              <a:t>арифметическими </a:t>
            </a:r>
            <a:r>
              <a:rPr lang="ru-RU" sz="2800" b="1" dirty="0" smtClean="0"/>
              <a:t>способами</a:t>
            </a:r>
            <a:endParaRPr lang="ru-RU" sz="2800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584" y="1779662"/>
            <a:ext cx="6442998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Презентация для учащихся 5 класса, обучающихся по учебнику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«Математика, 5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серии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МГУ-школе» (ПРОСВЕЩЕНИЕ, авторы: С.М. Никольский и др.)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rgbClr val="0070C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+mj-lt"/>
              </a:rPr>
              <a:t>ГЛАВА 1. Натуральные числа и нуль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>
              <a:solidFill>
                <a:srgbClr val="0070C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Составитель: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+mj-lt"/>
              </a:rPr>
              <a:t>Шевкин А.В.</a:t>
            </a:r>
            <a:r>
              <a:rPr lang="ru-RU" sz="2000" dirty="0" smtClean="0">
                <a:solidFill>
                  <a:srgbClr val="0070C0"/>
                </a:solidFill>
                <a:latin typeface="+mj-lt"/>
              </a:rPr>
              <a:t>, Заслуженный учитель РФ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260327"/>
            <a:ext cx="1856236" cy="23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Задачи на 4 арифметических действия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632848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булочную привезли 654 кг чёрного и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белого хлеба.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После того как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продали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215 кг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чёрного 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287 кг белого хлеба,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того и другого сорта осталось поровну.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Сколько чёрного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и белого хлеба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отдельности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привезли в булочную?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1) Сколько килограммов хлеба двух сортов продали?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        215 </a:t>
            </a:r>
            <a:r>
              <a:rPr lang="ru-RU" sz="2000" dirty="0">
                <a:solidFill>
                  <a:schemeClr val="tx1"/>
                </a:solidFill>
              </a:rPr>
              <a:t>+ 287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= </a:t>
            </a:r>
            <a:r>
              <a:rPr lang="ru-RU" sz="2000" dirty="0" smtClean="0">
                <a:solidFill>
                  <a:schemeClr val="tx2"/>
                </a:solidFill>
              </a:rPr>
              <a:t>502 (кг)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2) Сколько </a:t>
            </a:r>
            <a:r>
              <a:rPr lang="ru-RU" sz="2000" dirty="0">
                <a:solidFill>
                  <a:schemeClr val="tx2"/>
                </a:solidFill>
              </a:rPr>
              <a:t>килограммов </a:t>
            </a:r>
            <a:r>
              <a:rPr lang="ru-RU" sz="2000" dirty="0" smtClean="0">
                <a:solidFill>
                  <a:schemeClr val="tx2"/>
                </a:solidFill>
              </a:rPr>
              <a:t>хлеба </a:t>
            </a:r>
            <a:r>
              <a:rPr lang="ru-RU" sz="2000" dirty="0">
                <a:solidFill>
                  <a:schemeClr val="tx2"/>
                </a:solidFill>
              </a:rPr>
              <a:t>двух сортов </a:t>
            </a:r>
            <a:r>
              <a:rPr lang="ru-RU" sz="2000" dirty="0" smtClean="0">
                <a:solidFill>
                  <a:schemeClr val="tx2"/>
                </a:solidFill>
              </a:rPr>
              <a:t>осталось?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         654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502 </a:t>
            </a:r>
            <a:r>
              <a:rPr lang="ru-RU" sz="2000" dirty="0" smtClean="0">
                <a:solidFill>
                  <a:schemeClr val="tx2"/>
                </a:solidFill>
              </a:rPr>
              <a:t>= 152 (кг).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3) По сколько </a:t>
            </a:r>
            <a:r>
              <a:rPr lang="ru-RU" sz="2000" dirty="0">
                <a:solidFill>
                  <a:schemeClr val="tx2"/>
                </a:solidFill>
              </a:rPr>
              <a:t>килограммов </a:t>
            </a:r>
            <a:r>
              <a:rPr lang="ru-RU" sz="2000" dirty="0" smtClean="0">
                <a:solidFill>
                  <a:schemeClr val="tx2"/>
                </a:solidFill>
              </a:rPr>
              <a:t>хлеба каждого сорта </a:t>
            </a:r>
            <a:r>
              <a:rPr lang="ru-RU" sz="2000" dirty="0">
                <a:solidFill>
                  <a:schemeClr val="tx2"/>
                </a:solidFill>
              </a:rPr>
              <a:t>осталось?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         152 </a:t>
            </a:r>
            <a:r>
              <a:rPr lang="ru-RU" sz="2000" dirty="0" smtClean="0">
                <a:sym typeface="Symbol" panose="05050102010706020507" pitchFamily="18" charset="2"/>
              </a:rPr>
              <a:t>: 2 </a:t>
            </a:r>
            <a:r>
              <a:rPr lang="ru-RU" sz="2000" dirty="0" smtClean="0">
                <a:solidFill>
                  <a:schemeClr val="tx2"/>
                </a:solidFill>
              </a:rPr>
              <a:t>= 76 (кг)</a:t>
            </a:r>
            <a:r>
              <a:rPr lang="ru-RU" sz="2000" dirty="0" smtClean="0">
                <a:solidFill>
                  <a:schemeClr val="tx1"/>
                </a:solidFill>
              </a:rPr>
              <a:t>.    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Закончите решение. 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35" y="0"/>
            <a:ext cx="2825202" cy="19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Задачи «на части»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7534"/>
            <a:ext cx="7848872" cy="4104456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Сплав содержит 2 части олова и 3 части свинца.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Сколько граммов олова и свинца в отдельности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 куске сплава массой 100 г?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Изобразим состав сплава в виде отрезка, 2 равные части которого изображают массу олова, 3 такие же части 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2"/>
                </a:solidFill>
              </a:rPr>
              <a:t>массу свинца.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1) 2 + 3 </a:t>
            </a:r>
            <a:r>
              <a:rPr lang="ru-RU" sz="2000" dirty="0">
                <a:solidFill>
                  <a:schemeClr val="tx1"/>
                </a:solidFill>
              </a:rPr>
              <a:t>= </a:t>
            </a:r>
            <a:r>
              <a:rPr lang="ru-RU" sz="2000" dirty="0" smtClean="0">
                <a:solidFill>
                  <a:schemeClr val="tx1"/>
                </a:solidFill>
              </a:rPr>
              <a:t>5 (частей) — приходится на 100 </a:t>
            </a:r>
            <a:r>
              <a:rPr lang="ru-RU" sz="2000" dirty="0" smtClean="0">
                <a:solidFill>
                  <a:schemeClr val="tx1"/>
                </a:solidFill>
              </a:rPr>
              <a:t>г,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2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smtClean="0">
                <a:solidFill>
                  <a:schemeClr val="tx1"/>
                </a:solidFill>
              </a:rPr>
              <a:t>100 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5 </a:t>
            </a:r>
            <a:r>
              <a:rPr lang="ru-RU" sz="2000" dirty="0">
                <a:solidFill>
                  <a:schemeClr val="tx1"/>
                </a:solidFill>
              </a:rPr>
              <a:t>= </a:t>
            </a:r>
            <a:r>
              <a:rPr lang="ru-RU" sz="2000" dirty="0" smtClean="0">
                <a:solidFill>
                  <a:schemeClr val="tx1"/>
                </a:solidFill>
              </a:rPr>
              <a:t>20 (г) </a:t>
            </a:r>
            <a:r>
              <a:rPr lang="ru-RU" sz="2000" dirty="0">
                <a:solidFill>
                  <a:schemeClr val="tx1"/>
                </a:solidFill>
              </a:rPr>
              <a:t>— приходится </a:t>
            </a:r>
            <a:r>
              <a:rPr lang="ru-RU" sz="2000" dirty="0" smtClean="0">
                <a:solidFill>
                  <a:schemeClr val="tx1"/>
                </a:solidFill>
              </a:rPr>
              <a:t>на 1 часть,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3) </a:t>
            </a:r>
            <a:r>
              <a:rPr lang="ru-RU" sz="2000" dirty="0">
                <a:solidFill>
                  <a:schemeClr val="tx1"/>
                </a:solidFill>
              </a:rPr>
              <a:t>20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2 = 40 (г) — масса </a:t>
            </a:r>
            <a:r>
              <a:rPr lang="ru-RU" sz="2000" dirty="0" smtClean="0">
                <a:solidFill>
                  <a:schemeClr val="tx1"/>
                </a:solidFill>
              </a:rPr>
              <a:t>олова,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4) 20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3 = 60 (г</a:t>
            </a:r>
            <a:r>
              <a:rPr lang="ru-RU" sz="2000" dirty="0">
                <a:solidFill>
                  <a:schemeClr val="tx1"/>
                </a:solidFill>
              </a:rPr>
              <a:t>) — </a:t>
            </a:r>
            <a:r>
              <a:rPr lang="ru-RU" sz="2000" dirty="0" smtClean="0">
                <a:solidFill>
                  <a:schemeClr val="tx1"/>
                </a:solidFill>
              </a:rPr>
              <a:t>масса свинца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Изменим условия задачи.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429983"/>
            <a:ext cx="3563888" cy="1302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149" y="0"/>
            <a:ext cx="2180861" cy="16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Задачи «на части»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7534"/>
            <a:ext cx="7776864" cy="4104456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B050"/>
                </a:solidFill>
              </a:rPr>
              <a:t>Сплав содержит 2 части олова и 3 части свинца.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Сколько </a:t>
            </a:r>
            <a:r>
              <a:rPr lang="ru-RU" sz="2000" b="1" dirty="0">
                <a:solidFill>
                  <a:srgbClr val="00B050"/>
                </a:solidFill>
              </a:rPr>
              <a:t>граммов олова и свинца в отдельности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 </a:t>
            </a:r>
            <a:r>
              <a:rPr lang="ru-RU" sz="2000" b="1" dirty="0">
                <a:solidFill>
                  <a:srgbClr val="00B050"/>
                </a:solidFill>
              </a:rPr>
              <a:t>куске сплава, </a:t>
            </a:r>
            <a:r>
              <a:rPr lang="ru-RU" sz="2000" b="1" dirty="0" smtClean="0">
                <a:solidFill>
                  <a:srgbClr val="00B050"/>
                </a:solidFill>
              </a:rPr>
              <a:t>в </a:t>
            </a:r>
            <a:r>
              <a:rPr lang="ru-RU" sz="2000" b="1" dirty="0">
                <a:solidFill>
                  <a:srgbClr val="00B050"/>
                </a:solidFill>
              </a:rPr>
              <a:t>котором свинца на 100 г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больше</a:t>
            </a:r>
            <a:r>
              <a:rPr lang="ru-RU" sz="2000" b="1" dirty="0">
                <a:solidFill>
                  <a:srgbClr val="00B050"/>
                </a:solidFill>
              </a:rPr>
              <a:t>, </a:t>
            </a:r>
            <a:r>
              <a:rPr lang="ru-RU" sz="2000" b="1" dirty="0" smtClean="0">
                <a:solidFill>
                  <a:srgbClr val="00B050"/>
                </a:solidFill>
              </a:rPr>
              <a:t>чем </a:t>
            </a:r>
            <a:r>
              <a:rPr lang="ru-RU" sz="2000" b="1" dirty="0">
                <a:solidFill>
                  <a:srgbClr val="00B050"/>
                </a:solidFill>
              </a:rPr>
              <a:t>олова?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Изобразим состав сплава в виде двух отрезков,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 равные части изображают массу олова,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3 такие же части </a:t>
            </a:r>
            <a:r>
              <a:rPr lang="ru-RU" sz="2000" i="1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2"/>
                </a:solidFill>
              </a:rPr>
              <a:t>массу свинца.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1) 3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2 </a:t>
            </a:r>
            <a:r>
              <a:rPr lang="ru-RU" sz="2000" dirty="0">
                <a:solidFill>
                  <a:schemeClr val="tx1"/>
                </a:solidFill>
              </a:rPr>
              <a:t>= </a:t>
            </a:r>
            <a:r>
              <a:rPr lang="ru-RU" sz="2000" dirty="0" smtClean="0">
                <a:solidFill>
                  <a:schemeClr val="tx1"/>
                </a:solidFill>
              </a:rPr>
              <a:t>1 (часть) — приходится на 100 г,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2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smtClean="0">
                <a:solidFill>
                  <a:schemeClr val="tx1"/>
                </a:solidFill>
              </a:rPr>
              <a:t>100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2 = </a:t>
            </a:r>
            <a:r>
              <a:rPr lang="ru-RU" sz="2000" dirty="0" smtClean="0">
                <a:solidFill>
                  <a:schemeClr val="tx1"/>
                </a:solidFill>
              </a:rPr>
              <a:t>200 </a:t>
            </a:r>
            <a:r>
              <a:rPr lang="ru-RU" sz="2000" dirty="0">
                <a:solidFill>
                  <a:schemeClr val="tx1"/>
                </a:solidFill>
              </a:rPr>
              <a:t>(г) — масса </a:t>
            </a:r>
            <a:r>
              <a:rPr lang="ru-RU" sz="2000" dirty="0" smtClean="0">
                <a:solidFill>
                  <a:schemeClr val="tx1"/>
                </a:solidFill>
              </a:rPr>
              <a:t>олова,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3) 100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3 = 300 (г</a:t>
            </a:r>
            <a:r>
              <a:rPr lang="ru-RU" sz="2000" dirty="0">
                <a:solidFill>
                  <a:schemeClr val="tx1"/>
                </a:solidFill>
              </a:rPr>
              <a:t>) — </a:t>
            </a:r>
            <a:r>
              <a:rPr lang="ru-RU" sz="2000" dirty="0" smtClean="0">
                <a:solidFill>
                  <a:schemeClr val="tx1"/>
                </a:solidFill>
              </a:rPr>
              <a:t>масса свинца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ru-RU" sz="20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Замечание.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Массу свинца в каждой из задач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было найти по-другому. Как?</a:t>
            </a: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03" y="2335324"/>
            <a:ext cx="2857500" cy="1352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42" y="0"/>
            <a:ext cx="2180861" cy="16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Задачи «на части»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43558"/>
            <a:ext cx="7918648" cy="3888432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На двух полках стояло 60 книг. На первой </a:t>
            </a:r>
            <a:r>
              <a:rPr lang="ru-RU" sz="2000" b="1" dirty="0">
                <a:solidFill>
                  <a:srgbClr val="00B050"/>
                </a:solidFill>
              </a:rPr>
              <a:t>—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 2 раза больше, чем на второй. Сколько книг </a:t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стояло на каждой полке? </a:t>
            </a:r>
            <a:endParaRPr lang="ru-RU" sz="2000" b="1" dirty="0">
              <a:solidFill>
                <a:srgbClr val="00B050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Пусть число книг на второй полке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часть,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первой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такие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части.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1</a:t>
            </a:r>
            <a:r>
              <a:rPr lang="ru-RU" sz="2000" dirty="0">
                <a:solidFill>
                  <a:schemeClr val="tx1"/>
                </a:solidFill>
              </a:rPr>
              <a:t>) 2 + </a:t>
            </a:r>
            <a:r>
              <a:rPr lang="ru-RU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>
                <a:solidFill>
                  <a:schemeClr val="tx1"/>
                </a:solidFill>
              </a:rPr>
              <a:t>= </a:t>
            </a:r>
            <a:r>
              <a:rPr lang="ru-RU" sz="2000" dirty="0" smtClean="0">
                <a:solidFill>
                  <a:schemeClr val="tx1"/>
                </a:solidFill>
              </a:rPr>
              <a:t>3 </a:t>
            </a:r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части) </a:t>
            </a:r>
            <a:r>
              <a:rPr lang="ru-RU" sz="2000" dirty="0">
                <a:solidFill>
                  <a:schemeClr val="tx1"/>
                </a:solidFill>
              </a:rPr>
              <a:t>— приходится на </a:t>
            </a:r>
            <a:r>
              <a:rPr lang="ru-RU" sz="2000" dirty="0" smtClean="0">
                <a:solidFill>
                  <a:schemeClr val="tx1"/>
                </a:solidFill>
              </a:rPr>
              <a:t>60 </a:t>
            </a:r>
            <a:r>
              <a:rPr lang="ru-RU" sz="2000" dirty="0" smtClean="0">
                <a:solidFill>
                  <a:schemeClr val="tx1"/>
                </a:solidFill>
              </a:rPr>
              <a:t>книг,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2</a:t>
            </a:r>
            <a:r>
              <a:rPr lang="ru-RU" sz="2000" dirty="0">
                <a:solidFill>
                  <a:schemeClr val="tx1"/>
                </a:solidFill>
              </a:rPr>
              <a:t>) 6</a:t>
            </a:r>
            <a:r>
              <a:rPr lang="ru-RU" sz="2000" dirty="0" smtClean="0">
                <a:solidFill>
                  <a:schemeClr val="tx1"/>
                </a:solidFill>
              </a:rPr>
              <a:t>0 </a:t>
            </a:r>
            <a:r>
              <a:rPr lang="ru-RU" sz="2000" dirty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3 </a:t>
            </a:r>
            <a:r>
              <a:rPr lang="ru-RU" sz="2000" dirty="0">
                <a:solidFill>
                  <a:schemeClr val="tx1"/>
                </a:solidFill>
              </a:rPr>
              <a:t>= 20 </a:t>
            </a:r>
            <a:r>
              <a:rPr lang="ru-RU" sz="2000" dirty="0" smtClean="0">
                <a:solidFill>
                  <a:schemeClr val="tx1"/>
                </a:solidFill>
              </a:rPr>
              <a:t>(книг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smtClean="0">
                <a:solidFill>
                  <a:schemeClr val="tx1"/>
                </a:solidFill>
              </a:rPr>
              <a:t>— стояло на </a:t>
            </a:r>
            <a:r>
              <a:rPr lang="en-US" sz="2000" i="1" dirty="0" smtClean="0">
                <a:solidFill>
                  <a:schemeClr val="tx1"/>
                </a:solidFill>
              </a:rPr>
              <a:t>II</a:t>
            </a:r>
            <a:r>
              <a:rPr lang="ru-RU" sz="2000" dirty="0" smtClean="0">
                <a:solidFill>
                  <a:schemeClr val="tx1"/>
                </a:solidFill>
              </a:rPr>
              <a:t>-й </a:t>
            </a:r>
            <a:r>
              <a:rPr lang="ru-RU" sz="2000" dirty="0">
                <a:solidFill>
                  <a:schemeClr val="tx1"/>
                </a:solidFill>
              </a:rPr>
              <a:t>полке (1 часть),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3</a:t>
            </a:r>
            <a:r>
              <a:rPr lang="ru-RU" sz="2000" dirty="0">
                <a:solidFill>
                  <a:schemeClr val="tx1"/>
                </a:solidFill>
              </a:rPr>
              <a:t>) 20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2 = 40 </a:t>
            </a:r>
            <a:r>
              <a:rPr lang="ru-RU" sz="2000" dirty="0" smtClean="0">
                <a:solidFill>
                  <a:schemeClr val="tx1"/>
                </a:solidFill>
              </a:rPr>
              <a:t>(книг</a:t>
            </a:r>
            <a:r>
              <a:rPr lang="ru-RU" sz="2000" dirty="0">
                <a:solidFill>
                  <a:schemeClr val="tx1"/>
                </a:solidFill>
              </a:rPr>
              <a:t>) — </a:t>
            </a:r>
            <a:r>
              <a:rPr lang="ru-RU" sz="2000" dirty="0" smtClean="0">
                <a:solidFill>
                  <a:schemeClr val="tx1"/>
                </a:solidFill>
              </a:rPr>
              <a:t>стояло на </a:t>
            </a:r>
            <a:r>
              <a:rPr lang="en-US" sz="2000" i="1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-й полке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Ответ.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40 и 20 книг.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437502"/>
            <a:ext cx="3185873" cy="1291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52" y="0"/>
            <a:ext cx="2097048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2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Задачи «на части»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823020"/>
            <a:ext cx="8134672" cy="3888432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На двух полках стояли книги. На первой </a:t>
            </a:r>
            <a:r>
              <a:rPr lang="ru-RU" sz="2000" b="1" dirty="0">
                <a:solidFill>
                  <a:srgbClr val="00B050"/>
                </a:solidFill>
              </a:rPr>
              <a:t>—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в </a:t>
            </a:r>
            <a:r>
              <a:rPr lang="ru-RU" sz="2000" b="1" dirty="0" smtClean="0">
                <a:solidFill>
                  <a:srgbClr val="00B050"/>
                </a:solidFill>
              </a:rPr>
              <a:t>2 раза </a:t>
            </a:r>
            <a:r>
              <a:rPr lang="ru-RU" sz="2000" b="1" dirty="0" smtClean="0">
                <a:solidFill>
                  <a:srgbClr val="00B050"/>
                </a:solidFill>
              </a:rPr>
              <a:t>больше</a:t>
            </a:r>
            <a:r>
              <a:rPr lang="ru-RU" sz="2000" b="1" dirty="0" smtClean="0">
                <a:solidFill>
                  <a:srgbClr val="00B050"/>
                </a:solidFill>
              </a:rPr>
              <a:t>, чем на второй. Сколько книг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стояло </a:t>
            </a:r>
            <a:r>
              <a:rPr lang="ru-RU" sz="2000" b="1" dirty="0" smtClean="0">
                <a:solidFill>
                  <a:srgbClr val="00B050"/>
                </a:solidFill>
              </a:rPr>
              <a:t>на </a:t>
            </a:r>
            <a:r>
              <a:rPr lang="ru-RU" sz="2000" b="1" dirty="0" smtClean="0">
                <a:solidFill>
                  <a:srgbClr val="00B050"/>
                </a:solidFill>
              </a:rPr>
              <a:t>каждой </a:t>
            </a:r>
            <a:r>
              <a:rPr lang="ru-RU" sz="2000" b="1" dirty="0" smtClean="0">
                <a:solidFill>
                  <a:srgbClr val="00B050"/>
                </a:solidFill>
              </a:rPr>
              <a:t>полке, если на первой их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было </a:t>
            </a:r>
            <a:r>
              <a:rPr lang="ru-RU" sz="2000" b="1" dirty="0" smtClean="0">
                <a:solidFill>
                  <a:srgbClr val="00B050"/>
                </a:solidFill>
              </a:rPr>
              <a:t>на 12 </a:t>
            </a:r>
            <a:r>
              <a:rPr lang="ru-RU" sz="2000" b="1" dirty="0" smtClean="0">
                <a:solidFill>
                  <a:srgbClr val="00B050"/>
                </a:solidFill>
              </a:rPr>
              <a:t>больше</a:t>
            </a:r>
            <a:r>
              <a:rPr lang="ru-RU" sz="2000" b="1" dirty="0" smtClean="0">
                <a:solidFill>
                  <a:srgbClr val="00B050"/>
                </a:solidFill>
              </a:rPr>
              <a:t>, чем на второй? </a:t>
            </a:r>
            <a:endParaRPr lang="ru-RU" sz="2000" b="1" dirty="0">
              <a:solidFill>
                <a:srgbClr val="00B050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Пусть число книг на второй полке составляет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часть, а на первой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такие же части.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1</a:t>
            </a:r>
            <a:r>
              <a:rPr lang="ru-RU" sz="2000" dirty="0">
                <a:solidFill>
                  <a:schemeClr val="tx1"/>
                </a:solidFill>
              </a:rPr>
              <a:t>) 2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>
                <a:solidFill>
                  <a:schemeClr val="tx1"/>
                </a:solidFill>
              </a:rPr>
              <a:t>= </a:t>
            </a:r>
            <a:r>
              <a:rPr lang="ru-RU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часть) </a:t>
            </a:r>
            <a:r>
              <a:rPr lang="ru-RU" sz="2000" dirty="0">
                <a:solidFill>
                  <a:schemeClr val="tx1"/>
                </a:solidFill>
              </a:rPr>
              <a:t>— приходится на </a:t>
            </a:r>
            <a:r>
              <a:rPr lang="ru-RU" sz="2000" dirty="0" smtClean="0">
                <a:solidFill>
                  <a:schemeClr val="tx1"/>
                </a:solidFill>
              </a:rPr>
              <a:t>12 книг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(стояло </a:t>
            </a:r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en-US" sz="2000" i="1" dirty="0" smtClean="0">
                <a:solidFill>
                  <a:schemeClr val="tx1"/>
                </a:solidFill>
              </a:rPr>
              <a:t>II</a:t>
            </a:r>
            <a:r>
              <a:rPr lang="ru-RU" sz="2000" dirty="0" smtClean="0">
                <a:solidFill>
                  <a:schemeClr val="tx1"/>
                </a:solidFill>
              </a:rPr>
              <a:t>-й полке),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</a:rPr>
              <a:t>2) 12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</a:t>
            </a:r>
            <a:r>
              <a:rPr lang="ru-RU" sz="2000" dirty="0">
                <a:sym typeface="Symbol" panose="05050102010706020507" pitchFamily="18" charset="2"/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2 = </a:t>
            </a:r>
            <a:r>
              <a:rPr lang="ru-RU" sz="2000" dirty="0" smtClean="0">
                <a:solidFill>
                  <a:schemeClr val="tx1"/>
                </a:solidFill>
              </a:rPr>
              <a:t>24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>
                <a:solidFill>
                  <a:schemeClr val="tx1"/>
                </a:solidFill>
              </a:rPr>
              <a:t>книги)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стояло на </a:t>
            </a:r>
            <a:r>
              <a:rPr lang="en-US" sz="2000" i="1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-й полке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Ответ.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книг.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903140"/>
            <a:ext cx="2545646" cy="1348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52" y="0"/>
            <a:ext cx="2097048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Задачи «на части»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43558"/>
            <a:ext cx="8062664" cy="3888432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B050"/>
                </a:solidFill>
              </a:rPr>
              <a:t>Брату было 3 года, когда сестре исполнилось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10 </a:t>
            </a:r>
            <a:r>
              <a:rPr lang="ru-RU" sz="2000" b="1" dirty="0">
                <a:solidFill>
                  <a:srgbClr val="00B050"/>
                </a:solidFill>
              </a:rPr>
              <a:t>лет, </a:t>
            </a:r>
            <a:r>
              <a:rPr lang="ru-RU" sz="2000" b="1" dirty="0" smtClean="0">
                <a:solidFill>
                  <a:srgbClr val="00B050"/>
                </a:solidFill>
              </a:rPr>
              <a:t>а </a:t>
            </a:r>
            <a:r>
              <a:rPr lang="ru-RU" sz="2000" b="1" dirty="0">
                <a:solidFill>
                  <a:srgbClr val="00B050"/>
                </a:solidFill>
              </a:rPr>
              <a:t>сейчас сестра в 2 раза старше брата. </a:t>
            </a:r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Сколько </a:t>
            </a:r>
            <a:r>
              <a:rPr lang="ru-RU" sz="2000" b="1" dirty="0">
                <a:solidFill>
                  <a:srgbClr val="00B050"/>
                </a:solidFill>
              </a:rPr>
              <a:t>лет </a:t>
            </a:r>
            <a:r>
              <a:rPr lang="ru-RU" sz="2000" b="1" dirty="0" smtClean="0">
                <a:solidFill>
                  <a:srgbClr val="00B050"/>
                </a:solidFill>
              </a:rPr>
              <a:t>брату </a:t>
            </a:r>
            <a:r>
              <a:rPr lang="ru-RU" sz="2000" b="1" dirty="0">
                <a:solidFill>
                  <a:srgbClr val="00B050"/>
                </a:solidFill>
              </a:rPr>
              <a:t>сейчас?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Пусть </a:t>
            </a:r>
            <a:r>
              <a:rPr lang="ru-RU" sz="2000" dirty="0">
                <a:solidFill>
                  <a:schemeClr val="tx1"/>
                </a:solidFill>
              </a:rPr>
              <a:t>сейчас возраст брата составляет 1 часть,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тогда </a:t>
            </a:r>
            <a:r>
              <a:rPr lang="ru-RU" sz="2000" dirty="0">
                <a:solidFill>
                  <a:schemeClr val="tx1"/>
                </a:solidFill>
              </a:rPr>
              <a:t>возраст сестры составляет 2 такие же </a:t>
            </a:r>
            <a:r>
              <a:rPr lang="ru-RU" sz="2000" dirty="0" smtClean="0">
                <a:solidFill>
                  <a:schemeClr val="tx1"/>
                </a:solidFill>
              </a:rPr>
              <a:t>части.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   1) </a:t>
            </a:r>
            <a:r>
              <a:rPr lang="ru-RU" sz="2000" dirty="0">
                <a:solidFill>
                  <a:schemeClr val="tx1"/>
                </a:solidFill>
              </a:rPr>
              <a:t>10 — 3 = 7 (лет</a:t>
            </a:r>
            <a:r>
              <a:rPr lang="ru-RU" sz="2000" dirty="0" smtClean="0">
                <a:solidFill>
                  <a:schemeClr val="tx1"/>
                </a:solidFill>
              </a:rPr>
              <a:t>) — разница </a:t>
            </a:r>
            <a:r>
              <a:rPr lang="ru-RU" sz="2000" dirty="0">
                <a:solidFill>
                  <a:schemeClr val="tx1"/>
                </a:solidFill>
              </a:rPr>
              <a:t>в возрасте сестры и </a:t>
            </a:r>
            <a:r>
              <a:rPr lang="ru-RU" sz="2000" dirty="0" smtClean="0">
                <a:solidFill>
                  <a:schemeClr val="tx1"/>
                </a:solidFill>
              </a:rPr>
              <a:t>брата. 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2) </a:t>
            </a:r>
            <a:r>
              <a:rPr lang="ru-RU" sz="2000" dirty="0">
                <a:solidFill>
                  <a:schemeClr val="tx1"/>
                </a:solidFill>
              </a:rPr>
              <a:t>2 —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1 </a:t>
            </a:r>
            <a:r>
              <a:rPr lang="ru-RU" sz="2000" dirty="0" smtClean="0">
                <a:solidFill>
                  <a:schemeClr val="tx1"/>
                </a:solidFill>
              </a:rPr>
              <a:t>= </a:t>
            </a:r>
            <a:r>
              <a:rPr lang="ru-RU" sz="2000" dirty="0">
                <a:solidFill>
                  <a:schemeClr val="tx1"/>
                </a:solidFill>
              </a:rPr>
              <a:t>1 (часть) — </a:t>
            </a:r>
            <a:r>
              <a:rPr lang="ru-RU" sz="2000" dirty="0" smtClean="0">
                <a:solidFill>
                  <a:schemeClr val="tx1"/>
                </a:solidFill>
              </a:rPr>
              <a:t>приходится </a:t>
            </a:r>
            <a:r>
              <a:rPr lang="ru-RU" sz="2000" dirty="0">
                <a:solidFill>
                  <a:schemeClr val="tx1"/>
                </a:solidFill>
              </a:rPr>
              <a:t>7 лет,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следовательно, </a:t>
            </a:r>
            <a:r>
              <a:rPr lang="ru-RU" sz="2000" dirty="0">
                <a:solidFill>
                  <a:schemeClr val="tx1"/>
                </a:solidFill>
              </a:rPr>
              <a:t>брату сейчас 7 лет.</a:t>
            </a:r>
          </a:p>
          <a:p>
            <a:pPr algn="l">
              <a:spcBef>
                <a:spcPts val="6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Ответ.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7 лет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Рассмотрим сложную задачу.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053205"/>
            <a:ext cx="2758430" cy="1894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79" y="0"/>
            <a:ext cx="2200521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730" y="183307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00B050"/>
                </a:solidFill>
              </a:rPr>
              <a:t>Задачи «на части»</a:t>
            </a:r>
            <a:endParaRPr lang="ru-RU" sz="1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6819" y="822842"/>
                <a:ext cx="8161535" cy="3888432"/>
              </a:xfrm>
            </p:spPr>
            <p:txBody>
              <a:bodyPr>
                <a:no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v"/>
                </a:pPr>
                <a:r>
                  <a:rPr lang="ru-RU" sz="2000" b="1" dirty="0" smtClean="0">
                    <a:solidFill>
                      <a:srgbClr val="00B050"/>
                    </a:solidFill>
                  </a:rPr>
                  <a:t>* В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копилке у Васи была некоторая сумма денег. 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/>
                </a:r>
                <a:br>
                  <a:rPr lang="ru-RU" sz="2000" b="1" dirty="0" smtClean="0">
                    <a:solidFill>
                      <a:srgbClr val="00B050"/>
                    </a:solidFill>
                  </a:rPr>
                </a:br>
                <a:r>
                  <a:rPr lang="ru-RU" sz="2000" b="1" dirty="0" smtClean="0">
                    <a:solidFill>
                      <a:srgbClr val="00B050"/>
                    </a:solidFill>
                  </a:rPr>
                  <a:t>Он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планировал каждый день класть в копилку по 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/>
                </a:r>
                <a:br>
                  <a:rPr lang="ru-RU" sz="2000" b="1" dirty="0" smtClean="0">
                    <a:solidFill>
                      <a:srgbClr val="00B050"/>
                    </a:solidFill>
                  </a:rPr>
                </a:br>
                <a:r>
                  <a:rPr lang="ru-RU" sz="2000" b="1" dirty="0" smtClean="0">
                    <a:solidFill>
                      <a:srgbClr val="00B050"/>
                    </a:solidFill>
                  </a:rPr>
                  <a:t>10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руб., чтобы за несколько дней увеличить сумму 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/>
                </a:r>
                <a:br>
                  <a:rPr lang="ru-RU" sz="2000" b="1" dirty="0" smtClean="0">
                    <a:solidFill>
                      <a:srgbClr val="00B050"/>
                    </a:solidFill>
                  </a:rPr>
                </a:br>
                <a:r>
                  <a:rPr lang="ru-RU" sz="2000" b="1" dirty="0" smtClean="0">
                    <a:solidFill>
                      <a:srgbClr val="00B050"/>
                    </a:solidFill>
                  </a:rPr>
                  <a:t>до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3000 руб. 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Но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вместо этого он столько же дней 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/>
                </a:r>
                <a:br>
                  <a:rPr lang="ru-RU" sz="2000" b="1" dirty="0" smtClean="0">
                    <a:solidFill>
                      <a:srgbClr val="00B050"/>
                    </a:solidFill>
                  </a:rPr>
                </a:br>
                <a:r>
                  <a:rPr lang="ru-RU" sz="2000" b="1" dirty="0" smtClean="0">
                    <a:solidFill>
                      <a:srgbClr val="00B050"/>
                    </a:solidFill>
                  </a:rPr>
                  <a:t>забирал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из копилки 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по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20 руб., и копилка опустела. 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/>
                </a:r>
                <a:br>
                  <a:rPr lang="ru-RU" sz="2000" b="1" dirty="0" smtClean="0">
                    <a:solidFill>
                      <a:srgbClr val="00B050"/>
                    </a:solidFill>
                  </a:rPr>
                </a:br>
                <a:r>
                  <a:rPr lang="ru-RU" sz="2000" b="1" dirty="0" smtClean="0">
                    <a:solidFill>
                      <a:srgbClr val="00B050"/>
                    </a:solidFill>
                  </a:rPr>
                  <a:t>Сколько 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рублей было в копилке первоначально?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 Пусть </a:t>
                </a:r>
                <a:r>
                  <a:rPr lang="ru-RU" sz="2000" dirty="0">
                    <a:solidFill>
                      <a:schemeClr val="tx1"/>
                    </a:solidFill>
                  </a:rPr>
                  <a:t>сумма, которую Вася собирался добавить в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копилку, </a:t>
                </a:r>
                <a:r>
                  <a:rPr lang="ru-RU" sz="2000" dirty="0">
                    <a:solidFill>
                      <a:schemeClr val="tx1"/>
                    </a:solidFill>
                  </a:rPr>
                  <a:t>составляет 1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часть, тогда сумма</a:t>
                </a:r>
                <a:r>
                  <a:rPr lang="ru-RU" sz="2000" dirty="0">
                    <a:solidFill>
                      <a:schemeClr val="tx1"/>
                    </a:solidFill>
                  </a:rPr>
                  <a:t>, которую он забрал из копилки, составляет 2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части. </a:t>
                </a:r>
                <a:r>
                  <a:rPr lang="ru-RU" sz="2000" dirty="0">
                    <a:solidFill>
                      <a:schemeClr val="tx1"/>
                    </a:solidFill>
                  </a:rPr>
                  <a:t> 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1</a:t>
                </a:r>
                <a:r>
                  <a:rPr lang="ru-RU" sz="2000" dirty="0">
                    <a:solidFill>
                      <a:schemeClr val="tx1"/>
                    </a:solidFill>
                  </a:rPr>
                  <a:t>) 1 + 2 = 3 (части) — приходится на 3000 руб.; 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2</a:t>
                </a:r>
                <a:r>
                  <a:rPr lang="ru-RU" sz="2000" dirty="0">
                    <a:solidFill>
                      <a:schemeClr val="tx1"/>
                    </a:solidFill>
                  </a:rPr>
                  <a:t>) 3000 : 3 = 1000 (руб.) — приходится на 1 часть; 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3</a:t>
                </a:r>
                <a:r>
                  <a:rPr lang="ru-RU" sz="2000" dirty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2∙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1000 = 2000 (руб.) — было в копилке первоначально. 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b="1" dirty="0" smtClean="0">
                    <a:solidFill>
                      <a:schemeClr val="tx1"/>
                    </a:solidFill>
                  </a:rPr>
                  <a:t>   Ответ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.</a:t>
                </a:r>
                <a:r>
                  <a:rPr lang="ru-RU" sz="2000" dirty="0">
                    <a:solidFill>
                      <a:schemeClr val="tx1"/>
                    </a:solidFill>
                  </a:rPr>
                  <a:t> 2000 руб. 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6819" y="822842"/>
                <a:ext cx="8161535" cy="3888432"/>
              </a:xfrm>
              <a:blipFill rotWithShape="0">
                <a:blip r:embed="rId3"/>
                <a:stretch>
                  <a:fillRect l="-822" t="-1097" b="-11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363838"/>
            <a:ext cx="2667000" cy="923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993" y="399331"/>
            <a:ext cx="1901007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704856" cy="4104456"/>
          </a:xfrm>
        </p:spPr>
        <p:txBody>
          <a:bodyPr>
            <a:noAutofit/>
          </a:bodyPr>
          <a:lstStyle/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двух пачках 70 тетрадей — в первой на 10 тетрадей больше, чем во второй. Сколько тетрадей в каждой пачке? 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1</a:t>
            </a:r>
            <a:r>
              <a:rPr lang="ru-RU" sz="2000" dirty="0">
                <a:solidFill>
                  <a:schemeClr val="tx1"/>
                </a:solidFill>
              </a:rPr>
              <a:t>) 70 </a:t>
            </a:r>
            <a:r>
              <a:rPr lang="ru-RU" sz="20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>
                <a:solidFill>
                  <a:schemeClr val="tx1"/>
                </a:solidFill>
              </a:rPr>
              <a:t> 10 = 60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</a:t>
            </a:r>
            <a:r>
              <a:rPr lang="ru-RU" sz="2000" dirty="0" smtClean="0">
                <a:solidFill>
                  <a:schemeClr val="tx1"/>
                </a:solidFill>
              </a:rPr>
              <a:t>— </a:t>
            </a:r>
            <a:r>
              <a:rPr lang="ru-RU" sz="2000" dirty="0">
                <a:solidFill>
                  <a:schemeClr val="tx1"/>
                </a:solidFill>
              </a:rPr>
              <a:t>удвоенное число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тетрадей </a:t>
            </a:r>
            <a:r>
              <a:rPr lang="ru-RU" sz="2000" dirty="0">
                <a:solidFill>
                  <a:schemeClr val="tx1"/>
                </a:solidFill>
              </a:rPr>
              <a:t>во второй пачке,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ru-RU" sz="2000" dirty="0">
                <a:solidFill>
                  <a:schemeClr val="tx1"/>
                </a:solidFill>
              </a:rPr>
              <a:t>) 60 : 2 = 30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тетрадей во второй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пачке</a:t>
            </a:r>
            <a:r>
              <a:rPr lang="ru-RU" sz="2000" dirty="0">
                <a:solidFill>
                  <a:schemeClr val="tx1"/>
                </a:solidFill>
              </a:rPr>
              <a:t>,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ru-RU" sz="2000" dirty="0">
                <a:solidFill>
                  <a:schemeClr val="tx1"/>
                </a:solidFill>
              </a:rPr>
              <a:t>) 30 + 10 = 40 (</a:t>
            </a:r>
            <a:r>
              <a:rPr lang="ru-RU" sz="2000" dirty="0" err="1">
                <a:solidFill>
                  <a:schemeClr val="tx1"/>
                </a:solidFill>
              </a:rPr>
              <a:t>тетр</a:t>
            </a:r>
            <a:r>
              <a:rPr lang="ru-RU" sz="2000" dirty="0">
                <a:solidFill>
                  <a:schemeClr val="tx1"/>
                </a:solidFill>
              </a:rPr>
              <a:t>.) — в первой пачке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Особое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среди задач по теме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Натуральные числа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занимают задачи, требующие воображаемых действий, мысленных экспериментов, предположений  — всё это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готовиться к решению сложных задач.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563638"/>
            <a:ext cx="3161905" cy="16952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810" y="1506495"/>
            <a:ext cx="3028571" cy="1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1550"/>
            <a:ext cx="7920880" cy="410445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Задача на нахождение двух чисел по их сумме и разности может быть частью более сложной (составной) задачи. Однажды ученица спросила учителя математики: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когда у вас день рождения?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Учитель составил задачу, которая позднее вошла в упомянутый выше учебник «Математика, 5». 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290.* На вопрос учеников о дне своего рождения учитель математики ответил загадкой: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«Если сложить день и номер месяца моего рождения, то получится 20,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дня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вычесть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месяца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получится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14; если к произведению дня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месяца моего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 прибавить 1900, то получится год моего рождения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 Когда родился учитель математики?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Нахождение двух чисел по их сумме и разности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771550"/>
                <a:ext cx="7704856" cy="4104456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 Запишем кратко условия задачи: 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          Д + М = 20, </a:t>
                </a:r>
                <a:r>
                  <a:rPr lang="ru-RU" sz="2000" dirty="0">
                    <a:solidFill>
                      <a:schemeClr val="tx1"/>
                    </a:solidFill>
                  </a:rPr>
                  <a:t>Д </a:t>
                </a:r>
                <a:r>
                  <a:rPr lang="ru-RU" sz="20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М =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14, Д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М + 1900 = Г. 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 1</a:t>
                </a:r>
                <a:r>
                  <a:rPr lang="ru-RU" sz="2000" dirty="0">
                    <a:solidFill>
                      <a:schemeClr val="tx1"/>
                    </a:solidFill>
                  </a:rPr>
                  <a:t>)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20 </a:t>
                </a:r>
                <a:r>
                  <a:rPr lang="ru-RU" sz="20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14 </a:t>
                </a:r>
                <a:r>
                  <a:rPr lang="ru-RU" sz="2000" dirty="0">
                    <a:solidFill>
                      <a:schemeClr val="tx1"/>
                    </a:solidFill>
                  </a:rPr>
                  <a:t>=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6 — удвоенный номер месяца рождения,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2</a:t>
                </a:r>
                <a:r>
                  <a:rPr lang="ru-RU" sz="2000" dirty="0">
                    <a:solidFill>
                      <a:schemeClr val="tx1"/>
                    </a:solidFill>
                  </a:rPr>
                  <a:t>)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6 </a:t>
                </a:r>
                <a:r>
                  <a:rPr lang="ru-RU" sz="2000" dirty="0">
                    <a:solidFill>
                      <a:schemeClr val="tx1"/>
                    </a:solidFill>
                  </a:rPr>
                  <a:t>: 2 =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3 — номер месяца рождения,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ru-RU" sz="2000" dirty="0">
                    <a:solidFill>
                      <a:schemeClr val="tx1"/>
                    </a:solidFill>
                  </a:rPr>
                  <a:t>3) 20 — 3 = 17 — день  рождения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    4) 17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3 + 1900 = 1951 </a:t>
                </a:r>
                <a:r>
                  <a:rPr lang="ru-RU" sz="2000" dirty="0">
                    <a:solidFill>
                      <a:schemeClr val="tx1"/>
                    </a:solidFill>
                  </a:rPr>
                  <a:t>—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год рождения.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Ответ.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17.03.1951.</a:t>
                </a:r>
              </a:p>
              <a:p>
                <a:pPr algn="l">
                  <a:spcBef>
                    <a:spcPts val="30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Если вы освоили нахождение двух чисел по их сумме и разности, то вам не составит труда решить самую сложную из задач на движение по реке (глава 2 учебника).</a:t>
                </a:r>
              </a:p>
              <a:p>
                <a:pPr marL="342900" indent="-342900" algn="l">
                  <a:spcBef>
                    <a:spcPts val="300"/>
                  </a:spcBef>
                  <a:buFont typeface="Wingdings" panose="05000000000000000000" pitchFamily="2" charset="2"/>
                  <a:buChar char="v"/>
                </a:pPr>
                <a:r>
                  <a:rPr lang="ru-RU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Скорость лодки по течению 20 км/ч, а против течения </a:t>
                </a:r>
                <a:br>
                  <a:rPr lang="ru-RU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r>
                  <a:rPr lang="ru-RU" sz="20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14 км/ч. Найдите скорость течения. </a:t>
                </a:r>
                <a:endParaRPr lang="ru-RU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l">
                  <a:spcBef>
                    <a:spcPts val="300"/>
                  </a:spcBef>
                </a:pPr>
                <a:endParaRPr lang="ru-RU" sz="2000" dirty="0">
                  <a:solidFill>
                    <a:schemeClr val="tx1"/>
                  </a:solidFill>
                </a:endParaRPr>
              </a:p>
              <a:p>
                <a:pPr algn="ctr">
                  <a:spcBef>
                    <a:spcPts val="300"/>
                  </a:spcBef>
                </a:pPr>
                <a:endParaRPr lang="ru-RU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771550"/>
                <a:ext cx="7704856" cy="4104456"/>
              </a:xfrm>
              <a:blipFill rotWithShape="0">
                <a:blip r:embed="rId3"/>
                <a:stretch>
                  <a:fillRect l="-870" t="-1040" b="-4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6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/>
              <a:t>Введение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7632848" cy="39604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Дорогие друзья!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     </a:t>
            </a:r>
            <a:r>
              <a:rPr lang="ru-RU" sz="2000" dirty="0" smtClean="0">
                <a:solidFill>
                  <a:schemeClr val="tx1"/>
                </a:solidFill>
              </a:rPr>
              <a:t>Вашему вниманию предлагаются задания, с помощью которых можно обучиться решать задачи арифметическими способами, то есть без применения уравнения.</a:t>
            </a:r>
            <a:r>
              <a:rPr lang="ru-RU" sz="2000" dirty="0" smtClean="0"/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Сначала надо научиться решать задачи на все четыре действия с натуральными числами, хорошо понимать, что означают в условиях задач слова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всего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вместе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осталось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поровну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больше </a:t>
            </a:r>
            <a:r>
              <a:rPr lang="ru-RU" sz="2000" dirty="0" smtClean="0">
                <a:solidFill>
                  <a:schemeClr val="tx1"/>
                </a:solidFill>
              </a:rPr>
              <a:t>на …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меньше </a:t>
            </a:r>
            <a:r>
              <a:rPr lang="ru-RU" sz="2000" dirty="0" smtClean="0">
                <a:solidFill>
                  <a:schemeClr val="tx1"/>
                </a:solidFill>
              </a:rPr>
              <a:t>на …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больше в 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solidFill>
                  <a:schemeClr val="tx1"/>
                </a:solidFill>
              </a:rPr>
              <a:t>меньше в 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</a:rPr>
              <a:t>, включая сложные случаи. 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Задачи на повторение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7534"/>
            <a:ext cx="7848872" cy="3967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  Рассмотрим задачи из раздела </a:t>
            </a:r>
            <a:r>
              <a:rPr lang="ru-RU" sz="2000" b="1" dirty="0" smtClean="0">
                <a:solidFill>
                  <a:srgbClr val="0070C0"/>
                </a:solidFill>
              </a:rPr>
              <a:t>Повторение</a:t>
            </a:r>
            <a:r>
              <a:rPr lang="ru-RU" sz="2000" dirty="0" smtClean="0"/>
              <a:t>, их можно назвать задачами на предположение. </a:t>
            </a:r>
            <a:endParaRPr lang="ru-RU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</a:rPr>
              <a:t>Мама раздала детям по 3 конфеты и у неё осталось 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4 конфеты. </a:t>
            </a:r>
            <a:r>
              <a:rPr lang="ru-RU" sz="2000" b="1" dirty="0" smtClean="0">
                <a:solidFill>
                  <a:srgbClr val="0070C0"/>
                </a:solidFill>
              </a:rPr>
              <a:t>Если бы у неё было ещё 6 конфет, то она могла бы раздать детям по 5 конфет. Сколько было детей? 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</a:t>
            </a:r>
            <a:r>
              <a:rPr lang="ru-RU" sz="2000" b="1" dirty="0" smtClean="0"/>
              <a:t>Предположим</a:t>
            </a:r>
            <a:r>
              <a:rPr lang="ru-RU" sz="2000" dirty="0" smtClean="0"/>
              <a:t>, что</a:t>
            </a:r>
            <a:r>
              <a:rPr lang="ru-RU" sz="2000" b="1" dirty="0" smtClean="0"/>
              <a:t> </a:t>
            </a:r>
            <a:r>
              <a:rPr lang="ru-RU" sz="2000" dirty="0" smtClean="0"/>
              <a:t>у мамы было ещё 6 конфет, тогда после первой раздачи конфет у неё осталось бы 4 + 6 = 10 конфет.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Каждому ребёнку она могла бы дать ещё по 5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</a:t>
            </a:r>
            <a:r>
              <a:rPr lang="ru-RU" sz="2000" dirty="0" smtClean="0"/>
              <a:t>3 </a:t>
            </a:r>
            <a:r>
              <a:rPr lang="ru-RU" sz="2000" dirty="0"/>
              <a:t>= </a:t>
            </a:r>
            <a:r>
              <a:rPr lang="ru-RU" sz="2000" dirty="0" smtClean="0"/>
              <a:t>2 конфеты. Детей было 10 : 2 = 5. </a:t>
            </a:r>
            <a:r>
              <a:rPr lang="ru-RU" sz="2000" b="1" dirty="0" smtClean="0">
                <a:solidFill>
                  <a:srgbClr val="0070C0"/>
                </a:solidFill>
              </a:rPr>
              <a:t>Запишем решение по действиям.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 1</a:t>
            </a:r>
            <a:r>
              <a:rPr lang="ru-RU" sz="2000" dirty="0"/>
              <a:t>) 4 + 6 = 10 </a:t>
            </a:r>
            <a:r>
              <a:rPr lang="ru-RU" sz="2000" dirty="0" smtClean="0"/>
              <a:t>(конфет) </a:t>
            </a:r>
            <a:r>
              <a:rPr lang="ru-RU" sz="2000" dirty="0"/>
              <a:t>— </a:t>
            </a:r>
            <a:r>
              <a:rPr lang="ru-RU" sz="2000" dirty="0" smtClean="0"/>
              <a:t>стало бы у мамы,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2</a:t>
            </a:r>
            <a:r>
              <a:rPr lang="ru-RU" sz="2000" dirty="0"/>
              <a:t>) 5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/>
              <a:t> 3 = 2 (</a:t>
            </a:r>
            <a:r>
              <a:rPr lang="ru-RU" sz="2000" dirty="0" smtClean="0"/>
              <a:t>конфеты) </a:t>
            </a:r>
            <a:r>
              <a:rPr lang="ru-RU" sz="2000" dirty="0"/>
              <a:t>— </a:t>
            </a:r>
            <a:r>
              <a:rPr lang="ru-RU" sz="2000" dirty="0" smtClean="0"/>
              <a:t>мама дала бы каждому,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3</a:t>
            </a:r>
            <a:r>
              <a:rPr lang="ru-RU" sz="2000" dirty="0"/>
              <a:t>) 10 : 2 = 5 </a:t>
            </a:r>
            <a:r>
              <a:rPr lang="ru-RU" sz="2000" dirty="0" smtClean="0"/>
              <a:t>(детей) </a:t>
            </a:r>
            <a:r>
              <a:rPr lang="ru-RU" sz="2000" dirty="0"/>
              <a:t>— </a:t>
            </a:r>
            <a:r>
              <a:rPr lang="ru-RU" sz="2000" dirty="0" smtClean="0"/>
              <a:t>было.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 </a:t>
            </a:r>
            <a:r>
              <a:rPr lang="ru-RU" sz="2000" b="1" dirty="0" smtClean="0"/>
              <a:t>Ответ.</a:t>
            </a:r>
            <a:r>
              <a:rPr lang="ru-RU" sz="2000" dirty="0" smtClean="0"/>
              <a:t> </a:t>
            </a:r>
            <a:r>
              <a:rPr lang="ru-RU" sz="2000" dirty="0"/>
              <a:t>5 </a:t>
            </a:r>
            <a:r>
              <a:rPr lang="ru-RU" sz="2000" dirty="0" smtClean="0"/>
              <a:t>детей.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13" y="3287379"/>
            <a:ext cx="1628787" cy="17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Задачи на повторение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488831" cy="39670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70C0"/>
                </a:solidFill>
              </a:rPr>
              <a:t>Из </a:t>
            </a:r>
            <a:r>
              <a:rPr lang="ru-RU" sz="2000" b="1" i="1" dirty="0">
                <a:solidFill>
                  <a:srgbClr val="0070C0"/>
                </a:solidFill>
              </a:rPr>
              <a:t>«Всеобщей арифметики» И. Ньютона</a:t>
            </a:r>
            <a:r>
              <a:rPr lang="ru-RU" sz="2000" b="1" dirty="0">
                <a:solidFill>
                  <a:srgbClr val="0070C0"/>
                </a:solidFill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</a:rPr>
              <a:t>Некто 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желает </a:t>
            </a:r>
            <a:r>
              <a:rPr lang="ru-RU" sz="2000" b="1" dirty="0">
                <a:solidFill>
                  <a:srgbClr val="0070C0"/>
                </a:solidFill>
              </a:rPr>
              <a:t>распределить между бедными деньги.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Если </a:t>
            </a:r>
            <a:r>
              <a:rPr lang="ru-RU" sz="2000" b="1" dirty="0">
                <a:solidFill>
                  <a:srgbClr val="0070C0"/>
                </a:solidFill>
              </a:rPr>
              <a:t>бы у него было на восемь динариев больше,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то </a:t>
            </a:r>
            <a:r>
              <a:rPr lang="ru-RU" sz="2000" b="1" dirty="0">
                <a:solidFill>
                  <a:srgbClr val="0070C0"/>
                </a:solidFill>
              </a:rPr>
              <a:t>он мог бы дать каждому по три, но он раздаёт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лишь </a:t>
            </a:r>
            <a:r>
              <a:rPr lang="ru-RU" sz="2000" b="1" dirty="0">
                <a:solidFill>
                  <a:srgbClr val="0070C0"/>
                </a:solidFill>
              </a:rPr>
              <a:t>по два, и у него ещё остаётся три. Сколько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бедных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</a:p>
          <a:p>
            <a:pPr marL="0" indent="0">
              <a:buNone/>
            </a:pPr>
            <a:r>
              <a:rPr lang="ru-RU" sz="2000" b="1" dirty="0" smtClean="0"/>
              <a:t>     Решение. </a:t>
            </a:r>
            <a:r>
              <a:rPr lang="ru-RU" sz="2000" dirty="0" smtClean="0"/>
              <a:t>Представим</a:t>
            </a:r>
            <a:r>
              <a:rPr lang="ru-RU" sz="2000" dirty="0"/>
              <a:t>, что некто раздавал </a:t>
            </a:r>
            <a:r>
              <a:rPr lang="ru-RU" sz="2000" dirty="0" smtClean="0"/>
              <a:t>сначала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2 динария и у него осталось 3 динария. Если бы у него было на 8 динариев больше, то 11 динариев он распределил бы между всеми бедными, дав каждому ещё по 1 динарию. То есть бедных было 11.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     Запишем </a:t>
            </a:r>
            <a:r>
              <a:rPr lang="ru-RU" sz="2000" b="1" dirty="0">
                <a:solidFill>
                  <a:srgbClr val="0070C0"/>
                </a:solidFill>
              </a:rPr>
              <a:t>решение </a:t>
            </a:r>
            <a:r>
              <a:rPr lang="ru-RU" sz="2000" b="1" dirty="0" smtClean="0">
                <a:solidFill>
                  <a:srgbClr val="0070C0"/>
                </a:solidFill>
              </a:rPr>
              <a:t>задачи по </a:t>
            </a:r>
            <a:r>
              <a:rPr lang="ru-RU" sz="2000" b="1" dirty="0">
                <a:solidFill>
                  <a:srgbClr val="0070C0"/>
                </a:solidFill>
              </a:rPr>
              <a:t>действиям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294" y="627535"/>
            <a:ext cx="168018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Задачи на повторение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627534"/>
                <a:ext cx="7416823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/>
                  <a:t>    1</a:t>
                </a:r>
                <a:r>
                  <a:rPr lang="ru-RU" sz="2000" dirty="0"/>
                  <a:t>) 3 + 8 = 11 (динариев) — можно раздать сверх выданных двух динариев.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/>
                  <a:t>    2) 3 </a:t>
                </a:r>
                <a:r>
                  <a:rPr lang="ru-RU" sz="20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000" dirty="0" smtClean="0"/>
                  <a:t> 2 = 1 (динарий) — можно раздать каждому сверх выданных двух динариев.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/>
                  <a:t>    3</a:t>
                </a:r>
                <a:r>
                  <a:rPr lang="ru-RU" sz="2000" dirty="0"/>
                  <a:t>) 11 : 1 = 11 (бедных) — было. </a:t>
                </a:r>
                <a:endParaRPr lang="ru-RU" sz="2000" dirty="0" smtClean="0"/>
              </a:p>
              <a:p>
                <a:pPr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ru-RU" sz="2000" b="1" dirty="0" smtClean="0">
                    <a:solidFill>
                      <a:srgbClr val="0070C0"/>
                    </a:solidFill>
                  </a:rPr>
                  <a:t>1146.* Для 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детского сада купили 20 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>пирамид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: 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/>
                </a:r>
                <a:br>
                  <a:rPr lang="ru-RU" sz="2000" b="1" dirty="0" smtClean="0">
                    <a:solidFill>
                      <a:srgbClr val="0070C0"/>
                    </a:solidFill>
                  </a:rPr>
                </a:br>
                <a:r>
                  <a:rPr lang="ru-RU" sz="2000" b="1" dirty="0" smtClean="0">
                    <a:solidFill>
                      <a:srgbClr val="0070C0"/>
                    </a:solidFill>
                  </a:rPr>
                  <a:t>больших 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и маленьких — 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>по 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7 и по 5 колец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>.</a:t>
                </a:r>
                <a:br>
                  <a:rPr lang="ru-RU" sz="2000" b="1" dirty="0" smtClean="0">
                    <a:solidFill>
                      <a:srgbClr val="0070C0"/>
                    </a:solidFill>
                  </a:rPr>
                </a:br>
                <a:r>
                  <a:rPr lang="ru-RU" sz="2000" b="1" dirty="0" smtClean="0">
                    <a:solidFill>
                      <a:srgbClr val="0070C0"/>
                    </a:solidFill>
                  </a:rPr>
                  <a:t>У 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всех 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>пирамид 128 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колец. Сколько было 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/>
                </a:r>
                <a:br>
                  <a:rPr lang="ru-RU" sz="2000" b="1" dirty="0" smtClean="0">
                    <a:solidFill>
                      <a:srgbClr val="0070C0"/>
                    </a:solidFill>
                  </a:rPr>
                </a:br>
                <a:r>
                  <a:rPr lang="ru-RU" sz="2000" b="1" dirty="0" smtClean="0">
                    <a:solidFill>
                      <a:srgbClr val="0070C0"/>
                    </a:solidFill>
                  </a:rPr>
                  <a:t>больших пирамид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?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ru-RU" sz="2000" dirty="0" smtClean="0"/>
                  <a:t>     Представим</a:t>
                </a:r>
                <a:r>
                  <a:rPr lang="ru-RU" sz="2000" dirty="0"/>
                  <a:t>, что </a:t>
                </a:r>
                <a:r>
                  <a:rPr lang="ru-RU" sz="2000" dirty="0" smtClean="0"/>
                  <a:t>с больших пирамид мы сняли по 2 кольца. </a:t>
                </a:r>
                <a:r>
                  <a:rPr lang="ru-RU" sz="2000" dirty="0" smtClean="0"/>
                  <a:t>Теперь на каждой пирамиде </a:t>
                </a:r>
                <a:r>
                  <a:rPr lang="ru-RU" sz="2000" dirty="0" smtClean="0"/>
                  <a:t>по </a:t>
                </a:r>
                <a:r>
                  <a:rPr lang="ru-RU" sz="2000" dirty="0"/>
                  <a:t>5 </a:t>
                </a:r>
                <a:r>
                  <a:rPr lang="ru-RU" sz="2000" dirty="0" smtClean="0"/>
                  <a:t>колец, а всего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20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 smtClean="0"/>
                  <a:t>5 = 100. Значит, мы сняли </a:t>
                </a:r>
                <a:r>
                  <a:rPr lang="ru-RU" sz="2000" dirty="0"/>
                  <a:t>128 — </a:t>
                </a:r>
                <a:r>
                  <a:rPr lang="ru-RU" sz="2000" dirty="0" smtClean="0"/>
                  <a:t>100 = 28 (колец) с </a:t>
                </a:r>
                <a:br>
                  <a:rPr lang="ru-RU" sz="2000" dirty="0" smtClean="0"/>
                </a:br>
                <a:r>
                  <a:rPr lang="ru-RU" sz="2000" dirty="0" smtClean="0"/>
                  <a:t>28 : 2 = 14 (пирамид). То </a:t>
                </a:r>
                <a:r>
                  <a:rPr lang="ru-RU" sz="2000" dirty="0"/>
                  <a:t>есть было 14 </a:t>
                </a:r>
                <a:r>
                  <a:rPr lang="ru-RU" sz="2000" dirty="0" smtClean="0"/>
                  <a:t>больших пирамид.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ru-RU" sz="2000" b="1" dirty="0" smtClean="0">
                    <a:solidFill>
                      <a:srgbClr val="0070C0"/>
                    </a:solidFill>
                  </a:rPr>
                  <a:t>     Запишите решение задачи по действиям.</a:t>
                </a:r>
                <a:endParaRPr lang="ru-RU" sz="2000" b="1" dirty="0">
                  <a:solidFill>
                    <a:srgbClr val="0070C0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 smtClean="0">
                  <a:solidFill>
                    <a:srgbClr val="FF0000"/>
                  </a:solidFill>
                </a:endParaRPr>
              </a:p>
              <a:p>
                <a:endParaRPr lang="ru-RU" sz="2000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627534"/>
                <a:ext cx="7416823" cy="4320480"/>
              </a:xfrm>
              <a:blipFill rotWithShape="0">
                <a:blip r:embed="rId2"/>
                <a:stretch>
                  <a:fillRect l="-822" t="-987" r="-1315" b="-5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717" y="1923678"/>
            <a:ext cx="2687283" cy="14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Задачи на повторение</a:t>
            </a:r>
            <a:endParaRPr lang="ru-RU" sz="1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627534"/>
                <a:ext cx="7704855" cy="432048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000" dirty="0">
                    <a:solidFill>
                      <a:schemeClr val="tx1"/>
                    </a:solidFill>
                  </a:rPr>
                  <a:t>Тот же приём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использования воображаемых действий </a:t>
                </a:r>
                <a:b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можно применить при решении старинной китайской задачи. </a:t>
                </a:r>
              </a:p>
              <a:p>
                <a:pPr>
                  <a:spcBef>
                    <a:spcPts val="300"/>
                  </a:spcBef>
                  <a:buFont typeface="Wingdings" panose="05000000000000000000" pitchFamily="2" charset="2"/>
                  <a:buChar char="v"/>
                </a:pPr>
                <a:r>
                  <a:rPr lang="ru-RU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1147.* В </a:t>
                </a:r>
                <a:r>
                  <a:rPr lang="ru-RU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клетке </a:t>
                </a:r>
                <a:r>
                  <a:rPr lang="ru-RU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сидят </a:t>
                </a:r>
                <a:r>
                  <a:rPr lang="ru-RU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фазаны и кролики. Всего у них </a:t>
                </a:r>
                <a:r>
                  <a:rPr lang="ru-RU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:r>
                  <a:rPr lang="ru-RU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голов </a:t>
                </a:r>
                <a:r>
                  <a:rPr lang="ru-RU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 ног. Определите число фазанов и число кроликов. 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/>
                  <a:t>   Представим</a:t>
                </a:r>
                <a:r>
                  <a:rPr lang="ru-RU" sz="2000" dirty="0"/>
                  <a:t>, что на верх клетки, в которой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сидят </a:t>
                </a:r>
                <a:r>
                  <a:rPr lang="ru-RU" sz="2000" dirty="0"/>
                  <a:t>фазаны и кролики, мы положили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морковку (кролики очень любят морковку). </a:t>
                </a:r>
                <a:br>
                  <a:rPr lang="ru-RU" sz="2000" dirty="0" smtClean="0"/>
                </a:br>
                <a:r>
                  <a:rPr lang="ru-RU" sz="2000" dirty="0" smtClean="0"/>
                  <a:t>Все </a:t>
                </a:r>
                <a:r>
                  <a:rPr lang="ru-RU" sz="2000" dirty="0"/>
                  <a:t>кролики встанут на задние лапки, чтобы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дотянуться </a:t>
                </a:r>
                <a:r>
                  <a:rPr lang="ru-RU" sz="2000" dirty="0"/>
                  <a:t>до морковки. </a:t>
                </a:r>
                <a:endParaRPr lang="ru-RU" sz="2000" dirty="0" smtClean="0"/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/>
                  <a:t> </a:t>
                </a:r>
                <a:r>
                  <a:rPr lang="ru-RU" sz="2000" dirty="0" smtClean="0"/>
                  <a:t>   — Сколько </a:t>
                </a:r>
                <a:r>
                  <a:rPr lang="ru-RU" sz="2000" dirty="0"/>
                  <a:t>ног в этот </a:t>
                </a:r>
                <a:r>
                  <a:rPr lang="ru-RU" sz="2000" dirty="0" smtClean="0"/>
                  <a:t>момент </a:t>
                </a:r>
                <a:r>
                  <a:rPr lang="ru-RU" sz="2000" dirty="0"/>
                  <a:t>будет стоять на </a:t>
                </a:r>
                <a:r>
                  <a:rPr lang="ru-RU" sz="2000" dirty="0" smtClean="0"/>
                  <a:t/>
                </a:r>
                <a:br>
                  <a:rPr lang="ru-RU" sz="2000" dirty="0" smtClean="0"/>
                </a:br>
                <a:r>
                  <a:rPr lang="ru-RU" sz="2000" dirty="0" smtClean="0"/>
                  <a:t>земле</a:t>
                </a:r>
                <a:r>
                  <a:rPr lang="ru-RU" sz="2000" dirty="0"/>
                  <a:t>? 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r>
                  <a:rPr lang="ru-RU" sz="2000" dirty="0" smtClean="0"/>
                  <a:t>   — </a:t>
                </a:r>
                <a:r>
                  <a:rPr lang="ru-RU" sz="2000" dirty="0"/>
                  <a:t>60	 (30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/>
                  <a:t>2 = 60). </a:t>
                </a:r>
              </a:p>
              <a:p>
                <a:pPr marL="0" indent="0">
                  <a:spcBef>
                    <a:spcPts val="300"/>
                  </a:spcBef>
                  <a:buNone/>
                </a:pP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ts val="300"/>
                  </a:spcBef>
                  <a:buNone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ru-RU" sz="2000" dirty="0" smtClean="0">
                  <a:solidFill>
                    <a:srgbClr val="FF0000"/>
                  </a:solidFill>
                </a:endParaRPr>
              </a:p>
              <a:p>
                <a:endParaRPr lang="ru-RU" sz="20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627534"/>
                <a:ext cx="7704855" cy="4320480"/>
              </a:xfrm>
              <a:blipFill rotWithShape="0">
                <a:blip r:embed="rId2"/>
                <a:stretch>
                  <a:fillRect l="-791" t="-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067694"/>
            <a:ext cx="285441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5979"/>
            <a:ext cx="8229599" cy="56557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Задачи на повторение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627534"/>
            <a:ext cx="7704855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— </a:t>
            </a:r>
            <a:r>
              <a:rPr lang="ru-RU" sz="2000" dirty="0"/>
              <a:t>Но в условии задачи даны 70 ног, где же остальные</a:t>
            </a:r>
            <a:r>
              <a:rPr lang="ru-RU" sz="20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— </a:t>
            </a:r>
            <a:r>
              <a:rPr lang="ru-RU" sz="2000" dirty="0"/>
              <a:t>Остальные не посчитаны — это передние лапы кроликов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— </a:t>
            </a:r>
            <a:r>
              <a:rPr lang="ru-RU" sz="2000" dirty="0"/>
              <a:t>Сколько их?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— </a:t>
            </a:r>
            <a:r>
              <a:rPr lang="ru-RU" sz="2000" dirty="0"/>
              <a:t>10	</a:t>
            </a:r>
            <a:r>
              <a:rPr lang="ru-RU" sz="2000" dirty="0" smtClean="0"/>
              <a:t> (</a:t>
            </a:r>
            <a:r>
              <a:rPr lang="ru-RU" sz="2000" dirty="0"/>
              <a:t>70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60 = 10</a:t>
            </a:r>
            <a:r>
              <a:rPr lang="ru-RU" sz="200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— </a:t>
            </a:r>
            <a:r>
              <a:rPr lang="ru-RU" sz="2000" dirty="0"/>
              <a:t>Сколько же кроликов</a:t>
            </a:r>
            <a:r>
              <a:rPr lang="ru-RU" sz="2000" dirty="0" smtClean="0"/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— </a:t>
            </a:r>
            <a:r>
              <a:rPr lang="ru-RU" sz="2000" dirty="0"/>
              <a:t>5	</a:t>
            </a:r>
            <a:r>
              <a:rPr lang="ru-RU" sz="2000" dirty="0" smtClean="0"/>
              <a:t>     (10 : 2 </a:t>
            </a:r>
            <a:r>
              <a:rPr lang="ru-RU" sz="2000" dirty="0"/>
              <a:t>= 5</a:t>
            </a:r>
            <a:r>
              <a:rPr lang="ru-RU" sz="200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— </a:t>
            </a:r>
            <a:r>
              <a:rPr lang="ru-RU" sz="2000" dirty="0"/>
              <a:t>А фазанов?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 </a:t>
            </a:r>
            <a:r>
              <a:rPr lang="ru-RU" sz="2000" dirty="0" smtClean="0"/>
              <a:t>   </a:t>
            </a:r>
            <a:r>
              <a:rPr lang="ru-RU" sz="2000" dirty="0"/>
              <a:t>— 25	</a:t>
            </a:r>
            <a:r>
              <a:rPr lang="ru-RU" sz="2000" dirty="0" smtClean="0"/>
              <a:t> (</a:t>
            </a:r>
            <a:r>
              <a:rPr lang="ru-RU" sz="2000" dirty="0"/>
              <a:t>30 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000" dirty="0" smtClean="0"/>
              <a:t> </a:t>
            </a:r>
            <a:r>
              <a:rPr lang="ru-RU" sz="2000" dirty="0"/>
              <a:t>5 = 25).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   Второй способ решения можно в шутку назвать 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«Замена игроков на поле».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Представим, что сначала в клетке было 30 фазанов.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У них 30 голов и 60 ног.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Если одного фазана заменить кроликом, то… </a:t>
            </a:r>
            <a:b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(закончите решение)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5" y="3009900"/>
            <a:ext cx="1857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Задачи на повторение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Приём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решения задач  –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переформулировка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Леди купила в зоомагазине 5 больших птиц </a:t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3 маленькие. Если бы она купила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больших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маленьких, то она сэкономила </a:t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долларов. Сколько стоит каждая птица, если </a:t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птица вдвое дороже маленькой?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Так как большая птица стоит в два раза больше, чем маленькая, то первый раз заплачено столько, сколько стоят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sym typeface="Symbol" panose="05050102010706020507" pitchFamily="18" charset="2"/>
              </a:rPr>
              <a:t> </a:t>
            </a:r>
            <a:r>
              <a:rPr lang="en-US" sz="2200" dirty="0">
                <a:sym typeface="Symbol" panose="05050102010706020507" pitchFamily="18" charset="2"/>
              </a:rPr>
              <a:t>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+ 3 = 13 маленьких птиц, а во второй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 столько, сколько стоят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200" dirty="0">
                <a:sym typeface="Symbol" panose="05050102010706020507" pitchFamily="18" charset="2"/>
              </a:rPr>
              <a:t>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+ 5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маленьких птиц.</a:t>
            </a:r>
          </a:p>
          <a:p>
            <a:pPr lvl="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1) 13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 = 2 (маленькие птицы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стоят 20 долларов, Столько же стоит большая птица. </a:t>
            </a:r>
          </a:p>
          <a:p>
            <a:pPr lvl="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2) 20 : 2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долларов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– стоит маленькая птица.</a:t>
            </a:r>
          </a:p>
          <a:p>
            <a:pPr lvl="0"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Ответ.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20 долларов.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22" y="195486"/>
            <a:ext cx="2051720" cy="21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8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7" cy="50405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Задачи на повторение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138" y="699542"/>
            <a:ext cx="7653041" cy="4320480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3" y="771550"/>
            <a:ext cx="756084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От пола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комнаты вертикально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вверх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стене поползли две мухи.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Поднявшись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потолка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поползли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обратно. Первая муха ползла в оба конца с одной и той же скоростью, а вторая хотя и поднималась вдвое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быстрее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первой, но зато спускалась вдвое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медленнее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Какая из мух раньше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приползёт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обратно?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Переформулируем условия задачи так, чтобы ответ не изменился. Пусть вторая муха поднималась вдвое медленнее первой мухи, а спускалась вдвое быстрее. </a:t>
            </a:r>
          </a:p>
          <a:p>
            <a:pPr lvl="0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Закончите решение.</a:t>
            </a:r>
          </a:p>
          <a:p>
            <a:pPr lvl="0">
              <a:spcAft>
                <a:spcPts val="0"/>
              </a:spcAft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Успехов вам в учёбе!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endParaRPr lang="ru-RU" sz="20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062" y="0"/>
            <a:ext cx="6429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Введение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7632848" cy="3960440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Далее рассмотрены примеры задач из раздела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Натуральные числа,</a:t>
            </a:r>
            <a:r>
              <a:rPr lang="ru-RU" sz="2000" dirty="0" smtClean="0">
                <a:solidFill>
                  <a:schemeClr val="tx1"/>
                </a:solidFill>
              </a:rPr>
              <a:t> 5 класс: формулируются условия задач, </a:t>
            </a:r>
            <a:r>
              <a:rPr lang="ru-RU" sz="2000" dirty="0">
                <a:solidFill>
                  <a:schemeClr val="tx1"/>
                </a:solidFill>
              </a:rPr>
              <a:t>на экран</a:t>
            </a:r>
            <a:r>
              <a:rPr lang="ru-RU" sz="2000" dirty="0" smtClean="0">
                <a:solidFill>
                  <a:schemeClr val="tx1"/>
                </a:solidFill>
              </a:rPr>
              <a:t> поэтапно выводятся вопросы, арифметические действия, перед появлением которых должно быть обсуждение с классом. В презентации нет возможности дать большого числа дублей задач или их разновидностей, что было бы полезно для работы с классом или для самообучения. Рекомендуем использовать отдельные материалы сайта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www.shevkin.ru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ru-RU" sz="2000" dirty="0" smtClean="0">
                <a:solidFill>
                  <a:schemeClr val="tx1"/>
                </a:solidFill>
              </a:rPr>
              <a:t>разделы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Решайте с нами! Решайте, как мы! Решайте лучше нас!</a:t>
            </a:r>
            <a:r>
              <a:rPr lang="ru-RU" sz="2000" dirty="0" smtClean="0">
                <a:solidFill>
                  <a:schemeClr val="tx1"/>
                </a:solidFill>
              </a:rPr>
              <a:t> или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Олимпиады</a:t>
            </a:r>
            <a:r>
              <a:rPr lang="ru-RU" sz="2000" dirty="0" smtClean="0">
                <a:solidFill>
                  <a:schemeClr val="tx1"/>
                </a:solidFill>
              </a:rPr>
              <a:t> – см. боковое меню сайта)…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Введение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11510"/>
            <a:ext cx="7776864" cy="4464496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… а </a:t>
            </a:r>
            <a:r>
              <a:rPr lang="ru-RU" sz="2000" dirty="0">
                <a:solidFill>
                  <a:schemeClr val="tx1"/>
                </a:solidFill>
              </a:rPr>
              <a:t>также </a:t>
            </a:r>
            <a:r>
              <a:rPr lang="ru-RU" sz="2000" dirty="0" smtClean="0">
                <a:solidFill>
                  <a:schemeClr val="tx1"/>
                </a:solidFill>
              </a:rPr>
              <a:t>учебники серии «МГУ-школе», книги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Текстовые задачи по математике, 5-6</a:t>
            </a:r>
            <a:r>
              <a:rPr lang="ru-RU" sz="2000" dirty="0" smtClean="0">
                <a:solidFill>
                  <a:schemeClr val="tx1"/>
                </a:solidFill>
              </a:rPr>
              <a:t>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Математика – это очень интересно!</a:t>
            </a:r>
            <a:r>
              <a:rPr lang="ru-RU" sz="2000" dirty="0" smtClean="0">
                <a:solidFill>
                  <a:schemeClr val="tx1"/>
                </a:solidFill>
              </a:rPr>
              <a:t> На сайте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www/shevkin.ru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вы найдёте информацию об учебниках и книгах (см.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Обучение решению текстовых задач в 5-6 классах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</a:t>
            </a:r>
          </a:p>
          <a:p>
            <a:pPr algn="l">
              <a:spcBef>
                <a:spcPts val="600"/>
              </a:spcBef>
            </a:pP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430" y="2784343"/>
            <a:ext cx="1856236" cy="23591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52" y="2445378"/>
            <a:ext cx="1856236" cy="23500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119" y="2317762"/>
            <a:ext cx="1441904" cy="21098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476" y="2676570"/>
            <a:ext cx="1475796" cy="21188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807" y="2134631"/>
            <a:ext cx="1542640" cy="23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Задачи на 4 арифметических действия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5473"/>
            <a:ext cx="7704856" cy="4468565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Рассмотрим задание.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классе 16 девочек, их на 4 больше, чем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мальчиков. Сколько в классе мальчиков?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Прочитав слово «больше», кто-то скажет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— Чего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же здесь трудного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 На 4 больше, значит, </a:t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надо к 16 прибавить 4… 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 и ошибётся. Разве мальчиков больше, чем девочек? Так как девочек на 4 больше, чем мальчиков, то мальчиков на 4 меньше, чем девочек, надо из 16 вычесть 4: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16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4 = 12 — мальчиков в классе.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Успехи в изучении математики и других школьных предметов зависят от того, хорошо ли у вас развито умение понимать прочитанное, ставить вопросы, искать ответы на них, рассматривать все возможные случаи.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6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+mj-lt"/>
              </a:rPr>
              <a:t>ё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476" y="195486"/>
            <a:ext cx="2483768" cy="236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Задачи на 4 арифметических действия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128792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Рассмотрим две похожие задачи.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 первой полке стояло 5 книг, на второй 15 книг. На первую полку поставили 25 книг. Во сколько раз на первой полке стало больше книг, чем на второй?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Здесь книги ставили на первую полку.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1</a:t>
            </a:r>
            <a:r>
              <a:rPr lang="ru-RU" sz="2000" dirty="0">
                <a:solidFill>
                  <a:schemeClr val="tx1"/>
                </a:solidFill>
              </a:rPr>
              <a:t>) 5 + 25 = 30 (книг) — </a:t>
            </a:r>
            <a:r>
              <a:rPr lang="ru-RU" sz="2000" dirty="0" smtClean="0">
                <a:solidFill>
                  <a:schemeClr val="tx1"/>
                </a:solidFill>
              </a:rPr>
              <a:t>стало </a:t>
            </a: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en-US" sz="2000" dirty="0">
                <a:solidFill>
                  <a:schemeClr val="tx1"/>
                </a:solidFill>
              </a:rPr>
              <a:t>I</a:t>
            </a:r>
            <a:r>
              <a:rPr lang="ru-RU" sz="2000" dirty="0">
                <a:solidFill>
                  <a:schemeClr val="tx1"/>
                </a:solidFill>
              </a:rPr>
              <a:t>-й полке,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2) 30 : 15 = 2 (раза)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в 2 раза больше книг на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-й полке, чем на </a:t>
            </a:r>
            <a:r>
              <a:rPr lang="en-US" sz="2000" dirty="0" smtClean="0">
                <a:solidFill>
                  <a:schemeClr val="tx1"/>
                </a:solidFill>
              </a:rPr>
              <a:t>II</a:t>
            </a:r>
            <a:r>
              <a:rPr lang="ru-RU" sz="2000" dirty="0" smtClean="0">
                <a:solidFill>
                  <a:schemeClr val="tx1"/>
                </a:solidFill>
              </a:rPr>
              <a:t>-й.</a:t>
            </a:r>
          </a:p>
          <a:p>
            <a:pPr algn="l">
              <a:spcBef>
                <a:spcPts val="3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    Ответ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> В 2 </a:t>
            </a:r>
            <a:r>
              <a:rPr lang="ru-RU" sz="2000" dirty="0" smtClean="0">
                <a:solidFill>
                  <a:schemeClr val="tx1"/>
                </a:solidFill>
              </a:rPr>
              <a:t>раза.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первой полке стояло 5 книг, на второй 15 книг. На одну из полок поставили 25 книг. Во сколько раз на этой полке стало больше книг, чем на другой?</a:t>
            </a: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Задачи на 4 арифметических действия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00410"/>
            <a:ext cx="7128792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>
                <a:solidFill>
                  <a:schemeClr val="tx1"/>
                </a:solidFill>
              </a:rPr>
              <a:t>В первой задаче книги ставили на первую полку, а во второй задаче книги могли поставить</a:t>
            </a:r>
            <a:r>
              <a:rPr lang="ru-RU" sz="2000" dirty="0" smtClean="0">
                <a:solidFill>
                  <a:schemeClr val="tx1"/>
                </a:solidFill>
              </a:rPr>
              <a:t>…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… или на первую полку, или на вторую. Надо рассмотреть оба случая.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000" dirty="0">
                <a:solidFill>
                  <a:schemeClr val="tx1"/>
                </a:solidFill>
              </a:rPr>
              <a:t>Если книги поставили на первую полку, то ответ уже получен: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>
                <a:solidFill>
                  <a:schemeClr val="tx1"/>
                </a:solidFill>
              </a:rPr>
              <a:t>2 </a:t>
            </a:r>
            <a:r>
              <a:rPr lang="ru-RU" sz="2000" dirty="0" smtClean="0">
                <a:solidFill>
                  <a:schemeClr val="tx1"/>
                </a:solidFill>
              </a:rPr>
              <a:t>раза. 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Если же книги поставили </a:t>
            </a: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smtClean="0">
                <a:solidFill>
                  <a:schemeClr val="tx1"/>
                </a:solidFill>
              </a:rPr>
              <a:t>вторую </a:t>
            </a:r>
            <a:r>
              <a:rPr lang="ru-RU" sz="2000" dirty="0">
                <a:solidFill>
                  <a:schemeClr val="tx1"/>
                </a:solidFill>
              </a:rPr>
              <a:t>полку, </a:t>
            </a:r>
            <a:r>
              <a:rPr lang="ru-RU" sz="2000" dirty="0" smtClean="0">
                <a:solidFill>
                  <a:schemeClr val="tx1"/>
                </a:solidFill>
              </a:rPr>
              <a:t>то решение другое.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1</a:t>
            </a:r>
            <a:r>
              <a:rPr lang="ru-RU" sz="2000" dirty="0">
                <a:solidFill>
                  <a:schemeClr val="tx1"/>
                </a:solidFill>
              </a:rPr>
              <a:t>) </a:t>
            </a:r>
            <a:r>
              <a:rPr lang="ru-RU" sz="2000" dirty="0" smtClean="0">
                <a:solidFill>
                  <a:schemeClr val="tx1"/>
                </a:solidFill>
              </a:rPr>
              <a:t>15 </a:t>
            </a:r>
            <a:r>
              <a:rPr lang="ru-RU" sz="2000" dirty="0">
                <a:solidFill>
                  <a:schemeClr val="tx1"/>
                </a:solidFill>
              </a:rPr>
              <a:t>+ 25 = </a:t>
            </a:r>
            <a:r>
              <a:rPr lang="ru-RU" sz="2000" dirty="0" smtClean="0">
                <a:solidFill>
                  <a:schemeClr val="tx1"/>
                </a:solidFill>
              </a:rPr>
              <a:t>40 </a:t>
            </a:r>
            <a:r>
              <a:rPr lang="ru-RU" sz="2000" dirty="0">
                <a:solidFill>
                  <a:schemeClr val="tx1"/>
                </a:solidFill>
              </a:rPr>
              <a:t>(книг) — </a:t>
            </a:r>
            <a:r>
              <a:rPr lang="ru-RU" sz="2000" dirty="0" smtClean="0">
                <a:solidFill>
                  <a:schemeClr val="tx1"/>
                </a:solidFill>
              </a:rPr>
              <a:t>стало </a:t>
            </a:r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en-US" sz="2000" dirty="0" smtClean="0">
                <a:solidFill>
                  <a:schemeClr val="tx1"/>
                </a:solidFill>
              </a:rPr>
              <a:t>II</a:t>
            </a:r>
            <a:r>
              <a:rPr lang="ru-RU" sz="2000" dirty="0">
                <a:solidFill>
                  <a:schemeClr val="tx1"/>
                </a:solidFill>
              </a:rPr>
              <a:t>-й полке,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2) 40 : 5 = 8 (раз) </a:t>
            </a:r>
            <a:r>
              <a:rPr lang="ru-RU" sz="2000" dirty="0">
                <a:solidFill>
                  <a:schemeClr val="tx1"/>
                </a:solidFill>
              </a:rPr>
              <a:t>— </a:t>
            </a:r>
            <a:r>
              <a:rPr lang="ru-RU" sz="2000" dirty="0" smtClean="0">
                <a:solidFill>
                  <a:schemeClr val="tx1"/>
                </a:solidFill>
              </a:rPr>
              <a:t>в 8 раз больше книг на </a:t>
            </a:r>
            <a:r>
              <a:rPr lang="en-US" sz="2000" dirty="0" smtClean="0">
                <a:solidFill>
                  <a:schemeClr val="tx1"/>
                </a:solidFill>
              </a:rPr>
              <a:t>II</a:t>
            </a:r>
            <a:r>
              <a:rPr lang="ru-RU" sz="2000" dirty="0" smtClean="0">
                <a:solidFill>
                  <a:schemeClr val="tx1"/>
                </a:solidFill>
              </a:rPr>
              <a:t>-й полке, чем на </a:t>
            </a:r>
            <a:r>
              <a:rPr lang="en-US" sz="2000" dirty="0" smtClean="0">
                <a:solidFill>
                  <a:schemeClr val="tx1"/>
                </a:solidFill>
              </a:rPr>
              <a:t>I</a:t>
            </a:r>
            <a:r>
              <a:rPr lang="ru-RU" sz="2000" dirty="0" smtClean="0">
                <a:solidFill>
                  <a:schemeClr val="tx1"/>
                </a:solidFill>
              </a:rPr>
              <a:t>-й.</a:t>
            </a:r>
          </a:p>
          <a:p>
            <a:pPr algn="l">
              <a:spcBef>
                <a:spcPts val="30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    Ответ.</a:t>
            </a:r>
            <a:r>
              <a:rPr lang="ru-RU" sz="2000" dirty="0" smtClean="0">
                <a:solidFill>
                  <a:schemeClr val="tx1"/>
                </a:solidFill>
              </a:rPr>
              <a:t> В 2 раза или в 8 раз.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1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Задачи на 4 арифметических действия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71550"/>
            <a:ext cx="7416824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sz="2000" dirty="0" smtClean="0">
                <a:solidFill>
                  <a:schemeClr val="tx2"/>
                </a:solidFill>
              </a:rPr>
              <a:t>Некоторые задачи удобно решать с конца, или «обратным ходом».</a:t>
            </a:r>
            <a:endParaRPr lang="ru-RU" sz="2000" dirty="0">
              <a:solidFill>
                <a:schemeClr val="tx2"/>
              </a:solidFill>
            </a:endParaRPr>
          </a:p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автобусе ехало несколько пассажиров. На первой остановке вышло 5 пассажиров, вошло 7,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на второй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остановке вышло 3 пассажира, вошло 4, а всего стало 25 пассажиров. Сколько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пассажиров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ехало в автобусе до первой остановки?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Рассмотрим процесс заполнения автобуса в обратном порядке. До того, как вошло 4 пассажира, их было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25 — 4 = 21.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   До того, </a:t>
            </a:r>
            <a:r>
              <a:rPr lang="ru-RU" sz="2000" dirty="0">
                <a:solidFill>
                  <a:schemeClr val="tx2"/>
                </a:solidFill>
              </a:rPr>
              <a:t>как </a:t>
            </a:r>
            <a:r>
              <a:rPr lang="ru-RU" sz="2000" dirty="0" smtClean="0">
                <a:solidFill>
                  <a:schemeClr val="tx2"/>
                </a:solidFill>
              </a:rPr>
              <a:t>вышло 3 </a:t>
            </a:r>
            <a:r>
              <a:rPr lang="ru-RU" sz="2000" dirty="0">
                <a:solidFill>
                  <a:schemeClr val="tx2"/>
                </a:solidFill>
              </a:rPr>
              <a:t>пассажира, их было </a:t>
            </a:r>
            <a:r>
              <a:rPr lang="ru-RU" sz="2000" dirty="0" smtClean="0">
                <a:solidFill>
                  <a:schemeClr val="tx2"/>
                </a:solidFill>
              </a:rPr>
              <a:t>21 + 3 </a:t>
            </a:r>
            <a:r>
              <a:rPr lang="ru-RU" sz="2000" dirty="0">
                <a:solidFill>
                  <a:schemeClr val="tx2"/>
                </a:solidFill>
              </a:rPr>
              <a:t>= </a:t>
            </a:r>
            <a:r>
              <a:rPr lang="ru-RU" sz="2000" dirty="0" smtClean="0">
                <a:solidFill>
                  <a:schemeClr val="tx2"/>
                </a:solidFill>
              </a:rPr>
              <a:t>24…</a:t>
            </a:r>
          </a:p>
          <a:p>
            <a:pPr algn="l">
              <a:spcBef>
                <a:spcPts val="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Короче: 25 </a:t>
            </a:r>
            <a:r>
              <a:rPr lang="ru-RU" sz="2000" dirty="0">
                <a:solidFill>
                  <a:schemeClr val="tx2"/>
                </a:solidFill>
              </a:rPr>
              <a:t>— </a:t>
            </a:r>
            <a:r>
              <a:rPr lang="ru-RU" sz="2000" dirty="0" smtClean="0">
                <a:solidFill>
                  <a:schemeClr val="tx2"/>
                </a:solidFill>
              </a:rPr>
              <a:t>4 + 3 — 7 + 5 = 22 (пассажира) — </a:t>
            </a:r>
            <a:r>
              <a:rPr lang="ru-RU" sz="2000" dirty="0">
                <a:solidFill>
                  <a:schemeClr val="tx2"/>
                </a:solidFill>
              </a:rPr>
              <a:t>ехало в </a:t>
            </a:r>
            <a:r>
              <a:rPr lang="ru-RU" sz="2000" dirty="0" smtClean="0">
                <a:solidFill>
                  <a:schemeClr val="tx2"/>
                </a:solidFill>
              </a:rPr>
              <a:t>автобусе до </a:t>
            </a:r>
            <a:r>
              <a:rPr lang="ru-RU" sz="2000" dirty="0">
                <a:solidFill>
                  <a:schemeClr val="tx2"/>
                </a:solidFill>
              </a:rPr>
              <a:t>первой </a:t>
            </a:r>
            <a:r>
              <a:rPr lang="ru-RU" sz="2000" dirty="0" smtClean="0">
                <a:solidFill>
                  <a:schemeClr val="tx2"/>
                </a:solidFill>
              </a:rPr>
              <a:t>остановки</a:t>
            </a:r>
            <a:r>
              <a:rPr lang="ru-RU" sz="2000" dirty="0" smtClean="0">
                <a:solidFill>
                  <a:schemeClr val="tx1"/>
                </a:solidFill>
              </a:rPr>
              <a:t>.     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Задачи на 4 арифметических действия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987574"/>
            <a:ext cx="7416824" cy="41044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>
              <a:spcBef>
                <a:spcPts val="300"/>
              </a:spcBef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Мама дала брату и сестре некоторую сумму денег.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Брату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половину всех денег и 10 рублей, сестре — половину остатка и ещё 30 рублей. Сколько денег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дала мама каждому в отдельности?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 Изобразим всю сумму в виде отрезка.</a:t>
            </a: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1) 30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</a:t>
            </a:r>
            <a:r>
              <a:rPr lang="ru-RU" sz="2800" dirty="0">
                <a:sym typeface="Symbol" panose="05050102010706020507" pitchFamily="18" charset="2"/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2 = 60 (руб.) </a:t>
            </a:r>
            <a:r>
              <a:rPr lang="ru-RU" sz="2000" dirty="0">
                <a:solidFill>
                  <a:schemeClr val="tx1"/>
                </a:solidFill>
              </a:rPr>
              <a:t>— дали сестре,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2"/>
                </a:solidFill>
              </a:rPr>
              <a:t>   2</a:t>
            </a:r>
            <a:r>
              <a:rPr lang="ru-RU" sz="2000" dirty="0">
                <a:solidFill>
                  <a:schemeClr val="tx2"/>
                </a:solidFill>
              </a:rPr>
              <a:t>)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+ 10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70 (руб.) — половина всех денег,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3) 70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+ 10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80 (руб.) — </a:t>
            </a:r>
            <a:r>
              <a:rPr lang="ru-RU" sz="2000" dirty="0" smtClean="0">
                <a:solidFill>
                  <a:schemeClr val="tx1"/>
                </a:solidFill>
              </a:rPr>
              <a:t>дали брату.     </a:t>
            </a:r>
          </a:p>
          <a:p>
            <a:pPr algn="l">
              <a:spcBef>
                <a:spcPts val="300"/>
              </a:spcBef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Ответ.</a:t>
            </a:r>
            <a:r>
              <a:rPr lang="ru-RU" sz="2000" dirty="0" smtClean="0">
                <a:solidFill>
                  <a:schemeClr val="tx1"/>
                </a:solidFill>
              </a:rPr>
              <a:t> Брату 80, сестре 60 руб.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</a:rPr>
              <a:t>Делаем выводы:</a:t>
            </a:r>
            <a:r>
              <a:rPr lang="ru-RU" sz="2000" dirty="0" smtClean="0">
                <a:solidFill>
                  <a:schemeClr val="tx1"/>
                </a:solidFill>
              </a:rPr>
              <a:t> 1) некоторые задачи удобно решать с конца, 2) решению задачи помогают схематические рисунки, на которых отражены её условия.</a:t>
            </a:r>
            <a:endParaRPr lang="ru-RU" sz="2000" dirty="0">
              <a:solidFill>
                <a:schemeClr val="tx1"/>
              </a:solidFill>
            </a:endParaRPr>
          </a:p>
          <a:p>
            <a:pPr algn="l">
              <a:spcBef>
                <a:spcPts val="30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923678"/>
            <a:ext cx="3183671" cy="1268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109" y="130808"/>
            <a:ext cx="1979712" cy="85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4920</TotalTime>
  <Words>1210</Words>
  <Application>Microsoft Office PowerPoint</Application>
  <PresentationFormat>Экран (16:9)</PresentationFormat>
  <Paragraphs>240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Symbol</vt:lpstr>
      <vt:lpstr>Times New Roman</vt:lpstr>
      <vt:lpstr>Trebuchet MS</vt:lpstr>
      <vt:lpstr>Wingdings</vt:lpstr>
      <vt:lpstr>Wingdings 3</vt:lpstr>
      <vt:lpstr>Грань</vt:lpstr>
      <vt:lpstr>Учимся решать задачи арифметическими способами</vt:lpstr>
      <vt:lpstr>Введение</vt:lpstr>
      <vt:lpstr>Введение</vt:lpstr>
      <vt:lpstr>Введение</vt:lpstr>
      <vt:lpstr>Задачи на 4 арифметических действия</vt:lpstr>
      <vt:lpstr>Задачи на 4 арифметических действия</vt:lpstr>
      <vt:lpstr>Задачи на 4 арифметических действия</vt:lpstr>
      <vt:lpstr>Задачи на 4 арифметических действия</vt:lpstr>
      <vt:lpstr>Задачи на 4 арифметических действия</vt:lpstr>
      <vt:lpstr>Задачи на 4 арифметических действия</vt:lpstr>
      <vt:lpstr>Задачи «на части»</vt:lpstr>
      <vt:lpstr>Задачи «на части»</vt:lpstr>
      <vt:lpstr>Задачи «на части»</vt:lpstr>
      <vt:lpstr>Задачи «на части»</vt:lpstr>
      <vt:lpstr>Задачи «на части»</vt:lpstr>
      <vt:lpstr>Задачи «на части»</vt:lpstr>
      <vt:lpstr>Нахождение двух чисел по их сумме и разности</vt:lpstr>
      <vt:lpstr>Нахождение двух чисел по их сумме и разности</vt:lpstr>
      <vt:lpstr>Нахождение двух чисел по их сумме и разности</vt:lpstr>
      <vt:lpstr>Задачи на повторение</vt:lpstr>
      <vt:lpstr>Задачи на повторение</vt:lpstr>
      <vt:lpstr>Задачи на повторение</vt:lpstr>
      <vt:lpstr>Задачи на повторение</vt:lpstr>
      <vt:lpstr>Задачи на повторение</vt:lpstr>
      <vt:lpstr>Задачи на повторение</vt:lpstr>
      <vt:lpstr>Задачи на повторение</vt:lpstr>
    </vt:vector>
  </TitlesOfParts>
  <Company>Prosv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527</cp:revision>
  <cp:lastPrinted>2017-04-04T13:08:37Z</cp:lastPrinted>
  <dcterms:created xsi:type="dcterms:W3CDTF">2016-11-09T08:55:41Z</dcterms:created>
  <dcterms:modified xsi:type="dcterms:W3CDTF">2018-02-10T11:11:20Z</dcterms:modified>
</cp:coreProperties>
</file>