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301" r:id="rId2"/>
    <p:sldId id="446" r:id="rId3"/>
    <p:sldId id="474" r:id="rId4"/>
    <p:sldId id="476" r:id="rId5"/>
    <p:sldId id="477" r:id="rId6"/>
    <p:sldId id="478" r:id="rId7"/>
    <p:sldId id="479" r:id="rId8"/>
    <p:sldId id="480" r:id="rId9"/>
    <p:sldId id="482" r:id="rId10"/>
    <p:sldId id="483" r:id="rId11"/>
    <p:sldId id="473" r:id="rId12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6590DC-C3B9-457B-864A-E8D701CC4161}">
          <p14:sldIdLst>
            <p14:sldId id="301"/>
            <p14:sldId id="446"/>
            <p14:sldId id="474"/>
            <p14:sldId id="476"/>
            <p14:sldId id="477"/>
            <p14:sldId id="478"/>
          </p14:sldIdLst>
        </p14:section>
        <p14:section name="Раздел без заголовка" id="{28102BDB-F3B8-4D2A-B56A-865C8A662C53}">
          <p14:sldIdLst/>
        </p14:section>
        <p14:section name="Раздел без заголовка" id="{13F9FB61-8A58-4E62-8509-99894C8741EF}">
          <p14:sldIdLst>
            <p14:sldId id="479"/>
            <p14:sldId id="480"/>
            <p14:sldId id="482"/>
            <p14:sldId id="483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653" autoAdjust="0"/>
  </p:normalViewPr>
  <p:slideViewPr>
    <p:cSldViewPr>
      <p:cViewPr>
        <p:scale>
          <a:sx n="62" d="100"/>
          <a:sy n="62" d="100"/>
        </p:scale>
        <p:origin x="171" y="1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1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7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8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86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9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lex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9542"/>
            <a:ext cx="8352929" cy="74825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/>
              <a:t>Как </a:t>
            </a:r>
            <a:r>
              <a:rPr lang="ru-RU" sz="2800" b="1" dirty="0"/>
              <a:t>заинтересовать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учащихся математикой</a:t>
            </a:r>
            <a:br>
              <a:rPr lang="ru-RU" sz="2800" b="1" dirty="0" smtClean="0"/>
            </a:br>
            <a:r>
              <a:rPr lang="ru-RU" sz="2000" b="1" dirty="0" smtClean="0"/>
              <a:t>Выступление на семинаре в ФМШ 2007 (7.02.2018)</a:t>
            </a:r>
            <a:endParaRPr lang="ru-RU" sz="2800" b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1995686"/>
            <a:ext cx="6336704" cy="22322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</a:t>
            </a:r>
            <a:r>
              <a:rPr lang="ru-RU" sz="2000" dirty="0" smtClean="0">
                <a:solidFill>
                  <a:srgbClr val="0070C0"/>
                </a:solidFill>
              </a:rPr>
              <a:t>грантов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 smtClean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Где почитать? Где эти «пятёрочки»?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335484" cy="388843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См. в бок. меню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Олимпиады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Решайте с нами!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Подготовка к ЕГЭ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Консультации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Книги для учителя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Рецензии…</a:t>
            </a:r>
          </a:p>
          <a:p>
            <a:pPr algn="l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Статья про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«пятёрочки» в разделе</a:t>
            </a: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ШКОЛЫ.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659334"/>
            <a:ext cx="6121342" cy="44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купить учебную литературу ИЛЕКСЫ?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456637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749" y="771550"/>
            <a:ext cx="79246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Сайт издательства «ИЛЕКСА» </a:t>
            </a:r>
            <a:r>
              <a:rPr lang="ru-RU" sz="2000" dirty="0"/>
              <a:t>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http://www.ilexa.ru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   Можно сделать заказ на книги «на бумаге», можно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купить </a:t>
            </a:r>
            <a:r>
              <a:rPr lang="ru-RU" sz="2000" dirty="0" smtClean="0"/>
              <a:t>электронные версии книг. </a:t>
            </a:r>
            <a:r>
              <a:rPr lang="ru-RU" sz="2000" dirty="0" smtClean="0"/>
              <a:t>Вышла новая</a:t>
            </a:r>
            <a:r>
              <a:rPr lang="ru-RU" sz="2000" dirty="0" smtClean="0"/>
              <a:t> книга для учителя: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Текстовые задачи в школьном курсе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математики. 5-11 классы.</a:t>
            </a:r>
          </a:p>
          <a:p>
            <a:r>
              <a:rPr lang="ru-RU" sz="2000" dirty="0"/>
              <a:t>По почте вышлю материалы, использованные в моём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сообщении (папка «Участнику семинара»).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1" y="2955176"/>
            <a:ext cx="7486111" cy="2135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71" y="267494"/>
            <a:ext cx="1797245" cy="25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Немного истории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>
                <a:solidFill>
                  <a:schemeClr val="tx1"/>
                </a:solidFill>
              </a:rPr>
              <a:t>Уважаемые коллеги</a:t>
            </a:r>
            <a:r>
              <a:rPr lang="ru-RU" sz="2000" dirty="0" smtClean="0">
                <a:solidFill>
                  <a:schemeClr val="tx1"/>
                </a:solidFill>
              </a:rPr>
              <a:t>! 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По данной теме я выступал несколько лет назад на семинаре в ФМШ 2007, поэтому буду краток.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2011 г. Я учил две подгруппы по 15 человек в двух 5-ых классах. Ребята мотивированные, но разные по уровню подготовки.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шли по учебникам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С.М.Никольского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др., где начало достаточно простое, я привлекал сборник «Задачи на смекалку». Кроме 6 учебных часов в неделю у учащихся были ещё 2 часа в неделю на «Математический практикум». Скоро выяснилось, что хорошо бы ребят подтягивать по материалу, не входящему в изучаемый курс математики. То есть дать им важные, на мой взгляд, задачи и методы их решения.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«Пятёрочки» задач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Я стал применять родную для нашей школы идею «пятёрочек» задач. Что это такое?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Раз в неделю я раздавал учащимся листочки с пятью новыми задачами </a:t>
            </a:r>
            <a:r>
              <a:rPr lang="ru-RU" sz="2000" dirty="0">
                <a:solidFill>
                  <a:schemeClr val="tx1"/>
                </a:solidFill>
              </a:rPr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выбранными из разных источников или специально составленными. Листочки с решениями задач сдавали все желающие. Перед раздачей нового листка проводился разбор решений задач на уроке. Иногда разбиралось решение первой задачи, учащиеся вводились к круг новых идей.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В классе применялся электронный журнал, отметки выставлялись с учётом «веса»: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х4 — </a:t>
            </a:r>
            <a:r>
              <a:rPr lang="ru-RU" sz="2000" dirty="0" smtClean="0">
                <a:solidFill>
                  <a:schemeClr val="tx1"/>
                </a:solidFill>
              </a:rPr>
              <a:t>контрольная </a:t>
            </a:r>
            <a:r>
              <a:rPr lang="ru-RU" sz="2000" dirty="0">
                <a:solidFill>
                  <a:schemeClr val="tx1"/>
                </a:solidFill>
              </a:rPr>
              <a:t>работа, </a:t>
            </a:r>
            <a:r>
              <a:rPr lang="ru-RU" sz="2000" dirty="0" smtClean="0">
                <a:solidFill>
                  <a:schemeClr val="tx1"/>
                </a:solidFill>
              </a:rPr>
              <a:t>х3 </a:t>
            </a:r>
            <a:r>
              <a:rPr lang="ru-RU" sz="2000" dirty="0">
                <a:solidFill>
                  <a:schemeClr val="tx1"/>
                </a:solidFill>
              </a:rPr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самостоятельная работа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х2 </a:t>
            </a:r>
            <a:r>
              <a:rPr lang="ru-RU" sz="2000" dirty="0">
                <a:solidFill>
                  <a:schemeClr val="tx1"/>
                </a:solidFill>
              </a:rPr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классная </a:t>
            </a:r>
            <a:r>
              <a:rPr lang="ru-RU" sz="2000" dirty="0">
                <a:solidFill>
                  <a:schemeClr val="tx1"/>
                </a:solidFill>
              </a:rPr>
              <a:t>работа</a:t>
            </a:r>
            <a:r>
              <a:rPr lang="ru-RU" sz="2000" dirty="0" smtClean="0">
                <a:solidFill>
                  <a:schemeClr val="tx1"/>
                </a:solidFill>
              </a:rPr>
              <a:t>, х1 </a:t>
            </a:r>
            <a:r>
              <a:rPr lang="ru-RU" sz="2000" dirty="0">
                <a:solidFill>
                  <a:schemeClr val="tx1"/>
                </a:solidFill>
              </a:rPr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домашняя работа.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Оценивание «пятёрочек» задач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Если учащийся </a:t>
            </a:r>
            <a:r>
              <a:rPr lang="ru-RU" sz="2000" dirty="0">
                <a:solidFill>
                  <a:schemeClr val="tx1"/>
                </a:solidFill>
              </a:rPr>
              <a:t>решал все задачи в </a:t>
            </a:r>
            <a:r>
              <a:rPr lang="ru-RU" sz="2000" dirty="0" smtClean="0">
                <a:solidFill>
                  <a:schemeClr val="tx1"/>
                </a:solidFill>
              </a:rPr>
              <a:t>моём присутствии на консультативном  часе, то он получал 5х4 (как за КР). Приносил решения всех задач из </a:t>
            </a:r>
            <a:r>
              <a:rPr lang="ru-RU" sz="2000" dirty="0">
                <a:solidFill>
                  <a:schemeClr val="tx1"/>
                </a:solidFill>
              </a:rPr>
              <a:t>дома — </a:t>
            </a:r>
            <a:r>
              <a:rPr lang="ru-RU" sz="2000" dirty="0" smtClean="0">
                <a:solidFill>
                  <a:schemeClr val="tx1"/>
                </a:solidFill>
              </a:rPr>
              <a:t>5х3, с уменьшением числа решений уменьшалось </a:t>
            </a:r>
            <a:r>
              <a:rPr lang="ru-RU" sz="2000" dirty="0">
                <a:solidFill>
                  <a:schemeClr val="tx1"/>
                </a:solidFill>
              </a:rPr>
              <a:t>число «пятёрок</a:t>
            </a:r>
            <a:r>
              <a:rPr lang="ru-RU" sz="2000" dirty="0" smtClean="0">
                <a:solidFill>
                  <a:schemeClr val="tx1"/>
                </a:solidFill>
              </a:rPr>
              <a:t>», выставляемых  </a:t>
            </a:r>
            <a:r>
              <a:rPr lang="ru-RU" sz="2000" dirty="0" smtClean="0">
                <a:solidFill>
                  <a:schemeClr val="tx1"/>
                </a:solidFill>
              </a:rPr>
              <a:t>в журнал. Другие отметки не ставились.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В порядке компенсации я получил право быть более строгим и требовательным </a:t>
            </a:r>
            <a:r>
              <a:rPr lang="ru-RU" sz="2000" dirty="0" smtClean="0">
                <a:solidFill>
                  <a:schemeClr val="tx1"/>
                </a:solidFill>
              </a:rPr>
              <a:t>в оценивании школьных видов работ.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В 8 классе пробовал перейти на обычные отметки 5, 4, …, но сразу резко упало число сдаваемых работ. Пришлось вернуться к прежней системе оценивания.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Период работы по этой системе у меня был исключительно плодотворным: составилось много новых задач, некоторые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из них вошли в наши учебники. Опубликованы статьи.</a:t>
            </a:r>
          </a:p>
        </p:txBody>
      </p:sp>
    </p:spTree>
    <p:extLst>
      <p:ext uri="{BB962C8B-B14F-4D97-AF65-F5344CB8AC3E}">
        <p14:creationId xmlns:p14="http://schemas.microsoft.com/office/powerpoint/2010/main" val="31119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Итоги применения «пятёрочек» задач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Был составлен сборник статей 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Математика – это интересно! (ИЛЕКСА)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Там, в частности, рассказано, что к десятому листку в 6 классе ребята захотели не только решать мои задачи, но и составлять свои. Приведу три примера.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Касимов И.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Миллионер Кирилла Петрович хранит деньги в сейфе с двузначным цифровым кодовым замком (цифры от 0 до 9). Вор Вася пытается подобрать код замка, но после пятой попытки замок отключился на 1 сек., после </a:t>
            </a:r>
            <a:r>
              <a:rPr lang="ru-RU" sz="2000" dirty="0" smtClean="0">
                <a:solidFill>
                  <a:schemeClr val="tx1"/>
                </a:solidFill>
              </a:rPr>
              <a:t>шестой — </a:t>
            </a:r>
            <a:r>
              <a:rPr lang="ru-RU" sz="2000" dirty="0">
                <a:solidFill>
                  <a:schemeClr val="tx1"/>
                </a:solidFill>
              </a:rPr>
              <a:t>на 2 сек. (каждое следующее отключение длилось в два раза дольше предыдущего). Сможет ли Вася открыть замок, если первые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40 </a:t>
            </a:r>
            <a:r>
              <a:rPr lang="ru-RU" sz="2000" dirty="0">
                <a:solidFill>
                  <a:schemeClr val="tx1"/>
                </a:solidFill>
              </a:rPr>
              <a:t>попыток будут неудачными?</a:t>
            </a:r>
          </a:p>
          <a:p>
            <a:pPr algn="l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некоторые </a:t>
            </a:r>
            <a:r>
              <a:rPr lang="ru-RU" sz="2000" dirty="0">
                <a:solidFill>
                  <a:schemeClr val="tx1"/>
                </a:solidFill>
              </a:rPr>
              <a:t>из них позже вошли в наши учебники.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Итоги применения «пятёрочек» задач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32656" y="771550"/>
                <a:ext cx="8208912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000" b="1" dirty="0" smtClean="0">
                    <a:solidFill>
                      <a:schemeClr val="tx1"/>
                    </a:solidFill>
                  </a:rPr>
                  <a:t>    Решение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.</a:t>
                </a:r>
                <a:r>
                  <a:rPr lang="ru-RU" sz="2000" dirty="0">
                    <a:solidFill>
                      <a:schemeClr val="tx1"/>
                    </a:solidFill>
                  </a:rPr>
                  <a:t> Перед 6-й, 7-й, 8-й, 9-й, ..., 39-й и 40-й попытками время отключения составило 1 с, 2 с, 2</a:t>
                </a:r>
                <a:r>
                  <a:rPr lang="ru-RU" sz="2000" baseline="30000" dirty="0">
                    <a:solidFill>
                      <a:schemeClr val="tx1"/>
                    </a:solidFill>
                  </a:rPr>
                  <a:t>2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с,..., 2</a:t>
                </a:r>
                <a:r>
                  <a:rPr lang="ru-RU" sz="2000" baseline="30000" dirty="0" smtClean="0">
                    <a:solidFill>
                      <a:schemeClr val="tx1"/>
                    </a:solidFill>
                  </a:rPr>
                  <a:t>33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</a:t>
                </a:r>
                <a:r>
                  <a:rPr lang="ru-RU" sz="2000" dirty="0">
                    <a:solidFill>
                      <a:schemeClr val="tx1"/>
                    </a:solidFill>
                  </a:rPr>
                  <a:t>,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2000" baseline="30000" dirty="0" smtClean="0">
                    <a:solidFill>
                      <a:schemeClr val="tx1"/>
                    </a:solidFill>
                  </a:rPr>
                  <a:t>34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с. </a:t>
                </a:r>
                <a:br>
                  <a:rPr lang="ru-RU" sz="2000" dirty="0" smtClean="0">
                    <a:solidFill>
                      <a:schemeClr val="tx1"/>
                    </a:solidFill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Выразим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время ожидания перед 40-й попыткой в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годах: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2400" baseline="30000" dirty="0" smtClean="0">
                    <a:solidFill>
                      <a:schemeClr val="tx1"/>
                    </a:solidFill>
                  </a:rPr>
                  <a:t>34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=</a:t>
                </a:r>
                <a:r>
                  <a:rPr lang="ru-RU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34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60 ∙ 60 ∙ 24 ∙ 365,25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p>
                        </m:sSup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 ∙ </m:t>
                        </m:r>
                        <m:sSup>
                          <m:sSup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10</m:t>
                            </m:r>
                          </m:sup>
                        </m:sSup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 ∙ </m:t>
                        </m:r>
                        <m:sSup>
                          <m:sSup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10</m:t>
                            </m:r>
                          </m:sup>
                        </m:sSup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  ∙ </m:t>
                        </m:r>
                        <m:sSup>
                          <m:sSup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6 ∙ 6 ∙ 24 ∙36525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16 ∙ 1024 ∙ 1024 ∙1024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6 ∙ 6 ∙ 24 ∙36525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1024 ∙ 1024 ∙1024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1972350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</a:rPr>
                  <a:t>&gt;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       &gt;</a:t>
                </a:r>
                <a:r>
                  <a:rPr lang="ru-RU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1000 ∙ 1000 ∙1000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</a:rPr>
                          <m:t>2000000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= 500.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И это только последняя попытка, а до неё надо ждать 250, 125, … лет. Очевидно, что учащимся можно давать эту задачу с меньшим числом попыток – и тоже будет интересно.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32656" y="771550"/>
                <a:ext cx="8208912" cy="4104456"/>
              </a:xfrm>
              <a:blipFill rotWithShape="0">
                <a:blip r:embed="rId2"/>
                <a:stretch>
                  <a:fillRect l="-817" t="-1040" r="-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1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Итоги применения «пятёрочек» задач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9542"/>
            <a:ext cx="8208912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2.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Чуйков С.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Существует </a:t>
            </a:r>
            <a:r>
              <a:rPr lang="ru-RU" sz="2000" dirty="0">
                <a:solidFill>
                  <a:schemeClr val="tx1"/>
                </a:solidFill>
              </a:rPr>
              <a:t>ли на клетчатой бумаге прямоугольник, составленный из клеток-квадратов,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котором количество его внешних клеток равно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количеству </a:t>
            </a:r>
            <a:r>
              <a:rPr lang="ru-RU" sz="2000" dirty="0">
                <a:solidFill>
                  <a:schemeClr val="tx1"/>
                </a:solidFill>
              </a:rPr>
              <a:t>внутренних клеток?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Сначала я решил задачу «по-взрослому» с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диофантовыми уравнениями, но рассказывая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шестиклассникам решение, быстро понял, что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погорячился. Тут же пришла в голову идея: а что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если раскрашивать поровну внутренние и внешние клетки. Решения у меня ещё не было, я провёл следующий урок, а на перемене прибежал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Григорьев Д. </a:t>
            </a:r>
            <a:r>
              <a:rPr lang="ru-RU" sz="2000" dirty="0">
                <a:solidFill>
                  <a:schemeClr val="tx1"/>
                </a:solidFill>
              </a:rPr>
              <a:t>с готовым </a:t>
            </a:r>
            <a:r>
              <a:rPr lang="ru-RU" sz="2000" dirty="0" smtClean="0">
                <a:solidFill>
                  <a:schemeClr val="tx1"/>
                </a:solidFill>
              </a:rPr>
              <a:t>решением.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Давайте я не буду рассказывать решение, скажу только, что существует только два таких прямоугольника.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57371"/>
              </p:ext>
            </p:extLst>
          </p:nvPr>
        </p:nvGraphicFramePr>
        <p:xfrm>
          <a:off x="6516216" y="1419622"/>
          <a:ext cx="2555776" cy="182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Точечный рисунок" r:id="rId3" imgW="947225" imgH="702041" progId="Paint.Picture">
                  <p:embed/>
                </p:oleObj>
              </mc:Choice>
              <mc:Fallback>
                <p:oleObj name="Точечный рисунок" r:id="rId3" imgW="947225" imgH="70204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051" b="-3329"/>
                      <a:stretch>
                        <a:fillRect/>
                      </a:stretch>
                    </p:blipFill>
                    <p:spPr bwMode="auto">
                      <a:xfrm>
                        <a:off x="6516216" y="1419622"/>
                        <a:ext cx="2555776" cy="1825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3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Итоги применения «пятёрочек» задач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204" y="555526"/>
            <a:ext cx="8387816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Следующую задачу на вероятность принёс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Юнусов Т.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3. </a:t>
            </a:r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>
                <a:solidFill>
                  <a:schemeClr val="tx1"/>
                </a:solidFill>
              </a:rPr>
              <a:t>пирата 8 шестизарядных револьверов. Пять из них </a:t>
            </a:r>
            <a:r>
              <a:rPr lang="ru-RU" sz="2000" dirty="0" smtClean="0">
                <a:solidFill>
                  <a:schemeClr val="tx1"/>
                </a:solidFill>
              </a:rPr>
              <a:t>он </a:t>
            </a:r>
            <a:r>
              <a:rPr lang="ru-RU" sz="2000" dirty="0">
                <a:solidFill>
                  <a:schemeClr val="tx1"/>
                </a:solidFill>
              </a:rPr>
              <a:t>зарядил одним патроном, крутанул барабан каждого заряженного револьвера так, что нельзя понять, каким по </a:t>
            </a:r>
            <a:r>
              <a:rPr lang="ru-RU" sz="2000" dirty="0" smtClean="0">
                <a:solidFill>
                  <a:schemeClr val="tx1"/>
                </a:solidFill>
              </a:rPr>
              <a:t>счёту </a:t>
            </a:r>
            <a:r>
              <a:rPr lang="ru-RU" sz="2000" dirty="0">
                <a:solidFill>
                  <a:schemeClr val="tx1"/>
                </a:solidFill>
              </a:rPr>
              <a:t>будет выстрел из этого револьвера. Остальные </a:t>
            </a:r>
            <a:r>
              <a:rPr lang="ru-RU" sz="2000" dirty="0" smtClean="0">
                <a:solidFill>
                  <a:schemeClr val="tx1"/>
                </a:solidFill>
              </a:rPr>
              <a:t>револьверы </a:t>
            </a:r>
            <a:r>
              <a:rPr lang="ru-RU" sz="2000" dirty="0">
                <a:solidFill>
                  <a:schemeClr val="tx1"/>
                </a:solidFill>
              </a:rPr>
              <a:t>остались незаряженными. Из восьми револьверов выбрал три случайным образом. Пират хочет нажать на курок </a:t>
            </a:r>
            <a:r>
              <a:rPr lang="ru-RU" sz="2000" dirty="0" smtClean="0">
                <a:solidFill>
                  <a:schemeClr val="tx1"/>
                </a:solidFill>
              </a:rPr>
              <a:t>каждого </a:t>
            </a:r>
            <a:r>
              <a:rPr lang="ru-RU" sz="2000" dirty="0">
                <a:solidFill>
                  <a:schemeClr val="tx1"/>
                </a:solidFill>
              </a:rPr>
              <a:t>из них по одному разу. Определите вероятность того, </a:t>
            </a:r>
            <a:r>
              <a:rPr lang="ru-RU" sz="2000" dirty="0" smtClean="0">
                <a:solidFill>
                  <a:schemeClr val="tx1"/>
                </a:solidFill>
              </a:rPr>
              <a:t>что </a:t>
            </a:r>
            <a:r>
              <a:rPr lang="ru-RU" sz="2000" dirty="0">
                <a:solidFill>
                  <a:schemeClr val="tx1"/>
                </a:solidFill>
              </a:rPr>
              <a:t>он услышит хотя бы один выстрел».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Так появились три «пятёрочки» задач на вероятность, часть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из них вошла в наши учебники и рабочие тетради. После решения всех задач Тимур первым решил принесённую им задачу. Задачи можно использовать в </a:t>
            </a:r>
            <a:r>
              <a:rPr lang="ru-RU" sz="2000" dirty="0" err="1" smtClean="0">
                <a:solidFill>
                  <a:schemeClr val="tx1"/>
                </a:solidFill>
              </a:rPr>
              <a:t>физматклассах</a:t>
            </a:r>
            <a:r>
              <a:rPr lang="ru-RU" sz="2000" dirty="0" smtClean="0">
                <a:solidFill>
                  <a:schemeClr val="tx1"/>
                </a:solidFill>
              </a:rPr>
              <a:t> и при подготовке к ЕГЭ.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Одна задача на вероятность из «пятёрочек»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204" y="771550"/>
            <a:ext cx="8387816" cy="388843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4. </a:t>
            </a:r>
            <a:r>
              <a:rPr lang="ru-RU" sz="2000" dirty="0">
                <a:solidFill>
                  <a:schemeClr val="tx1"/>
                </a:solidFill>
              </a:rPr>
              <a:t>Учитель запланировал проверить два домашних задания </a:t>
            </a:r>
            <a:r>
              <a:rPr lang="ru-RU" sz="2000" dirty="0" smtClean="0">
                <a:solidFill>
                  <a:schemeClr val="tx1"/>
                </a:solidFill>
              </a:rPr>
              <a:t>из </a:t>
            </a:r>
            <a:r>
              <a:rPr lang="ru-RU" sz="2000" dirty="0">
                <a:solidFill>
                  <a:schemeClr val="tx1"/>
                </a:solidFill>
              </a:rPr>
              <a:t>шести. Эти два задания он выбирает случайным образом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за их невыполнение ставит в классный журнал отметку 1. Определите вероятность </a:t>
            </a:r>
            <a:r>
              <a:rPr lang="ru-RU" sz="2000" dirty="0" smtClean="0">
                <a:solidFill>
                  <a:schemeClr val="tx1"/>
                </a:solidFill>
              </a:rPr>
              <a:t>события: а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ru-RU" sz="2000" dirty="0">
                <a:solidFill>
                  <a:schemeClr val="tx1"/>
                </a:solidFill>
              </a:rPr>
              <a:t> — «Аня получит 1», </a:t>
            </a:r>
            <a:r>
              <a:rPr lang="ru-RU" sz="2000" dirty="0" smtClean="0">
                <a:solidFill>
                  <a:schemeClr val="tx1"/>
                </a:solidFill>
              </a:rPr>
              <a:t>если </a:t>
            </a:r>
            <a:r>
              <a:rPr lang="ru-RU" sz="2000" dirty="0">
                <a:solidFill>
                  <a:schemeClr val="tx1"/>
                </a:solidFill>
              </a:rPr>
              <a:t>она не выполнила какое-либо </a:t>
            </a:r>
            <a:r>
              <a:rPr lang="ru-RU" sz="2000" dirty="0" smtClean="0">
                <a:solidFill>
                  <a:schemeClr val="tx1"/>
                </a:solidFill>
              </a:rPr>
              <a:t>одно </a:t>
            </a:r>
            <a:r>
              <a:rPr lang="ru-RU" sz="2000" dirty="0">
                <a:solidFill>
                  <a:schemeClr val="tx1"/>
                </a:solidFill>
              </a:rPr>
              <a:t>из этих шести </a:t>
            </a:r>
            <a:r>
              <a:rPr lang="ru-RU" sz="2000" dirty="0" smtClean="0">
                <a:solidFill>
                  <a:schemeClr val="tx1"/>
                </a:solidFill>
              </a:rPr>
              <a:t>домашних </a:t>
            </a:r>
            <a:r>
              <a:rPr lang="ru-RU" sz="2000" dirty="0">
                <a:solidFill>
                  <a:schemeClr val="tx1"/>
                </a:solidFill>
              </a:rPr>
              <a:t>заданий.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</a:rPr>
              <a:t>Решение</a:t>
            </a:r>
            <a:r>
              <a:rPr lang="ru-RU" sz="2000" b="1" i="1" dirty="0">
                <a:solidFill>
                  <a:schemeClr val="tx1"/>
                </a:solidFill>
              </a:rPr>
              <a:t>.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Если домашние задания пронумеровать от 1 до 6, то все возможности выбора учителем двух домашних работ можно изобразить на схеме.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	12	13	14	15	</a:t>
            </a:r>
            <a:r>
              <a:rPr lang="ru-RU" sz="2000" dirty="0" smtClean="0">
                <a:solidFill>
                  <a:schemeClr val="tx1"/>
                </a:solidFill>
              </a:rPr>
              <a:t>16		Учитель </a:t>
            </a:r>
            <a:r>
              <a:rPr lang="ru-RU" sz="2000" dirty="0">
                <a:solidFill>
                  <a:schemeClr val="tx1"/>
                </a:solidFill>
              </a:rPr>
              <a:t>может выбрать две домашние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	23	24	25	</a:t>
            </a:r>
            <a:r>
              <a:rPr lang="ru-RU" sz="2000" dirty="0" smtClean="0">
                <a:solidFill>
                  <a:schemeClr val="tx1"/>
                </a:solidFill>
              </a:rPr>
              <a:t>26          </a:t>
            </a:r>
            <a:r>
              <a:rPr lang="ru-RU" sz="2000" dirty="0">
                <a:solidFill>
                  <a:schemeClr val="tx1"/>
                </a:solidFill>
              </a:rPr>
              <a:t>работы 15-ю способами. </a:t>
            </a:r>
            <a:r>
              <a:rPr lang="ru-RU" sz="2000" dirty="0" smtClean="0">
                <a:solidFill>
                  <a:schemeClr val="tx1"/>
                </a:solidFill>
              </a:rPr>
              <a:t>Работа Ани (пусть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	34	35	</a:t>
            </a:r>
            <a:r>
              <a:rPr lang="ru-RU" sz="2000" dirty="0" smtClean="0">
                <a:solidFill>
                  <a:schemeClr val="tx1"/>
                </a:solidFill>
              </a:rPr>
              <a:t>36     			работа </a:t>
            </a:r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) может попасть на проверку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	45	</a:t>
            </a:r>
            <a:r>
              <a:rPr lang="ru-RU" sz="2000" dirty="0" smtClean="0">
                <a:solidFill>
                  <a:schemeClr val="tx1"/>
                </a:solidFill>
              </a:rPr>
              <a:t>46					в 5-ти случаях из 15-ти…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56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4364</TotalTime>
  <Words>744</Words>
  <Application>Microsoft Office PowerPoint</Application>
  <PresentationFormat>Экран (16:9)</PresentationFormat>
  <Paragraphs>60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Trebuchet MS</vt:lpstr>
      <vt:lpstr>Wingdings 3</vt:lpstr>
      <vt:lpstr>Грань</vt:lpstr>
      <vt:lpstr>Equation.3</vt:lpstr>
      <vt:lpstr>Изображение Paintbrush</vt:lpstr>
      <vt:lpstr>Как заинтересовать  учащихся математикой Выступление на семинаре в ФМШ 2007 (7.02.2018)</vt:lpstr>
      <vt:lpstr>Немного истории</vt:lpstr>
      <vt:lpstr>«Пятёрочки» задач</vt:lpstr>
      <vt:lpstr>Оценивание «пятёрочек» задач</vt:lpstr>
      <vt:lpstr>Итоги применения «пятёрочек» задач</vt:lpstr>
      <vt:lpstr>Итоги применения «пятёрочек» задач</vt:lpstr>
      <vt:lpstr>Итоги применения «пятёрочек» задач</vt:lpstr>
      <vt:lpstr>Итоги применения «пятёрочек» задач</vt:lpstr>
      <vt:lpstr>Одна задача на вероятность из «пятёрочек»</vt:lpstr>
      <vt:lpstr>Где почитать? Где эти «пятёрочки»?</vt:lpstr>
      <vt:lpstr>Где купить учебную литературу ИЛЕКСЫ?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437</cp:revision>
  <cp:lastPrinted>2017-04-04T13:08:37Z</cp:lastPrinted>
  <dcterms:created xsi:type="dcterms:W3CDTF">2016-11-09T08:55:41Z</dcterms:created>
  <dcterms:modified xsi:type="dcterms:W3CDTF">2018-02-06T13:33:41Z</dcterms:modified>
</cp:coreProperties>
</file>