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4"/>
  </p:notesMasterIdLst>
  <p:sldIdLst>
    <p:sldId id="301" r:id="rId2"/>
    <p:sldId id="326" r:id="rId3"/>
    <p:sldId id="359" r:id="rId4"/>
    <p:sldId id="357" r:id="rId5"/>
    <p:sldId id="349" r:id="rId6"/>
    <p:sldId id="358" r:id="rId7"/>
    <p:sldId id="361" r:id="rId8"/>
    <p:sldId id="363" r:id="rId9"/>
    <p:sldId id="362" r:id="rId10"/>
    <p:sldId id="364" r:id="rId11"/>
    <p:sldId id="365" r:id="rId12"/>
    <p:sldId id="366" r:id="rId13"/>
  </p:sldIdLst>
  <p:sldSz cx="9144000" cy="5143500" type="screen16x9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92653" autoAdjust="0"/>
  </p:normalViewPr>
  <p:slideViewPr>
    <p:cSldViewPr>
      <p:cViewPr varScale="1">
        <p:scale>
          <a:sx n="65" d="100"/>
          <a:sy n="65" d="100"/>
        </p:scale>
        <p:origin x="641" y="3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55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90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4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4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03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45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025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1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99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22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                   Уменьшим в 10 раз число синиц, не меняя число дней, количество зерна уменьшится в 10 раз.</a:t>
            </a:r>
          </a:p>
          <a:p>
            <a:r>
              <a:rPr lang="ru-RU" dirty="0"/>
              <a:t>                Теперь уменьшим в 10 раз число дней, не меняя число синиц. Количество зерна уменьшится ещё в 10 раз.</a:t>
            </a:r>
          </a:p>
          <a:p>
            <a:r>
              <a:rPr lang="ru-RU" dirty="0"/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2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6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80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7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848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50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04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4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96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0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5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9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7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2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0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9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6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vshevkin@mail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zen.yandex.ru/id/5ce04ad26ae53300b438dda5?clid=&amp;referrer_place=null&amp;token" TargetMode="External"/><Relationship Id="rId4" Type="http://schemas.openxmlformats.org/officeDocument/2006/relationships/hyperlink" Target="http://www.shevkin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457200"/>
            <a:ext cx="7272808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>
                <a:solidFill>
                  <a:srgbClr val="FF0000"/>
                </a:solidFill>
              </a:rPr>
              <a:t>Задачи на прямую и обратную пропорциональность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1995488"/>
            <a:ext cx="7128792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+mj-lt"/>
              </a:rPr>
              <a:t>Шевкин Александр Владимирович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, </a:t>
            </a:r>
            <a:br>
              <a:rPr lang="ru-RU" sz="2000" dirty="0">
                <a:solidFill>
                  <a:srgbClr val="0070C0"/>
                </a:solidFill>
                <a:latin typeface="+mj-lt"/>
              </a:rPr>
            </a:br>
            <a:r>
              <a:rPr lang="ru-RU" sz="2000" dirty="0">
                <a:solidFill>
                  <a:srgbClr val="0070C0"/>
                </a:solidFill>
                <a:latin typeface="+mj-lt"/>
              </a:rPr>
              <a:t>Заслуженный учитель РФ, лауреат премии </a:t>
            </a:r>
            <a:r>
              <a:rPr lang="ru-RU" sz="2000" dirty="0">
                <a:solidFill>
                  <a:srgbClr val="0070C0"/>
                </a:solidFill>
              </a:rPr>
              <a:t>и грантов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мэрии Москвы в области образования, </a:t>
            </a:r>
            <a:r>
              <a:rPr lang="ru-RU" sz="2000" dirty="0" err="1">
                <a:solidFill>
                  <a:srgbClr val="0070C0"/>
                </a:solidFill>
              </a:rPr>
              <a:t>к.п.н</a:t>
            </a:r>
            <a:r>
              <a:rPr lang="ru-RU" sz="2000" dirty="0">
                <a:solidFill>
                  <a:srgbClr val="0070C0"/>
                </a:solidFill>
              </a:rPr>
              <a:t>., </a:t>
            </a:r>
            <a:r>
              <a:rPr lang="ru-RU" sz="2000" dirty="0" err="1">
                <a:solidFill>
                  <a:srgbClr val="0070C0"/>
                </a:solidFill>
              </a:rPr>
              <a:t>с.н.с</a:t>
            </a:r>
            <a:r>
              <a:rPr lang="ru-RU" sz="2000" dirty="0">
                <a:solidFill>
                  <a:srgbClr val="0070C0"/>
                </a:solidFill>
              </a:rPr>
              <a:t>.,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стаж работы в школе 44 года, один из авторов учебников математики </a:t>
            </a:r>
            <a:r>
              <a:rPr lang="ru-RU" sz="2000" dirty="0">
                <a:solidFill>
                  <a:srgbClr val="0070C0"/>
                </a:solidFill>
              </a:rPr>
              <a:t>серии «МГУ-школе»,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 С.М. Никольский и др., Просвещение.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+mj-lt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+mj-lt"/>
                <a:hlinkClick r:id="rId3"/>
              </a:rPr>
              <a:t>www.shevkin.ru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Сложные задачи на прямую и обратную пропорциональность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15566"/>
            <a:ext cx="8136904" cy="396044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100 синиц за 100 дней съедят 100 кг зерна. Сколько килограммов зерна съедят 10 синиц за 10 дней? </a:t>
            </a:r>
          </a:p>
          <a:p>
            <a:pPr marL="342900" indent="-342900" algn="l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l">
              <a:lnSpc>
                <a:spcPct val="90000"/>
              </a:lnSpc>
              <a:spcBef>
                <a:spcPts val="300"/>
              </a:spcBef>
            </a:pPr>
            <a:r>
              <a:rPr lang="ru-RU" sz="2400" b="1" dirty="0">
                <a:solidFill>
                  <a:schemeClr val="tx1"/>
                </a:solidFill>
              </a:rPr>
              <a:t>                100            100            100</a:t>
            </a:r>
          </a:p>
          <a:p>
            <a:pPr algn="l">
              <a:lnSpc>
                <a:spcPct val="90000"/>
              </a:lnSpc>
              <a:spcBef>
                <a:spcPts val="300"/>
              </a:spcBef>
            </a:pPr>
            <a:r>
              <a:rPr lang="ru-RU" sz="2400" b="1" dirty="0">
                <a:solidFill>
                  <a:schemeClr val="tx1"/>
                </a:solidFill>
              </a:rPr>
              <a:t>                 10             100             10 </a:t>
            </a:r>
          </a:p>
          <a:p>
            <a:pPr algn="l">
              <a:lnSpc>
                <a:spcPct val="90000"/>
              </a:lnSpc>
              <a:spcBef>
                <a:spcPts val="300"/>
              </a:spcBef>
            </a:pPr>
            <a:r>
              <a:rPr lang="ru-RU" sz="2400" b="1" dirty="0">
                <a:solidFill>
                  <a:schemeClr val="tx1"/>
                </a:solidFill>
              </a:rPr>
              <a:t>                 10              10               1 </a:t>
            </a:r>
          </a:p>
          <a:p>
            <a:pPr algn="l">
              <a:lnSpc>
                <a:spcPct val="90000"/>
              </a:lnSpc>
              <a:spcBef>
                <a:spcPts val="300"/>
              </a:spcBef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Ответ. 1 кг.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382FACB-40E3-4459-AFF4-04F3E684C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851670"/>
            <a:ext cx="4723930" cy="129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9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Сложные задачи на прямую и обратную пропорциональность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15566"/>
            <a:ext cx="8136904" cy="3960440"/>
          </a:xfrm>
        </p:spPr>
        <p:txBody>
          <a:bodyPr>
            <a:noAutofit/>
          </a:bodyPr>
          <a:lstStyle/>
          <a:p>
            <a:pPr indent="180340" algn="l">
              <a:lnSpc>
                <a:spcPct val="90000"/>
              </a:lnSpc>
              <a:spcBef>
                <a:spcPts val="600"/>
              </a:spcBef>
            </a:pPr>
            <a:r>
              <a:rPr lang="ru-RU" sz="22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курицы за 3</a:t>
            </a:r>
            <a:r>
              <a:rPr lang="en-US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дня снесли 3</a:t>
            </a:r>
            <a:r>
              <a:rPr lang="en-US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яйца. Сколько яиц </a:t>
            </a:r>
            <a:b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снесут 12</a:t>
            </a:r>
            <a:r>
              <a:rPr lang="en-US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куриц за 12</a:t>
            </a:r>
            <a:r>
              <a:rPr lang="en-US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дней?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Запишем условия задачи: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курицы — 3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дня — 3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яйца.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Если увеличить в 4 раза только число кур, то число снесенных ими яиц увеличится в 4 раза: 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12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куриц — 3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дня — 12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яиц.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Если и число дней увеличить в 4 раза, то число яиц увеличится в 4 раза еще раз: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12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куриц — 12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дней — 48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яиц.</a:t>
            </a:r>
          </a:p>
          <a:p>
            <a:pPr indent="180340" algn="l">
              <a:lnSpc>
                <a:spcPct val="9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12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куриц за 12</a:t>
            </a:r>
            <a:r>
              <a:rPr lang="en-US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дней снесут 48 яиц.</a:t>
            </a:r>
          </a:p>
          <a:p>
            <a:pPr indent="180340" algn="l">
              <a:lnSpc>
                <a:spcPct val="90000"/>
              </a:lnSpc>
              <a:spcBef>
                <a:spcPts val="600"/>
              </a:spcBef>
            </a:pPr>
            <a:r>
              <a:rPr lang="ru-RU" sz="2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r>
              <a:rPr lang="ru-RU" sz="2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48 яиц.</a:t>
            </a:r>
          </a:p>
          <a:p>
            <a:pPr marL="0" indent="0" algn="l">
              <a:lnSpc>
                <a:spcPct val="90000"/>
              </a:lnSpc>
              <a:spcBef>
                <a:spcPts val="300"/>
              </a:spcBef>
              <a:buNone/>
            </a:pP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8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72008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Желаю не болеть и хорошо учиться!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15566"/>
            <a:ext cx="8136904" cy="3960440"/>
          </a:xfrm>
        </p:spPr>
        <p:txBody>
          <a:bodyPr>
            <a:noAutofit/>
          </a:bodyPr>
          <a:lstStyle/>
          <a:p>
            <a:pPr marL="0" indent="0" algn="l">
              <a:lnSpc>
                <a:spcPct val="90000"/>
              </a:lnSpc>
              <a:spcBef>
                <a:spcPts val="300"/>
              </a:spcBef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</a:rPr>
              <a:t>Эл</a:t>
            </a:r>
            <a:r>
              <a:rPr lang="ru-RU" altLang="ru-RU" sz="2400" dirty="0">
                <a:solidFill>
                  <a:schemeClr val="tx1"/>
                </a:solidFill>
              </a:rPr>
              <a:t>ектронная почта: </a:t>
            </a:r>
            <a:br>
              <a:rPr lang="ru-RU" altLang="ru-RU" sz="2400" dirty="0">
                <a:solidFill>
                  <a:schemeClr val="tx1"/>
                </a:solidFill>
              </a:rPr>
            </a:br>
            <a:r>
              <a:rPr lang="ru-RU" altLang="ru-RU" sz="2400" dirty="0">
                <a:solidFill>
                  <a:schemeClr val="tx1"/>
                </a:solidFill>
              </a:rPr>
              <a:t>Шевкин Александр </a:t>
            </a:r>
            <a:br>
              <a:rPr lang="ru-RU" altLang="ru-RU" sz="2400" dirty="0">
                <a:solidFill>
                  <a:schemeClr val="tx1"/>
                </a:solidFill>
              </a:rPr>
            </a:br>
            <a:r>
              <a:rPr lang="ru-RU" altLang="ru-RU" sz="2400" dirty="0">
                <a:solidFill>
                  <a:schemeClr val="tx1"/>
                </a:solidFill>
              </a:rPr>
              <a:t>Владимирович </a:t>
            </a:r>
          </a:p>
          <a:p>
            <a:pPr algn="l">
              <a:spcBef>
                <a:spcPts val="300"/>
              </a:spcBef>
            </a:pPr>
            <a:r>
              <a:rPr lang="en-US" altLang="ru-RU" sz="2400" b="1" dirty="0">
                <a:hlinkClick r:id="rId3"/>
              </a:rPr>
              <a:t>avshevkin@mail.ru</a:t>
            </a:r>
            <a:r>
              <a:rPr lang="ru-RU" altLang="ru-RU" sz="2400" b="1" dirty="0"/>
              <a:t>.</a:t>
            </a:r>
            <a:r>
              <a:rPr lang="en-US" altLang="ru-RU" sz="2400" dirty="0"/>
              <a:t>  </a:t>
            </a:r>
            <a:r>
              <a:rPr lang="ru-RU" altLang="ru-RU" sz="2400" dirty="0"/>
              <a:t> </a:t>
            </a:r>
          </a:p>
          <a:p>
            <a:pPr algn="l">
              <a:spcBef>
                <a:spcPts val="300"/>
              </a:spcBef>
            </a:pPr>
            <a:r>
              <a:rPr lang="ru-RU" altLang="ru-RU" sz="2400" dirty="0">
                <a:solidFill>
                  <a:schemeClr val="tx1"/>
                </a:solidFill>
              </a:rPr>
              <a:t>сайт</a:t>
            </a:r>
            <a:r>
              <a:rPr lang="ru-RU" altLang="ru-RU" sz="2400" dirty="0"/>
              <a:t> </a:t>
            </a:r>
            <a:r>
              <a:rPr lang="en-US" altLang="ru-RU" sz="2400" dirty="0">
                <a:hlinkClick r:id="rId4"/>
              </a:rPr>
              <a:t>www.shevkin.ru</a:t>
            </a:r>
            <a:endParaRPr lang="ru-RU" altLang="ru-RU" sz="2400" dirty="0"/>
          </a:p>
          <a:p>
            <a:pPr algn="l">
              <a:spcBef>
                <a:spcPts val="300"/>
              </a:spcBef>
            </a:pPr>
            <a:r>
              <a:rPr lang="ru-RU" altLang="ru-RU" sz="2400" dirty="0">
                <a:hlinkClick r:id="rId5"/>
              </a:rPr>
              <a:t>Канал </a:t>
            </a:r>
            <a:r>
              <a:rPr lang="ru-RU" altLang="ru-RU" sz="2400" b="1" dirty="0">
                <a:hlinkClick r:id="rId5"/>
              </a:rPr>
              <a:t>НАБЛЮДАТЕЛЬ</a:t>
            </a:r>
            <a:r>
              <a:rPr lang="ru-RU" altLang="ru-RU" sz="2400" dirty="0"/>
              <a:t> </a:t>
            </a:r>
            <a:br>
              <a:rPr lang="ru-RU" altLang="ru-RU" sz="2400" dirty="0"/>
            </a:br>
            <a:r>
              <a:rPr lang="ru-RU" altLang="ru-RU" sz="2400" dirty="0">
                <a:solidFill>
                  <a:schemeClr val="tx1"/>
                </a:solidFill>
              </a:rPr>
              <a:t>на </a:t>
            </a:r>
            <a:r>
              <a:rPr lang="ru-RU" altLang="ru-RU" sz="2400" b="1" dirty="0">
                <a:solidFill>
                  <a:schemeClr val="tx1"/>
                </a:solidFill>
              </a:rPr>
              <a:t>Яндекс Дзен</a:t>
            </a:r>
            <a:r>
              <a:rPr lang="ru-RU" altLang="ru-RU" sz="2400" dirty="0">
                <a:solidFill>
                  <a:schemeClr val="tx1"/>
                </a:solidFill>
              </a:rPr>
              <a:t>  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l">
              <a:lnSpc>
                <a:spcPct val="90000"/>
              </a:lnSpc>
              <a:spcBef>
                <a:spcPts val="300"/>
              </a:spcBef>
              <a:buNone/>
            </a:pP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1">
            <a:extLst>
              <a:ext uri="{FF2B5EF4-FFF2-40B4-BE49-F238E27FC236}">
                <a16:creationId xmlns:a16="http://schemas.microsoft.com/office/drawing/2014/main" id="{2AE45E06-3B52-4479-8DD8-28DE50628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9622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5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Повторение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71550"/>
            <a:ext cx="8136904" cy="410445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 Что такое отношение?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— Частное двух чисел (величин). 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  Отношения </a:t>
            </a:r>
            <a:r>
              <a:rPr lang="ru-RU" sz="2200" dirty="0">
                <a:solidFill>
                  <a:srgbClr val="FF0000"/>
                </a:solidFill>
              </a:rPr>
              <a:t>6 : 2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>
                <a:solidFill>
                  <a:srgbClr val="00B050"/>
                </a:solidFill>
              </a:rPr>
              <a:t>6 м : 2 м,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rgbClr val="00B0F0"/>
                </a:solidFill>
              </a:rPr>
              <a:t>6 м : 2 с</a:t>
            </a:r>
            <a:r>
              <a:rPr lang="ru-RU" sz="2200" dirty="0">
                <a:solidFill>
                  <a:schemeClr val="tx1"/>
                </a:solidFill>
              </a:rPr>
              <a:t> равны </a:t>
            </a:r>
            <a:r>
              <a:rPr lang="ru-RU" sz="2200" dirty="0">
                <a:solidFill>
                  <a:srgbClr val="FF0000"/>
                </a:solidFill>
              </a:rPr>
              <a:t>3,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rgbClr val="00B050"/>
                </a:solidFill>
              </a:rPr>
              <a:t>3,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rgbClr val="00B0F0"/>
                </a:solidFill>
              </a:rPr>
              <a:t>3 м/с.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В чём заключается свойство отношения?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— Члены отношения можно умножить или разделить на одно и то же число, не равное 0.    6 : 3 = 2 : 1 = 12 : 4.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Что такое пропорция?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— Равенство двух отношений.  </a:t>
            </a:r>
            <a:r>
              <a:rPr lang="ru-RU" sz="2200" dirty="0">
                <a:solidFill>
                  <a:srgbClr val="00B0F0"/>
                </a:solidFill>
              </a:rPr>
              <a:t>6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3</a:t>
            </a:r>
            <a:r>
              <a:rPr lang="ru-RU" sz="2200" dirty="0">
                <a:solidFill>
                  <a:schemeClr val="tx1"/>
                </a:solidFill>
              </a:rPr>
              <a:t> = </a:t>
            </a:r>
            <a:r>
              <a:rPr lang="ru-RU" sz="2200" dirty="0">
                <a:solidFill>
                  <a:srgbClr val="FF0000"/>
                </a:solidFill>
              </a:rPr>
              <a:t>2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1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Как называют члены пропорции?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— </a:t>
            </a:r>
            <a:r>
              <a:rPr lang="ru-RU" sz="2200" dirty="0">
                <a:solidFill>
                  <a:srgbClr val="00B0F0"/>
                </a:solidFill>
              </a:rPr>
              <a:t>Крайние</a:t>
            </a:r>
            <a:r>
              <a:rPr lang="ru-RU" sz="2200" dirty="0">
                <a:solidFill>
                  <a:schemeClr val="tx1"/>
                </a:solidFill>
              </a:rPr>
              <a:t> и </a:t>
            </a:r>
            <a:r>
              <a:rPr lang="ru-RU" sz="2200" dirty="0">
                <a:solidFill>
                  <a:srgbClr val="FF0000"/>
                </a:solidFill>
              </a:rPr>
              <a:t>средние </a:t>
            </a:r>
            <a:r>
              <a:rPr lang="ru-RU" sz="2200" dirty="0">
                <a:solidFill>
                  <a:schemeClr val="tx1"/>
                </a:solidFill>
              </a:rPr>
              <a:t>(названия условны: </a:t>
            </a:r>
            <a:r>
              <a:rPr lang="ru-RU" sz="2200" dirty="0">
                <a:solidFill>
                  <a:srgbClr val="FF0000"/>
                </a:solidFill>
              </a:rPr>
              <a:t>2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1</a:t>
            </a:r>
            <a:r>
              <a:rPr lang="ru-RU" sz="2200" dirty="0">
                <a:solidFill>
                  <a:schemeClr val="tx1"/>
                </a:solidFill>
              </a:rPr>
              <a:t> =</a:t>
            </a:r>
            <a:r>
              <a:rPr lang="ru-RU" sz="2200" dirty="0">
                <a:solidFill>
                  <a:srgbClr val="00B0F0"/>
                </a:solidFill>
              </a:rPr>
              <a:t> 6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3</a:t>
            </a:r>
            <a:r>
              <a:rPr lang="ru-RU" sz="2200" dirty="0">
                <a:solidFill>
                  <a:schemeClr val="tx1"/>
                </a:solidFill>
              </a:rPr>
              <a:t>)  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Повторение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71550"/>
            <a:ext cx="8136904" cy="410445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 В чём заключается основное свойство пропорции?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 — Произведение </a:t>
            </a:r>
            <a:r>
              <a:rPr lang="ru-RU" sz="2200" dirty="0">
                <a:solidFill>
                  <a:srgbClr val="00B0F0"/>
                </a:solidFill>
              </a:rPr>
              <a:t>крайних</a:t>
            </a:r>
            <a:r>
              <a:rPr lang="ru-RU" sz="2200" dirty="0">
                <a:solidFill>
                  <a:schemeClr val="tx1"/>
                </a:solidFill>
              </a:rPr>
              <a:t> членов пропорции равно  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>  произведению её </a:t>
            </a:r>
            <a:r>
              <a:rPr lang="ru-RU" sz="2200" dirty="0">
                <a:solidFill>
                  <a:srgbClr val="FF0000"/>
                </a:solidFill>
              </a:rPr>
              <a:t>средних </a:t>
            </a:r>
            <a:r>
              <a:rPr lang="ru-RU" sz="2200" dirty="0">
                <a:solidFill>
                  <a:schemeClr val="tx1"/>
                </a:solidFill>
              </a:rPr>
              <a:t>членов. 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   </a:t>
            </a:r>
            <a:r>
              <a:rPr lang="ru-RU" sz="2200" dirty="0">
                <a:solidFill>
                  <a:srgbClr val="FF0000"/>
                </a:solidFill>
              </a:rPr>
              <a:t>2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1</a:t>
            </a:r>
            <a:r>
              <a:rPr lang="ru-RU" sz="2200" dirty="0">
                <a:solidFill>
                  <a:schemeClr val="tx1"/>
                </a:solidFill>
              </a:rPr>
              <a:t> =</a:t>
            </a:r>
            <a:r>
              <a:rPr lang="ru-RU" sz="2200" dirty="0">
                <a:solidFill>
                  <a:srgbClr val="00B0F0"/>
                </a:solidFill>
              </a:rPr>
              <a:t> 6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3 		2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rgbClr val="FF0000"/>
                </a:solidFill>
              </a:rPr>
              <a:t>3 </a:t>
            </a:r>
            <a:r>
              <a:rPr lang="ru-RU" sz="2200" dirty="0">
                <a:solidFill>
                  <a:schemeClr val="tx1"/>
                </a:solidFill>
              </a:rPr>
              <a:t>=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>
                <a:solidFill>
                  <a:srgbClr val="00B0F0"/>
                </a:solidFill>
              </a:rPr>
              <a:t>1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ru-RU" sz="2200" dirty="0">
                <a:solidFill>
                  <a:srgbClr val="00B0F0"/>
                </a:solidFill>
              </a:rPr>
              <a:t> 6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Другие свойства пропорции. 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1) В пропорции крайние (средние) члены можно менять местами (этим пользуются при решении пропорций).</a:t>
            </a:r>
            <a:r>
              <a:rPr lang="ru-RU" sz="2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ru-RU" sz="2200" dirty="0">
                <a:solidFill>
                  <a:srgbClr val="FF0000"/>
                </a:solidFill>
              </a:rPr>
              <a:t>2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1</a:t>
            </a:r>
            <a:r>
              <a:rPr lang="ru-RU" sz="2200" dirty="0">
                <a:solidFill>
                  <a:schemeClr val="tx1"/>
                </a:solidFill>
              </a:rPr>
              <a:t> =</a:t>
            </a:r>
            <a:r>
              <a:rPr lang="ru-RU" sz="2200" dirty="0">
                <a:solidFill>
                  <a:srgbClr val="00B0F0"/>
                </a:solidFill>
              </a:rPr>
              <a:t> 6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3			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rgbClr val="FF0000"/>
                </a:solidFill>
              </a:rPr>
              <a:t>   3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1</a:t>
            </a:r>
            <a:r>
              <a:rPr lang="ru-RU" sz="2200" dirty="0">
                <a:solidFill>
                  <a:schemeClr val="tx1"/>
                </a:solidFill>
              </a:rPr>
              <a:t> =</a:t>
            </a:r>
            <a:r>
              <a:rPr lang="ru-RU" sz="2200" dirty="0">
                <a:solidFill>
                  <a:srgbClr val="00B0F0"/>
                </a:solidFill>
              </a:rPr>
              <a:t> 6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2 		 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rgbClr val="FF0000"/>
                </a:solidFill>
              </a:rPr>
              <a:t>   3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6</a:t>
            </a:r>
            <a:r>
              <a:rPr lang="ru-RU" sz="2200" dirty="0">
                <a:solidFill>
                  <a:schemeClr val="tx1"/>
                </a:solidFill>
              </a:rPr>
              <a:t> =</a:t>
            </a:r>
            <a:r>
              <a:rPr lang="ru-RU" sz="2200" dirty="0">
                <a:solidFill>
                  <a:srgbClr val="00B0F0"/>
                </a:solidFill>
              </a:rPr>
              <a:t> 1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2</a:t>
            </a:r>
          </a:p>
          <a:p>
            <a:pPr algn="l">
              <a:spcBef>
                <a:spcPts val="0"/>
              </a:spcBef>
            </a:pPr>
            <a:r>
              <a:rPr lang="ru-RU" sz="2200" dirty="0">
                <a:solidFill>
                  <a:srgbClr val="FF0000"/>
                </a:solidFill>
              </a:rPr>
              <a:t>   2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00B0F0"/>
                </a:solidFill>
              </a:rPr>
              <a:t>6</a:t>
            </a:r>
            <a:r>
              <a:rPr lang="ru-RU" sz="2200" dirty="0">
                <a:solidFill>
                  <a:schemeClr val="tx1"/>
                </a:solidFill>
              </a:rPr>
              <a:t> =</a:t>
            </a:r>
            <a:r>
              <a:rPr lang="ru-RU" sz="2200" dirty="0">
                <a:solidFill>
                  <a:srgbClr val="00B0F0"/>
                </a:solidFill>
              </a:rPr>
              <a:t> 1</a:t>
            </a:r>
            <a:r>
              <a:rPr lang="ru-RU" sz="2200" dirty="0">
                <a:solidFill>
                  <a:schemeClr val="tx1"/>
                </a:solidFill>
              </a:rPr>
              <a:t> : </a:t>
            </a:r>
            <a:r>
              <a:rPr lang="ru-RU" sz="2200" dirty="0">
                <a:solidFill>
                  <a:srgbClr val="FF0000"/>
                </a:solidFill>
              </a:rPr>
              <a:t>3  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Повторение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771550"/>
                <a:ext cx="8136904" cy="4104456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 2) Правую и левую части пропорции можно умножить </a:t>
                </a:r>
                <a:br>
                  <a:rPr lang="ru-RU" sz="2200" dirty="0">
                    <a:solidFill>
                      <a:schemeClr val="tx1"/>
                    </a:solidFill>
                  </a:rPr>
                </a:br>
                <a:r>
                  <a:rPr lang="ru-RU" sz="2200" dirty="0">
                    <a:solidFill>
                      <a:schemeClr val="tx1"/>
                    </a:solidFill>
                  </a:rPr>
                  <a:t>  или разделить на одно и то же число, не равное 0.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∙3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		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∙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ru-RU" sz="24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Эти свойства используют при решении пропорций.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Что значит решить пропорцию?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</a:rPr>
                  <a:t>I</a:t>
                </a:r>
                <a:r>
                  <a:rPr lang="ru-RU" sz="2200" dirty="0">
                    <a:solidFill>
                      <a:schemeClr val="tx1"/>
                    </a:solidFill>
                  </a:rPr>
                  <a:t> способ.				</a:t>
                </a:r>
                <a:r>
                  <a:rPr lang="en-US" sz="2200" dirty="0">
                    <a:solidFill>
                      <a:schemeClr val="tx1"/>
                    </a:solidFill>
                  </a:rPr>
                  <a:t> II</a:t>
                </a:r>
                <a:r>
                  <a:rPr lang="ru-RU" sz="2200" dirty="0">
                    <a:solidFill>
                      <a:schemeClr val="tx1"/>
                    </a:solidFill>
                  </a:rPr>
                  <a:t> способ.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		</a:t>
                </a:r>
                <a:r>
                  <a:rPr lang="en-US" sz="2400" dirty="0">
                    <a:solidFill>
                      <a:schemeClr val="tx1"/>
                    </a:solidFill>
                  </a:rPr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den>
                        </m:f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ru-RU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∙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=20∙6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=40.</m:t>
                    </m:r>
                  </m:oMath>
                </a14:m>
                <a:endParaRPr lang="ru-RU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=40.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chemeClr val="tx1"/>
                    </a:solidFill>
                  </a:rPr>
                  <a:t>   </a:t>
                </a:r>
                <a:r>
                  <a:rPr lang="ru-RU" sz="2200" dirty="0">
                    <a:solidFill>
                      <a:schemeClr val="tx1"/>
                    </a:solidFill>
                  </a:rPr>
                  <a:t>Другие свойства см. № 59 учебника для 6 класса.</a:t>
                </a:r>
              </a:p>
              <a:p>
                <a:pPr algn="l">
                  <a:spcBef>
                    <a:spcPts val="0"/>
                  </a:spcBef>
                </a:pPr>
                <a:endParaRPr lang="ru-RU" sz="22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771550"/>
                <a:ext cx="8136904" cy="4104456"/>
              </a:xfrm>
              <a:blipFill>
                <a:blip r:embed="rId3"/>
                <a:stretch>
                  <a:fillRect t="-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Решение пропорций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771550"/>
                <a:ext cx="8136904" cy="4104456"/>
              </a:xfrm>
            </p:spPr>
            <p:txBody>
              <a:bodyPr>
                <a:noAutofit/>
              </a:bodyPr>
              <a:lstStyle/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Для решения пропорции используется не только </a:t>
                </a:r>
                <a:br>
                  <a:rPr lang="ru-RU" sz="2200" dirty="0">
                    <a:solidFill>
                      <a:schemeClr val="tx1"/>
                    </a:solidFill>
                  </a:rPr>
                </a:br>
                <a:r>
                  <a:rPr lang="ru-RU" sz="2200" dirty="0">
                    <a:solidFill>
                      <a:schemeClr val="tx1"/>
                    </a:solidFill>
                  </a:rPr>
                  <a:t> способ «произведение крайних членов пропорции </a:t>
                </a:r>
                <a:br>
                  <a:rPr lang="ru-RU" sz="2200" dirty="0">
                    <a:solidFill>
                      <a:schemeClr val="tx1"/>
                    </a:solidFill>
                  </a:rPr>
                </a:br>
                <a:r>
                  <a:rPr lang="ru-RU" sz="2200" dirty="0">
                    <a:solidFill>
                      <a:schemeClr val="tx1"/>
                    </a:solidFill>
                  </a:rPr>
                  <a:t>равно произведению средних членов», но и другие </a:t>
                </a:r>
                <a:br>
                  <a:rPr lang="ru-RU" sz="2200" dirty="0">
                    <a:solidFill>
                      <a:schemeClr val="tx1"/>
                    </a:solidFill>
                  </a:rPr>
                </a:br>
                <a:r>
                  <a:rPr lang="ru-RU" sz="2200" dirty="0">
                    <a:solidFill>
                      <a:schemeClr val="tx1"/>
                    </a:solidFill>
                  </a:rPr>
                  <a:t>свойства пропорции: крайние (средние) члены пропорции можно поменять </a:t>
                </a: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</a:rPr>
                  <a:t>местами, обе части пропорции </a:t>
                </a:r>
                <a:br>
                  <a:rPr lang="en-US" sz="2200" dirty="0">
                    <a:solidFill>
                      <a:schemeClr val="tx2">
                        <a:lumMod val="50000"/>
                      </a:schemeClr>
                    </a:solidFill>
                  </a:rPr>
                </a:b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</a:rPr>
                  <a:t>можно умножить (разделить) на одно и то же число,</a:t>
                </a:r>
                <a:br>
                  <a:rPr lang="en-US" sz="2200" dirty="0">
                    <a:solidFill>
                      <a:schemeClr val="tx2">
                        <a:lumMod val="50000"/>
                      </a:schemeClr>
                    </a:solidFill>
                  </a:rPr>
                </a:b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</a:rPr>
                  <a:t>не равное нулю). </a:t>
                </a:r>
              </a:p>
              <a:p>
                <a:pPr algn="l">
                  <a:lnSpc>
                    <a:spcPct val="90000"/>
                  </a:lnSpc>
                  <a:spcBef>
                    <a:spcPts val="300"/>
                  </a:spcBef>
                </a:pPr>
                <a:r>
                  <a:rPr lang="en-US" sz="2200" b="1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r>
                  <a:rPr lang="ru-RU" sz="2200" b="1" dirty="0">
                    <a:solidFill>
                      <a:schemeClr val="tx2">
                        <a:lumMod val="50000"/>
                      </a:schemeClr>
                    </a:solidFill>
                  </a:rPr>
                  <a:t>54.</a:t>
                </a: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</a:rPr>
                  <a:t> г)</a:t>
                </a:r>
                <a:r>
                  <a:rPr lang="ru-RU" sz="2400" dirty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   </a:t>
                </a:r>
                <a:r>
                  <a:rPr lang="ru-RU" sz="2200" b="1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55.</a:t>
                </a: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lnSpc>
                    <a:spcPct val="90000"/>
                  </a:lnSpc>
                  <a:spcBef>
                    <a:spcPts val="900"/>
                  </a:spcBef>
                </a:pPr>
                <a:r>
                  <a:rPr lang="ru-RU" sz="2200" b="1" dirty="0">
                    <a:solidFill>
                      <a:schemeClr val="tx2">
                        <a:lumMod val="50000"/>
                      </a:schemeClr>
                    </a:solidFill>
                  </a:rPr>
                  <a:t>		</a:t>
                </a: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   		</a:t>
                </a:r>
                <a14:m>
                  <m:oMath xmlns:m="http://schemas.openxmlformats.org/officeDocument/2006/math">
                    <m:r>
                      <a:rPr lang="ru-RU" sz="240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  <a:endParaRPr lang="ru-RU" sz="2200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90000"/>
                  </a:lnSpc>
                  <a:spcBef>
                    <a:spcPts val="900"/>
                  </a:spcBef>
                </a:pPr>
                <a:r>
                  <a:rPr lang="ru-RU" sz="2200" b="1" dirty="0">
                    <a:solidFill>
                      <a:schemeClr val="tx2">
                        <a:lumMod val="50000"/>
                      </a:schemeClr>
                    </a:solidFill>
                  </a:rPr>
                  <a:t>		</a:t>
                </a:r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</a:rPr>
                  <a:t>  </a:t>
                </a:r>
                <a:r>
                  <a:rPr lang="en-US" sz="2200" i="1" dirty="0">
                    <a:solidFill>
                      <a:schemeClr val="tx2">
                        <a:lumMod val="50000"/>
                      </a:schemeClr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  <m:f>
                      <m:fPr>
                        <m:ctrlPr>
                          <a:rPr lang="ru-RU" sz="2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   		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sz="24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</a:p>
              <a:p>
                <a:pPr algn="l">
                  <a:lnSpc>
                    <a:spcPct val="90000"/>
                  </a:lnSpc>
                  <a:spcBef>
                    <a:spcPts val="900"/>
                  </a:spcBef>
                </a:pPr>
                <a:r>
                  <a:rPr lang="en-US" sz="2200" dirty="0">
                    <a:solidFill>
                      <a:schemeClr val="tx2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				</a:t>
                </a:r>
                <a:r>
                  <a:rPr lang="en-US" sz="2200" i="1" dirty="0">
                    <a:solidFill>
                      <a:schemeClr val="tx2">
                        <a:lumMod val="50000"/>
                      </a:schemeClr>
                    </a:solidFill>
                  </a:rPr>
                  <a:t> x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=35</m:t>
                    </m:r>
                  </m:oMath>
                </a14:m>
                <a:r>
                  <a:rPr lang="ru-RU" sz="2200" dirty="0">
                    <a:solidFill>
                      <a:schemeClr val="tx2">
                        <a:lumMod val="50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 algn="l"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771550"/>
                <a:ext cx="8136904" cy="4104456"/>
              </a:xfrm>
              <a:blipFill>
                <a:blip r:embed="rId3"/>
                <a:stretch>
                  <a:fillRect l="-974" t="-1932" b="-6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4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Прямая пропорциональность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771550"/>
                <a:ext cx="8136904" cy="4104456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 Скорость пешехода 4 км/ч.  Сколько километров </a:t>
                </a:r>
                <a:br>
                  <a:rPr lang="ru-RU" sz="2200" dirty="0">
                    <a:solidFill>
                      <a:schemeClr val="tx1"/>
                    </a:solidFill>
                  </a:rPr>
                </a:br>
                <a:r>
                  <a:rPr lang="ru-RU" sz="2200" dirty="0">
                    <a:solidFill>
                      <a:schemeClr val="tx1"/>
                    </a:solidFill>
                  </a:rPr>
                  <a:t>  он пройдёт за </a:t>
                </a:r>
                <a:r>
                  <a:rPr lang="ru-RU" sz="2200" dirty="0">
                    <a:solidFill>
                      <a:schemeClr val="accent6">
                        <a:lumMod val="75000"/>
                      </a:schemeClr>
                    </a:solidFill>
                  </a:rPr>
                  <a:t>1, </a:t>
                </a:r>
                <a:r>
                  <a:rPr lang="ru-RU" sz="2200" dirty="0">
                    <a:solidFill>
                      <a:srgbClr val="FF0000"/>
                    </a:solidFill>
                  </a:rPr>
                  <a:t>2</a:t>
                </a:r>
                <a:r>
                  <a:rPr lang="ru-RU" sz="2200" dirty="0">
                    <a:solidFill>
                      <a:schemeClr val="tx1"/>
                    </a:solidFill>
                  </a:rPr>
                  <a:t>,  </a:t>
                </a:r>
                <a:r>
                  <a:rPr lang="ru-RU" sz="2200" dirty="0">
                    <a:solidFill>
                      <a:srgbClr val="00B050"/>
                    </a:solidFill>
                  </a:rPr>
                  <a:t>3</a:t>
                </a:r>
                <a:r>
                  <a:rPr lang="ru-RU" sz="2200" dirty="0">
                    <a:solidFill>
                      <a:schemeClr val="tx1"/>
                    </a:solidFill>
                  </a:rPr>
                  <a:t>,  </a:t>
                </a:r>
                <a:r>
                  <a:rPr lang="ru-RU" sz="2200" dirty="0">
                    <a:solidFill>
                      <a:srgbClr val="00B0F0"/>
                    </a:solidFill>
                  </a:rPr>
                  <a:t>4</a:t>
                </a:r>
                <a:r>
                  <a:rPr lang="ru-RU" sz="2200" dirty="0">
                    <a:solidFill>
                      <a:schemeClr val="tx1"/>
                    </a:solidFill>
                  </a:rPr>
                  <a:t> часа?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rgbClr val="FF0000"/>
                    </a:solidFill>
                  </a:rPr>
                  <a:t>    			 Ответ. </a:t>
                </a:r>
                <a:r>
                  <a:rPr lang="ru-RU" sz="2200" dirty="0">
                    <a:solidFill>
                      <a:schemeClr val="accent6">
                        <a:lumMod val="75000"/>
                      </a:schemeClr>
                    </a:solidFill>
                  </a:rPr>
                  <a:t>4, </a:t>
                </a:r>
                <a:r>
                  <a:rPr lang="ru-RU" sz="2200" dirty="0">
                    <a:solidFill>
                      <a:srgbClr val="FF0000"/>
                    </a:solidFill>
                  </a:rPr>
                  <a:t>8, </a:t>
                </a:r>
                <a:r>
                  <a:rPr lang="ru-RU" sz="2200" dirty="0">
                    <a:solidFill>
                      <a:srgbClr val="00B050"/>
                    </a:solidFill>
                  </a:rPr>
                  <a:t>12,</a:t>
                </a:r>
                <a:r>
                  <a:rPr lang="ru-RU" sz="2200" dirty="0">
                    <a:solidFill>
                      <a:schemeClr val="tx1"/>
                    </a:solidFill>
                  </a:rPr>
                  <a:t> </a:t>
                </a:r>
                <a:r>
                  <a:rPr lang="ru-RU" sz="2200" dirty="0">
                    <a:solidFill>
                      <a:srgbClr val="00B0F0"/>
                    </a:solidFill>
                  </a:rPr>
                  <a:t>16 </a:t>
                </a:r>
                <a:r>
                  <a:rPr lang="ru-RU" sz="2200" dirty="0">
                    <a:solidFill>
                      <a:schemeClr val="tx1"/>
                    </a:solidFill>
                  </a:rPr>
                  <a:t>км. 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Если </a:t>
                </a:r>
                <a:r>
                  <a:rPr lang="ru-RU" sz="2200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 </a:t>
                </a:r>
                <a:r>
                  <a:rPr lang="ru-RU" sz="2200" dirty="0">
                    <a:solidFill>
                      <a:srgbClr val="00B05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увеличением 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одной величины в несколько раз другая величина </a:t>
                </a:r>
                <a:r>
                  <a:rPr lang="ru-RU" sz="2200" dirty="0">
                    <a:solidFill>
                      <a:srgbClr val="00B05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увеличивается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во столько же раз, то </a:t>
                </a:r>
                <a:b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такие величины называют </a:t>
                </a:r>
                <a:r>
                  <a:rPr lang="ru-RU" sz="2200" b="1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прямо пропорциональными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В нашем примере есть три величины. Какие?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— </a:t>
                </a:r>
                <a:r>
                  <a:rPr lang="ru-RU" sz="2200" dirty="0">
                    <a:solidFill>
                      <a:srgbClr val="00B050"/>
                    </a:solidFill>
                  </a:rPr>
                  <a:t>Скорость</a:t>
                </a:r>
                <a:r>
                  <a:rPr lang="en-US" sz="2200" dirty="0">
                    <a:solidFill>
                      <a:srgbClr val="00B050"/>
                    </a:solidFill>
                  </a:rPr>
                  <a:t> (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v</a:t>
                </a:r>
                <a:r>
                  <a:rPr lang="en-US" sz="2200" dirty="0">
                    <a:solidFill>
                      <a:srgbClr val="00B050"/>
                    </a:solidFill>
                  </a:rPr>
                  <a:t>)</a:t>
                </a:r>
                <a:r>
                  <a:rPr lang="ru-RU" sz="2200" dirty="0">
                    <a:solidFill>
                      <a:srgbClr val="00B050"/>
                    </a:solidFill>
                  </a:rPr>
                  <a:t>. Она постоянна. 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— Время движения</a:t>
                </a:r>
                <a:r>
                  <a:rPr lang="en-US" sz="2200" dirty="0">
                    <a:solidFill>
                      <a:schemeClr val="tx1"/>
                    </a:solidFill>
                  </a:rPr>
                  <a:t> (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200" dirty="0">
                    <a:solidFill>
                      <a:schemeClr val="tx1"/>
                    </a:solidFill>
                  </a:rPr>
                  <a:t>)</a:t>
                </a:r>
                <a:r>
                  <a:rPr lang="ru-RU" sz="2200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solidFill>
                      <a:schemeClr val="tx1"/>
                    </a:solidFill>
                  </a:rPr>
                  <a:t> — Расстояние (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S</a:t>
                </a:r>
                <a:r>
                  <a:rPr lang="en-US" sz="2200" dirty="0">
                    <a:solidFill>
                      <a:schemeClr val="tx1"/>
                    </a:solidFill>
                  </a:rPr>
                  <a:t>)</a:t>
                </a:r>
                <a:r>
                  <a:rPr lang="ru-RU" sz="2200" dirty="0">
                    <a:solidFill>
                      <a:schemeClr val="tx1"/>
                    </a:solidFill>
                  </a:rPr>
                  <a:t>.      		               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S = 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v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2200" i="1" dirty="0">
                    <a:solidFill>
                      <a:schemeClr val="tx1"/>
                    </a:solidFill>
                  </a:rPr>
                  <a:t>t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.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Путь </a:t>
                </a:r>
                <a:r>
                  <a:rPr lang="en-US" sz="2200" i="1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прямо пропорционален времени </a:t>
                </a:r>
                <a:r>
                  <a:rPr lang="en-US" sz="2200" i="1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при </a:t>
                </a:r>
                <a:r>
                  <a:rPr lang="ru-RU" sz="2200" dirty="0">
                    <a:solidFill>
                      <a:srgbClr val="00B05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постоянной скорости 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v</a:t>
                </a:r>
                <a: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22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771550"/>
                <a:ext cx="8136904" cy="4104456"/>
              </a:xfrm>
              <a:blipFill>
                <a:blip r:embed="rId3"/>
                <a:stretch>
                  <a:fillRect l="-974" t="-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7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Решение задач при помощи пропорций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771550"/>
                <a:ext cx="8280920" cy="4104456"/>
              </a:xfrm>
            </p:spPr>
            <p:txBody>
              <a:bodyPr>
                <a:noAutofit/>
              </a:bodyPr>
              <a:lstStyle/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</a:t>
                </a:r>
                <a:r>
                  <a:rPr lang="ru-RU" sz="2200" dirty="0">
                    <a:solidFill>
                      <a:srgbClr val="C00000"/>
                    </a:solidFill>
                  </a:rPr>
                  <a:t>Машина за 2 часа проехала 90 км. Сколько километров проедет машина за 3 часа, если её скорость постоянна?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  За 2 ч   —   90 км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  За 3 ч   —   </a:t>
                </a:r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200" dirty="0">
                    <a:solidFill>
                      <a:schemeClr val="tx1"/>
                    </a:solidFill>
                  </a:rPr>
                  <a:t> км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ru-RU" sz="2200" dirty="0">
                    <a:solidFill>
                      <a:schemeClr val="tx1"/>
                    </a:solidFill>
                  </a:rPr>
                  <a:t>При постоянной скорости машины путь прямо пропорционален скорости движения. 			 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S = 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v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2200" i="1" dirty="0">
                    <a:solidFill>
                      <a:schemeClr val="tx1"/>
                    </a:solidFill>
                  </a:rPr>
                  <a:t>t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.</a:t>
                </a:r>
                <a:endParaRPr lang="en-US" sz="2200" i="1" dirty="0">
                  <a:solidFill>
                    <a:schemeClr val="tx1"/>
                  </a:solidFill>
                </a:endParaRPr>
              </a:p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Во сколько раз 3 км больше, чем 2 ч? Во столько же раз 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en-US" sz="2200" dirty="0">
                    <a:solidFill>
                      <a:schemeClr val="tx1"/>
                    </a:solidFill>
                  </a:rPr>
                  <a:t>x </a:t>
                </a:r>
                <a:r>
                  <a:rPr lang="ru-RU" sz="2200" dirty="0">
                    <a:solidFill>
                      <a:schemeClr val="tx1"/>
                    </a:solidFill>
                  </a:rPr>
                  <a:t>км больше, чем 90 км.   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algn="l">
                  <a:lnSpc>
                    <a:spcPct val="90000"/>
                  </a:lnSpc>
                  <a:spcBef>
                    <a:spcPts val="300"/>
                  </a:spcBef>
                </a:pPr>
                <a:r>
                  <a:rPr lang="en-US" sz="2400" dirty="0">
                    <a:solidFill>
                      <a:schemeClr val="tx2">
                        <a:lumMod val="50000"/>
                      </a:schemeClr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90</m:t>
                        </m:r>
                      </m:den>
                    </m:f>
                    <m:r>
                      <a:rPr lang="ru-RU" sz="2400" b="0" i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ru-RU" sz="2200" dirty="0">
                    <a:solidFill>
                      <a:schemeClr val="tx1"/>
                    </a:solidFill>
                  </a:rPr>
                  <a:t>       Для проверки можно решить ту же задачу, вычислив скорость движения: 90 : 2 * 3 = 135 (км).</a:t>
                </a:r>
              </a:p>
              <a:p>
                <a:pPr algn="l">
                  <a:lnSpc>
                    <a:spcPct val="90000"/>
                  </a:lnSpc>
                  <a:spcBef>
                    <a:spcPts val="300"/>
                  </a:spcBef>
                </a:pPr>
                <a:r>
                  <a:rPr lang="ru-RU" sz="2200" dirty="0">
                    <a:solidFill>
                      <a:srgbClr val="0070C0"/>
                    </a:solidFill>
                  </a:rPr>
                  <a:t> </a:t>
                </a:r>
                <a:r>
                  <a:rPr lang="ru-RU" sz="2200" b="1" dirty="0">
                    <a:solidFill>
                      <a:srgbClr val="0070C0"/>
                    </a:solidFill>
                  </a:rPr>
                  <a:t>Запомнить:</a:t>
                </a:r>
                <a:r>
                  <a:rPr lang="ru-RU" sz="2200" dirty="0">
                    <a:solidFill>
                      <a:srgbClr val="0070C0"/>
                    </a:solidFill>
                  </a:rPr>
                  <a:t> Произведение прямо пропорционально множителю, если другой множитель постоянный.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771550"/>
                <a:ext cx="8280920" cy="4104456"/>
              </a:xfrm>
              <a:blipFill>
                <a:blip r:embed="rId3"/>
                <a:stretch>
                  <a:fillRect l="-957" t="-1932" b="-3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Обратная пропорциональность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771550"/>
                <a:ext cx="8496944" cy="4104456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</a:t>
                </a:r>
                <a:r>
                  <a:rPr lang="ru-RU" sz="2200" dirty="0">
                    <a:solidFill>
                      <a:srgbClr val="C00000"/>
                    </a:solidFill>
                  </a:rPr>
                  <a:t>Расстояние между сёлами  48 км. За какое время </a:t>
                </a:r>
                <a:br>
                  <a:rPr lang="ru-RU" sz="2200" dirty="0">
                    <a:solidFill>
                      <a:srgbClr val="C00000"/>
                    </a:solidFill>
                  </a:rPr>
                </a:br>
                <a:r>
                  <a:rPr lang="ru-RU" sz="2200" dirty="0">
                    <a:solidFill>
                      <a:srgbClr val="C00000"/>
                    </a:solidFill>
                  </a:rPr>
                  <a:t> проедем это расстояние со скоростью за </a:t>
                </a:r>
                <a:r>
                  <a:rPr lang="ru-RU" sz="2200" dirty="0">
                    <a:solidFill>
                      <a:schemeClr val="accent6">
                        <a:lumMod val="75000"/>
                      </a:schemeClr>
                    </a:solidFill>
                  </a:rPr>
                  <a:t>6, </a:t>
                </a:r>
                <a:r>
                  <a:rPr lang="ru-RU" sz="2200" dirty="0">
                    <a:solidFill>
                      <a:srgbClr val="FF0000"/>
                    </a:solidFill>
                  </a:rPr>
                  <a:t>8</a:t>
                </a:r>
                <a:r>
                  <a:rPr lang="ru-RU" sz="2200" dirty="0">
                    <a:solidFill>
                      <a:schemeClr val="tx1"/>
                    </a:solidFill>
                  </a:rPr>
                  <a:t>, </a:t>
                </a:r>
                <a:r>
                  <a:rPr lang="ru-RU" sz="2200" dirty="0">
                    <a:solidFill>
                      <a:srgbClr val="00B050"/>
                    </a:solidFill>
                  </a:rPr>
                  <a:t>12</a:t>
                </a:r>
                <a:r>
                  <a:rPr lang="ru-RU" sz="2200" dirty="0">
                    <a:solidFill>
                      <a:schemeClr val="tx1"/>
                    </a:solidFill>
                  </a:rPr>
                  <a:t>, </a:t>
                </a:r>
                <a:r>
                  <a:rPr lang="ru-RU" sz="2200" dirty="0">
                    <a:solidFill>
                      <a:srgbClr val="00B0F0"/>
                    </a:solidFill>
                  </a:rPr>
                  <a:t>24</a:t>
                </a:r>
                <a:r>
                  <a:rPr lang="ru-RU" sz="2200" dirty="0">
                    <a:solidFill>
                      <a:schemeClr val="tx1"/>
                    </a:solidFill>
                  </a:rPr>
                  <a:t> км/ч?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200" dirty="0">
                    <a:solidFill>
                      <a:srgbClr val="FF0000"/>
                    </a:solidFill>
                  </a:rPr>
                  <a:t>   		       										 Ответ. </a:t>
                </a:r>
                <a:r>
                  <a:rPr lang="ru-RU" sz="2200" dirty="0">
                    <a:solidFill>
                      <a:schemeClr val="accent6">
                        <a:lumMod val="75000"/>
                      </a:schemeClr>
                    </a:solidFill>
                  </a:rPr>
                  <a:t>8, </a:t>
                </a:r>
                <a:r>
                  <a:rPr lang="ru-RU" sz="2200" dirty="0">
                    <a:solidFill>
                      <a:srgbClr val="FF0000"/>
                    </a:solidFill>
                  </a:rPr>
                  <a:t>6, </a:t>
                </a:r>
                <a:r>
                  <a:rPr lang="ru-RU" sz="2200" dirty="0">
                    <a:solidFill>
                      <a:srgbClr val="00B050"/>
                    </a:solidFill>
                  </a:rPr>
                  <a:t> 4,</a:t>
                </a:r>
                <a:r>
                  <a:rPr lang="ru-RU" sz="2200" dirty="0">
                    <a:solidFill>
                      <a:schemeClr val="tx1"/>
                    </a:solidFill>
                  </a:rPr>
                  <a:t>  </a:t>
                </a:r>
                <a:r>
                  <a:rPr lang="ru-RU" sz="2200" dirty="0">
                    <a:solidFill>
                      <a:srgbClr val="00B0F0"/>
                    </a:solidFill>
                  </a:rPr>
                  <a:t>2 </a:t>
                </a:r>
                <a:r>
                  <a:rPr lang="ru-RU" sz="2200" dirty="0">
                    <a:solidFill>
                      <a:schemeClr val="tx1"/>
                    </a:solidFill>
                  </a:rPr>
                  <a:t>ч. 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Если </a:t>
                </a:r>
                <a:r>
                  <a:rPr lang="ru-RU" sz="2200" dirty="0">
                    <a:solidFill>
                      <a:srgbClr val="0070C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 </a:t>
                </a:r>
                <a:r>
                  <a:rPr lang="ru-RU" sz="2200" dirty="0">
                    <a:solidFill>
                      <a:srgbClr val="00B05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увеличением 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одной величины в несколько раз </a:t>
                </a:r>
                <a:b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другая величина </a:t>
                </a:r>
                <a:r>
                  <a:rPr lang="ru-RU" sz="220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уменьшается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во столько же раз, то </a:t>
                </a:r>
                <a:b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такие величины называют </a:t>
                </a:r>
                <a:r>
                  <a:rPr lang="ru-RU" sz="2200" b="1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обратно пропорциональными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В нашем примере есть три величины. Какие?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— Скорость</a:t>
                </a:r>
                <a:r>
                  <a:rPr lang="en-US" sz="2200" dirty="0">
                    <a:solidFill>
                      <a:schemeClr val="tx1"/>
                    </a:solidFill>
                  </a:rPr>
                  <a:t> (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v</a:t>
                </a:r>
                <a:r>
                  <a:rPr lang="en-US" sz="2200" dirty="0">
                    <a:solidFill>
                      <a:schemeClr val="tx1"/>
                    </a:solidFill>
                  </a:rPr>
                  <a:t>)</a:t>
                </a:r>
                <a:r>
                  <a:rPr lang="ru-RU" sz="2200" dirty="0">
                    <a:solidFill>
                      <a:schemeClr val="tx1"/>
                    </a:solidFill>
                  </a:rPr>
                  <a:t>.</a:t>
                </a:r>
                <a:r>
                  <a:rPr lang="ru-RU" sz="2200" dirty="0">
                    <a:solidFill>
                      <a:srgbClr val="00B050"/>
                    </a:solidFill>
                  </a:rPr>
                  <a:t> 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 — Время движения</a:t>
                </a:r>
                <a:r>
                  <a:rPr lang="en-US" sz="2200" dirty="0">
                    <a:solidFill>
                      <a:schemeClr val="tx1"/>
                    </a:solidFill>
                  </a:rPr>
                  <a:t> (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200" dirty="0">
                    <a:solidFill>
                      <a:schemeClr val="tx1"/>
                    </a:solidFill>
                  </a:rPr>
                  <a:t>)</a:t>
                </a:r>
                <a:r>
                  <a:rPr lang="ru-RU" sz="2200" dirty="0">
                    <a:solidFill>
                      <a:schemeClr val="tx1"/>
                    </a:solidFill>
                  </a:rPr>
                  <a:t>. 					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solidFill>
                      <a:schemeClr val="tx1"/>
                    </a:solidFill>
                  </a:rPr>
                  <a:t> — </a:t>
                </a:r>
                <a:r>
                  <a:rPr lang="ru-RU" sz="2200" dirty="0">
                    <a:solidFill>
                      <a:srgbClr val="00B050"/>
                    </a:solidFill>
                  </a:rPr>
                  <a:t>Расстояние (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S</a:t>
                </a:r>
                <a:r>
                  <a:rPr lang="en-US" sz="2200" dirty="0">
                    <a:solidFill>
                      <a:srgbClr val="00B050"/>
                    </a:solidFill>
                  </a:rPr>
                  <a:t>)</a:t>
                </a:r>
                <a:r>
                  <a:rPr lang="ru-RU" sz="2200" dirty="0">
                    <a:solidFill>
                      <a:srgbClr val="00B050"/>
                    </a:solidFill>
                  </a:rPr>
                  <a:t>. Оно постоянно.</a:t>
                </a:r>
                <a:r>
                  <a:rPr lang="ru-RU" sz="2200" dirty="0">
                    <a:solidFill>
                      <a:schemeClr val="tx1"/>
                    </a:solidFill>
                  </a:rPr>
                  <a:t>      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S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= v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ru-RU" sz="22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t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.</a:t>
                </a:r>
                <a:r>
                  <a:rPr lang="ru-RU" sz="2200" dirty="0">
                    <a:solidFill>
                      <a:schemeClr val="tx1"/>
                    </a:solidFill>
                  </a:rPr>
                  <a:t>  	</a:t>
                </a:r>
                <a:endParaRPr lang="ru-RU" sz="2200" i="1" dirty="0">
                  <a:solidFill>
                    <a:schemeClr val="tx1"/>
                  </a:solidFill>
                </a:endParaRP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Время </a:t>
                </a:r>
                <a:r>
                  <a:rPr lang="en-US" sz="2200" i="1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ru-RU" sz="2200" dirty="0"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обратно пропорционально скорости </a:t>
                </a:r>
                <a:r>
                  <a:rPr lang="en-US" sz="2200" i="1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b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22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при </a:t>
                </a:r>
                <a:r>
                  <a:rPr lang="ru-RU" sz="2200" dirty="0">
                    <a:solidFill>
                      <a:srgbClr val="00B05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постоянном расстоянии 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S</a:t>
                </a:r>
                <a:r>
                  <a:rPr lang="ru-RU" sz="2200" dirty="0">
                    <a:solidFill>
                      <a:srgbClr val="00B05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2200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771550"/>
                <a:ext cx="8496944" cy="4104456"/>
              </a:xfrm>
              <a:blipFill>
                <a:blip r:embed="rId3"/>
                <a:stretch>
                  <a:fillRect l="-933" t="-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1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50492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Решение задач при помощи пропорций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700410"/>
                <a:ext cx="8280920" cy="4175596"/>
              </a:xfrm>
            </p:spPr>
            <p:txBody>
              <a:bodyPr>
                <a:noAutofit/>
              </a:bodyPr>
              <a:lstStyle/>
              <a:p>
                <a:pPr marL="0" indent="0" algn="l">
                  <a:lnSpc>
                    <a:spcPct val="90000"/>
                  </a:lnSpc>
                  <a:spcBef>
                    <a:spcPts val="30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</a:t>
                </a:r>
                <a:r>
                  <a:rPr lang="ru-RU" sz="2200" dirty="0">
                    <a:solidFill>
                      <a:srgbClr val="C00000"/>
                    </a:solidFill>
                  </a:rPr>
                  <a:t>Машина за 2 часа проехала расстояние между сёлами </a:t>
                </a:r>
                <a:br>
                  <a:rPr lang="ru-RU" sz="2200" dirty="0">
                    <a:solidFill>
                      <a:srgbClr val="C00000"/>
                    </a:solidFill>
                  </a:rPr>
                </a:br>
                <a:r>
                  <a:rPr lang="ru-RU" sz="2200" dirty="0">
                    <a:solidFill>
                      <a:srgbClr val="C00000"/>
                    </a:solidFill>
                  </a:rPr>
                  <a:t> со скоростью 75 км/ч. Сколько времени машина потратит </a:t>
                </a:r>
                <a:br>
                  <a:rPr lang="ru-RU" sz="2200" dirty="0">
                    <a:solidFill>
                      <a:srgbClr val="C00000"/>
                    </a:solidFill>
                  </a:rPr>
                </a:br>
                <a:r>
                  <a:rPr lang="ru-RU" sz="2200" dirty="0">
                    <a:solidFill>
                      <a:srgbClr val="C00000"/>
                    </a:solidFill>
                  </a:rPr>
                  <a:t>на обратный путь со скоростью 50 км/ч?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   2 ч   —   75 км/ч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   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x</a:t>
                </a:r>
                <a:r>
                  <a:rPr lang="ru-RU" sz="2200" dirty="0">
                    <a:solidFill>
                      <a:schemeClr val="tx1"/>
                    </a:solidFill>
                  </a:rPr>
                  <a:t> ч   —   50 км/ч</a:t>
                </a:r>
              </a:p>
              <a:p>
                <a:pPr marL="0" indent="0" algn="l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</a:rPr>
                  <a:t> </a:t>
                </a:r>
                <a:r>
                  <a:rPr lang="ru-RU" sz="2200" dirty="0">
                    <a:solidFill>
                      <a:schemeClr val="tx1"/>
                    </a:solidFill>
                  </a:rPr>
                  <a:t>При постоянном пути время движения обратно пропорционально скорости движения.		  </a:t>
                </a:r>
                <a:r>
                  <a:rPr lang="en-US" sz="2200" i="1" dirty="0">
                    <a:solidFill>
                      <a:srgbClr val="00B050"/>
                    </a:solidFill>
                  </a:rPr>
                  <a:t>S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 = v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ru-RU" sz="2200" i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i="1" dirty="0">
                    <a:solidFill>
                      <a:schemeClr val="tx1"/>
                    </a:solidFill>
                  </a:rPr>
                  <a:t>t</a:t>
                </a:r>
                <a:r>
                  <a:rPr lang="ru-RU" sz="2200" i="1" dirty="0">
                    <a:solidFill>
                      <a:schemeClr val="tx1"/>
                    </a:solidFill>
                  </a:rPr>
                  <a:t>.</a:t>
                </a:r>
                <a:endParaRPr lang="en-US" sz="2200" i="1" dirty="0">
                  <a:solidFill>
                    <a:schemeClr val="tx1"/>
                  </a:solidFill>
                </a:endParaRPr>
              </a:p>
              <a:p>
                <a:pPr marL="0" indent="0" algn="l">
                  <a:lnSpc>
                    <a:spcPct val="90000"/>
                  </a:lnSpc>
                  <a:spcBef>
                    <a:spcPts val="0"/>
                  </a:spcBef>
                  <a:buNone/>
                </a:pPr>
                <a:r>
                  <a:rPr lang="ru-RU" sz="2200" dirty="0">
                    <a:solidFill>
                      <a:schemeClr val="tx1"/>
                    </a:solidFill>
                  </a:rPr>
                  <a:t>Во сколько раз 75 км/ч больше, чем 50 км/ч? </a:t>
                </a:r>
                <a:br>
                  <a:rPr lang="ru-RU" sz="2200" dirty="0">
                    <a:solidFill>
                      <a:schemeClr val="tx1"/>
                    </a:solidFill>
                  </a:rPr>
                </a:br>
                <a:r>
                  <a:rPr lang="ru-RU" sz="2200" dirty="0">
                    <a:solidFill>
                      <a:schemeClr val="tx1"/>
                    </a:solidFill>
                  </a:rPr>
                  <a:t>Во столько же раз, во сколько </a:t>
                </a:r>
                <a:r>
                  <a:rPr lang="en-US" sz="2200" dirty="0">
                    <a:solidFill>
                      <a:schemeClr val="tx1"/>
                    </a:solidFill>
                  </a:rPr>
                  <a:t>x </a:t>
                </a:r>
                <a:r>
                  <a:rPr lang="ru-RU" sz="2200" dirty="0">
                    <a:solidFill>
                      <a:schemeClr val="tx1"/>
                    </a:solidFill>
                  </a:rPr>
                  <a:t>ч больше, чем 2 ч.   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en-US" sz="28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75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</m:t>
                        </m:r>
                      </m:den>
                    </m:f>
                    <m:r>
                      <a:rPr lang="ru-RU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</a:rPr>
                  <a:t>       </a:t>
                </a:r>
                <a:r>
                  <a:rPr lang="ru-RU" sz="2200" dirty="0">
                    <a:solidFill>
                      <a:schemeClr val="tx1"/>
                    </a:solidFill>
                  </a:rPr>
                  <a:t>Для проверки можно решить ту же задачу, вычислив расстояние: 75 * 2 : 50 = 3 (ч).</a:t>
                </a:r>
              </a:p>
              <a:p>
                <a:pPr algn="l">
                  <a:lnSpc>
                    <a:spcPct val="90000"/>
                  </a:lnSpc>
                  <a:spcBef>
                    <a:spcPts val="0"/>
                  </a:spcBef>
                </a:pPr>
                <a:r>
                  <a:rPr lang="ru-RU" sz="2200" dirty="0">
                    <a:solidFill>
                      <a:schemeClr val="tx1"/>
                    </a:solidFill>
                  </a:rPr>
                  <a:t> </a:t>
                </a:r>
                <a:r>
                  <a:rPr lang="ru-RU" sz="2200" b="1" dirty="0">
                    <a:solidFill>
                      <a:srgbClr val="0070C0"/>
                    </a:solidFill>
                  </a:rPr>
                  <a:t>Запомнить:</a:t>
                </a:r>
                <a:r>
                  <a:rPr lang="ru-RU" sz="2200" dirty="0">
                    <a:solidFill>
                      <a:srgbClr val="0070C0"/>
                    </a:solidFill>
                  </a:rPr>
                  <a:t> Множители обратно пропорциональны, </a:t>
                </a:r>
                <a:br>
                  <a:rPr lang="ru-RU" sz="2200" dirty="0">
                    <a:solidFill>
                      <a:srgbClr val="0070C0"/>
                    </a:solidFill>
                  </a:rPr>
                </a:br>
                <a:r>
                  <a:rPr lang="ru-RU" sz="2200" dirty="0">
                    <a:solidFill>
                      <a:srgbClr val="0070C0"/>
                    </a:solidFill>
                  </a:rPr>
                  <a:t>если их произведение постоянно.</a:t>
                </a: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700410"/>
                <a:ext cx="8280920" cy="4175596"/>
              </a:xfrm>
              <a:blipFill>
                <a:blip r:embed="rId3"/>
                <a:stretch>
                  <a:fillRect l="-957" t="-1898" b="-4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9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5737</TotalTime>
  <Words>1329</Words>
  <Application>Microsoft Office PowerPoint</Application>
  <PresentationFormat>Экран (16:9)</PresentationFormat>
  <Paragraphs>128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</vt:lpstr>
      <vt:lpstr>Wingdings 3</vt:lpstr>
      <vt:lpstr>Аспект</vt:lpstr>
      <vt:lpstr>Задачи на прямую и обратную пропорциональность</vt:lpstr>
      <vt:lpstr>Повторение</vt:lpstr>
      <vt:lpstr>Повторение</vt:lpstr>
      <vt:lpstr>Повторение</vt:lpstr>
      <vt:lpstr>Решение пропорций</vt:lpstr>
      <vt:lpstr>Прямая пропорциональность</vt:lpstr>
      <vt:lpstr>Решение задач при помощи пропорций</vt:lpstr>
      <vt:lpstr>Обратная пропорциональность</vt:lpstr>
      <vt:lpstr>Решение задач при помощи пропорций</vt:lpstr>
      <vt:lpstr>Сложные задачи на прямую и обратную пропорциональность</vt:lpstr>
      <vt:lpstr>Сложные задачи на прямую и обратную пропорциональность</vt:lpstr>
      <vt:lpstr>Желаю не болеть и хорошо учиться!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586</cp:revision>
  <cp:lastPrinted>2017-04-04T13:08:37Z</cp:lastPrinted>
  <dcterms:created xsi:type="dcterms:W3CDTF">2016-11-09T08:55:41Z</dcterms:created>
  <dcterms:modified xsi:type="dcterms:W3CDTF">2020-09-30T19:21:39Z</dcterms:modified>
</cp:coreProperties>
</file>