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86"/>
  </p:notesMasterIdLst>
  <p:sldIdLst>
    <p:sldId id="301" r:id="rId2"/>
    <p:sldId id="326" r:id="rId3"/>
    <p:sldId id="365" r:id="rId4"/>
    <p:sldId id="432" r:id="rId5"/>
    <p:sldId id="433" r:id="rId6"/>
    <p:sldId id="366" r:id="rId7"/>
    <p:sldId id="367" r:id="rId8"/>
    <p:sldId id="370" r:id="rId9"/>
    <p:sldId id="369" r:id="rId10"/>
    <p:sldId id="376" r:id="rId11"/>
    <p:sldId id="371" r:id="rId12"/>
    <p:sldId id="372" r:id="rId13"/>
    <p:sldId id="417" r:id="rId14"/>
    <p:sldId id="373" r:id="rId15"/>
    <p:sldId id="374" r:id="rId16"/>
    <p:sldId id="427" r:id="rId17"/>
    <p:sldId id="428" r:id="rId18"/>
    <p:sldId id="375" r:id="rId19"/>
    <p:sldId id="377" r:id="rId20"/>
    <p:sldId id="429" r:id="rId21"/>
    <p:sldId id="378" r:id="rId22"/>
    <p:sldId id="430" r:id="rId23"/>
    <p:sldId id="379" r:id="rId24"/>
    <p:sldId id="380" r:id="rId25"/>
    <p:sldId id="382" r:id="rId26"/>
    <p:sldId id="383" r:id="rId27"/>
    <p:sldId id="381" r:id="rId28"/>
    <p:sldId id="385" r:id="rId29"/>
    <p:sldId id="386" r:id="rId30"/>
    <p:sldId id="384" r:id="rId31"/>
    <p:sldId id="387" r:id="rId32"/>
    <p:sldId id="388" r:id="rId33"/>
    <p:sldId id="389" r:id="rId34"/>
    <p:sldId id="431" r:id="rId35"/>
    <p:sldId id="434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435" r:id="rId44"/>
    <p:sldId id="436" r:id="rId45"/>
    <p:sldId id="397" r:id="rId46"/>
    <p:sldId id="398" r:id="rId47"/>
    <p:sldId id="399" r:id="rId48"/>
    <p:sldId id="437" r:id="rId49"/>
    <p:sldId id="439" r:id="rId50"/>
    <p:sldId id="438" r:id="rId51"/>
    <p:sldId id="449" r:id="rId52"/>
    <p:sldId id="450" r:id="rId53"/>
    <p:sldId id="400" r:id="rId54"/>
    <p:sldId id="401" r:id="rId55"/>
    <p:sldId id="404" r:id="rId56"/>
    <p:sldId id="402" r:id="rId57"/>
    <p:sldId id="440" r:id="rId58"/>
    <p:sldId id="441" r:id="rId59"/>
    <p:sldId id="442" r:id="rId60"/>
    <p:sldId id="405" r:id="rId61"/>
    <p:sldId id="443" r:id="rId62"/>
    <p:sldId id="445" r:id="rId63"/>
    <p:sldId id="446" r:id="rId64"/>
    <p:sldId id="447" r:id="rId65"/>
    <p:sldId id="448" r:id="rId66"/>
    <p:sldId id="407" r:id="rId67"/>
    <p:sldId id="408" r:id="rId68"/>
    <p:sldId id="409" r:id="rId69"/>
    <p:sldId id="410" r:id="rId70"/>
    <p:sldId id="411" r:id="rId71"/>
    <p:sldId id="412" r:id="rId72"/>
    <p:sldId id="413" r:id="rId73"/>
    <p:sldId id="415" r:id="rId74"/>
    <p:sldId id="416" r:id="rId75"/>
    <p:sldId id="418" r:id="rId76"/>
    <p:sldId id="419" r:id="rId77"/>
    <p:sldId id="420" r:id="rId78"/>
    <p:sldId id="422" r:id="rId79"/>
    <p:sldId id="421" r:id="rId80"/>
    <p:sldId id="423" r:id="rId81"/>
    <p:sldId id="424" r:id="rId82"/>
    <p:sldId id="425" r:id="rId83"/>
    <p:sldId id="426" r:id="rId84"/>
    <p:sldId id="363" r:id="rId85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2653" autoAdjust="0"/>
  </p:normalViewPr>
  <p:slideViewPr>
    <p:cSldViewPr>
      <p:cViewPr varScale="1">
        <p:scale>
          <a:sx n="70" d="100"/>
          <a:sy n="70" d="100"/>
        </p:scale>
        <p:origin x="669" y="4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B165F-DAC5-41D4-8383-6927FFFF8F1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8BC49-7326-4315-9EF6-841B61FD8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1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855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872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284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439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362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958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698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393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834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92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174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214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2060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03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6857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9499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675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1075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7838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0946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1479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484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7135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5796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4679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0347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1525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2210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6272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2756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8211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9007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610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7926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559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2350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4040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9174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8956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7038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08332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93864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75856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590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37286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945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05760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9048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01041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2549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86861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60156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14941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31861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37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98339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02504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97320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03367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77113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60370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65083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4099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63061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71388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069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49989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12072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21832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73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7219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36359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75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33155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76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17041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77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56693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78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74799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79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30938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80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134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99266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81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82791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82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64230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83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81389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84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291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819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1E69AC-36CA-4E4E-B878-2F8B48AB6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08C908-74EA-4A9A-BADD-DB1E0C8AD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83AB0B-DE61-4ABB-BAAC-69AE99C99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54B211-CB69-466C-9291-A57EA8FC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E7C5E1-C2F2-4858-A70E-E8256208C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27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774D9-3A73-4D5E-92B0-2F04CE449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AB4F0E-00B4-4888-B5F6-DC9F050E6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D6A8F-91B9-4F95-8324-9B2A5170B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E608C8-0EC9-4500-9EE4-542E6D2B1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0A1CF-5CE4-481F-8D52-36A41C3D1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829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CA89F2C-4AB3-41CA-A6D0-1068B88DDE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A65C53-A1DD-4D6F-8CDC-C57574951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2F676B-A06C-4972-ABB7-FBF8A3C16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08EB68-9786-4425-AA69-B79E3FCD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9BB22C-10D1-4899-9E00-516C9EB7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27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26B78-AF4E-4642-8214-8395C8D04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46E918-D5EB-46B9-B0C8-0840D75CA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D7B842-73A6-45EC-BB7D-567133AA8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FE9F95-FB40-4901-9245-5DCBD5A62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8DD1A9-7CEB-435B-9C00-F49CB39A9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52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4AF5A-210C-4F12-973D-780D1B3C3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09E740-F8BA-4E5B-A090-E00AA2999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53007F-231E-4F56-87D0-815D60B5F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CB79D3-C313-42A6-BDBE-441F3AA84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C9876C-1412-4523-B0D5-9B162AB7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80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B7F5E6-2013-478F-9674-4F7E1FD70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1722-1895-4B27-8F54-3689E9219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D6C131-0F9A-4184-9B37-5C7DB1EB1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1E77F7-AD7C-475A-A378-BD4B3F999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92655A-90E0-43A6-9D6A-F3DF1AE37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389CAB-5AD5-4044-B973-3AE6017D8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05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F801E-E3E3-403B-BE55-2CAAFFE85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C9FC96-D552-4126-8D24-7C1CF6AD2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E764D7-ED94-4155-8C8D-116AB5541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3C08A8-0EB5-453A-97DF-30F363344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34D19A-89A4-414B-B52E-541E36E711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7D2F0BA-F7B0-4963-B843-C8779E552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EA0A65-FB9A-46B8-A39E-40001C5D0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46E5337-A965-4CD7-88F0-36A41BCCD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18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9D336-272B-441D-AAF9-171F4CCE5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A596A0B-FE90-40F4-9ADB-013FB9B91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EC5425F-36D6-453D-8D2C-5E31CF8C5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E693CD-CC59-4A2B-AAF6-064165D7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89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10EA67-5892-4AC1-86C7-3944005AB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F126C9D-B365-425D-91A6-7A109B69D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3A439B-C6A3-410D-A135-E9BEE8A36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87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B0EE7-2939-47CE-9D0F-183FAF4A4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CF8E03-D9DC-431D-8DD1-83E903BCF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FCC5EE-8272-4B52-B45E-A1429279E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58450A-AE56-429E-B23B-BC8F9D01E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BF8B16-BD05-48B6-BC03-586EF23ED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34B7EA-BF15-4322-A3B6-856668796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55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E66FB-80DD-4D18-AFD1-78DF83F8D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22E152-4AA5-4212-877A-9A6CE73CD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B6391D-1BB2-4F22-B931-C9372C2FD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8670D7-2C0A-4B85-A470-9D57C6D03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96D32B-6D89-4BAD-B8B1-888441334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126675-CF53-4720-AD69-84B78869E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85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B7F01-6B6C-4638-9129-0F252DDDC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3BE46D-6314-4CF8-B1FB-741B0E8A8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6BCB-9DA9-4D19-B3B8-5956AA9A7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BD8A6-2B11-4ADA-9673-FB0CFB16F882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B197DA-9ABC-4C2B-B860-DA3D05B17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41B93A-A230-435D-B83C-2CA581145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12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vkin.ru/" TargetMode="External"/><Relationship Id="rId2" Type="http://schemas.openxmlformats.org/officeDocument/2006/relationships/hyperlink" Target="mailto:avshevkin@mail.ru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zen.yandex.ru/media/shevkin/sokratim-korotkoe-reshenie-5f99df749037085821054e21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1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1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1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1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mailto:avshevkin@mail.ru" TargetMode="Externa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hyperlink" Target="https://zen.yandex.ru/id/5ce04ad26ae53300b438dda5?clid=&amp;referrer_place=null&amp;token" TargetMode="External"/><Relationship Id="rId4" Type="http://schemas.openxmlformats.org/officeDocument/2006/relationships/hyperlink" Target="http://www.shevkin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7" y="457200"/>
            <a:ext cx="6048673" cy="990600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Стандартные способы решения уравнений и неравенств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(10-11 классы)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403648" y="1995488"/>
            <a:ext cx="5724227" cy="22320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70C0"/>
                </a:solidFill>
                <a:latin typeface="+mj-lt"/>
              </a:rPr>
              <a:t>Шевкин Александр Владимирович</a:t>
            </a:r>
            <a:r>
              <a:rPr lang="ru-RU" sz="2000" dirty="0">
                <a:solidFill>
                  <a:srgbClr val="0070C0"/>
                </a:solidFill>
                <a:latin typeface="+mj-lt"/>
              </a:rPr>
              <a:t>, </a:t>
            </a:r>
            <a:br>
              <a:rPr lang="ru-RU" sz="2000" dirty="0">
                <a:solidFill>
                  <a:srgbClr val="0070C0"/>
                </a:solidFill>
                <a:latin typeface="+mj-lt"/>
              </a:rPr>
            </a:br>
            <a:r>
              <a:rPr lang="ru-RU" sz="2000" dirty="0">
                <a:solidFill>
                  <a:srgbClr val="0070C0"/>
                </a:solidFill>
                <a:latin typeface="+mj-lt"/>
              </a:rPr>
              <a:t>Заслуженный учитель РФ, лауреат премии </a:t>
            </a:r>
            <a:r>
              <a:rPr lang="ru-RU" sz="2000" dirty="0">
                <a:solidFill>
                  <a:srgbClr val="0070C0"/>
                </a:solidFill>
              </a:rPr>
              <a:t>и грантов </a:t>
            </a:r>
            <a:r>
              <a:rPr lang="ru-RU" sz="2000" dirty="0">
                <a:solidFill>
                  <a:srgbClr val="0070C0"/>
                </a:solidFill>
                <a:latin typeface="+mj-lt"/>
              </a:rPr>
              <a:t>мэрии Москвы в области образования, </a:t>
            </a:r>
            <a:r>
              <a:rPr lang="ru-RU" sz="2000" dirty="0" err="1">
                <a:solidFill>
                  <a:srgbClr val="0070C0"/>
                </a:solidFill>
              </a:rPr>
              <a:t>к.п.н</a:t>
            </a:r>
            <a:r>
              <a:rPr lang="ru-RU" sz="2000" dirty="0">
                <a:solidFill>
                  <a:srgbClr val="0070C0"/>
                </a:solidFill>
              </a:rPr>
              <a:t>., </a:t>
            </a:r>
            <a:r>
              <a:rPr lang="ru-RU" sz="2000" dirty="0" err="1">
                <a:solidFill>
                  <a:srgbClr val="0070C0"/>
                </a:solidFill>
              </a:rPr>
              <a:t>с.н.с</a:t>
            </a:r>
            <a:r>
              <a:rPr lang="ru-RU" sz="2000" dirty="0">
                <a:solidFill>
                  <a:srgbClr val="0070C0"/>
                </a:solidFill>
              </a:rPr>
              <a:t>., </a:t>
            </a:r>
            <a:r>
              <a:rPr lang="ru-RU" sz="2000" dirty="0">
                <a:solidFill>
                  <a:srgbClr val="0070C0"/>
                </a:solidFill>
                <a:latin typeface="+mj-lt"/>
              </a:rPr>
              <a:t>стаж работы в школе 44 года, один из авторов учебников математики </a:t>
            </a:r>
            <a:r>
              <a:rPr lang="ru-RU" sz="2000" dirty="0">
                <a:solidFill>
                  <a:srgbClr val="0070C0"/>
                </a:solidFill>
              </a:rPr>
              <a:t>серии «МГУ-школе»,</a:t>
            </a:r>
            <a:r>
              <a:rPr lang="ru-RU" sz="2000" dirty="0">
                <a:solidFill>
                  <a:srgbClr val="0070C0"/>
                </a:solidFill>
                <a:latin typeface="+mj-lt"/>
              </a:rPr>
              <a:t> С.М. Никольский и др., Просвещение.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  <a:latin typeface="+mj-lt"/>
                <a:hlinkClick r:id="rId2"/>
              </a:rPr>
              <a:t>avshevkin@mail.ru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        </a:t>
            </a:r>
            <a:r>
              <a:rPr lang="en-US" sz="2000" b="1" dirty="0">
                <a:solidFill>
                  <a:schemeClr val="tx1"/>
                </a:solidFill>
                <a:latin typeface="+mj-lt"/>
                <a:hlinkClick r:id="rId3"/>
              </a:rPr>
              <a:t>www.shevkin.ru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2784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Рациональные уравнения</a:t>
            </a:r>
            <a:endParaRPr lang="ru-RU" sz="2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640960" cy="4104456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Ещё один способ перейти к уравнению-следствию: замена нулём разности функций, определённых не при любом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1)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1)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+3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Каждую из дробей представим в виде разности.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  <m:r>
                      <a:rPr lang="ru-RU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ru-RU" sz="240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ru-RU" sz="2400" b="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ru-RU" sz="240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ru-RU" sz="2400" b="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  <m:r>
                      <a:rPr lang="ru-RU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ru-RU" sz="240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+2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ru-RU" sz="240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+2</m:t>
                        </m:r>
                      </m:den>
                    </m:f>
                    <m:r>
                      <a:rPr lang="ru-RU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ru-RU" sz="240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+3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ru-RU" sz="240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ru-RU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endParaRPr lang="ru-RU" sz="2400" b="1" dirty="0">
                  <a:solidFill>
                    <a:schemeClr val="tx2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  <m:r>
                      <a:rPr lang="ru-RU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ru-RU" sz="240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+3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ru-RU" sz="240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ru-RU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Полученное уравнение имеет корни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но эти корни уравнения-следствия обращают в нуль знаменатели дробей в левой части исходного уравнения, оно не имеет корней.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Ответ.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Нет корней</m:t>
                    </m:r>
                    <m:r>
                      <a:rPr lang="ru-RU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640960" cy="4104456"/>
              </a:xfrm>
              <a:blipFill>
                <a:blip r:embed="rId3"/>
                <a:stretch>
                  <a:fillRect l="-1058" t="-2080" b="-52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16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Рациональные уравнения</a:t>
            </a:r>
            <a:endParaRPr lang="ru-RU" sz="2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640960" cy="4104456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Мы только что сильно «сэкономили» на преобразованиях при решении уравнения. Ещё один пример «экономии».</a:t>
                </a:r>
                <a:endParaRPr lang="ru-RU" sz="2400" b="0" i="1" dirty="0">
                  <a:solidFill>
                    <a:schemeClr val="tx2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l"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b="1" i="0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ru-RU" sz="2400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2400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=2.</m:t>
                      </m:r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Здесь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а мы знаем утверждение: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1" i="0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ru-RU" sz="240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2.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Причём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1" i="0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ru-RU" sz="240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лишь 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1. Уравнение имеет единственный корень 1.</a:t>
                </a:r>
                <a:endParaRPr lang="ru-RU" sz="2400" b="1" dirty="0">
                  <a:solidFill>
                    <a:schemeClr val="tx2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Теперь решим уравнение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ru-RU" sz="2400" b="0" i="1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−5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ru-RU" sz="2400" b="0" i="1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+7</m:t>
                      </m:r>
                      <m:r>
                        <a:rPr lang="en-US" sz="2400" b="1" i="0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ru-RU" sz="2400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2400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sz="2400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400" b="0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−5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ru-RU" sz="2400" b="0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+7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=2.</m:t>
                      </m:r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Выполнив замену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+7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придём к уравнению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640960" cy="4104456"/>
              </a:xfrm>
              <a:blipFill>
                <a:blip r:embed="rId3"/>
                <a:stretch>
                  <a:fillRect l="-1058" t="-2080" b="-2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11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156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Рациональные уравнения</a:t>
            </a:r>
            <a:endParaRPr lang="ru-RU" sz="2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640960" cy="4104456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400" b="1" i="0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ru-RU" sz="2400" i="1" smtClean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2400" i="1" smtClean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ru-RU" sz="2400" b="0" i="1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имеющему единственный корень 1.</a:t>
                </a:r>
                <a:endParaRPr lang="ru-RU" sz="2400" b="1" dirty="0">
                  <a:solidFill>
                    <a:schemeClr val="tx2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640960" cy="4104456"/>
              </a:xfrm>
              <a:blipFill>
                <a:blip r:embed="rId3"/>
                <a:stretch>
                  <a:fillRect l="-10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34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Рациональные уравнения</a:t>
            </a:r>
            <a:endParaRPr lang="ru-RU" sz="2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640960" cy="4104456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400" b="1" i="0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ru-RU" sz="2400" i="1" smtClean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2400" i="1" smtClean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ru-RU" sz="2400" b="0" i="1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имеющему единственный корень 1.</a:t>
                </a:r>
                <a:endParaRPr lang="ru-RU" sz="2400" b="1" dirty="0">
                  <a:solidFill>
                    <a:schemeClr val="tx2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Решим уравнение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ru-RU" sz="2400" b="0" i="1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−5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ru-RU" sz="2400" b="0" i="1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+7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0" i="1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Получим его корни 2 и 3, они не обращают в нуль знаменатель дроби в уравнении </a:t>
                </a:r>
              </a:p>
              <a:p>
                <a:pPr algn="l"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ru-RU" sz="2400" b="0" i="1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−5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ru-RU" sz="2400" b="0" i="1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+7</m:t>
                      </m:r>
                      <m:r>
                        <a:rPr lang="en-US" sz="2400" b="1" i="0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ru-RU" sz="2400" i="1" smtClean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2400" i="1" smtClean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sz="2400" i="1" smtClean="0"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400" b="0" i="1" smtClean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−5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ru-RU" sz="2400" b="0" i="1" smtClean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+7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=2.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Следовательно, это корни исходного уравнения.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Ответ.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 3.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640960" cy="4104456"/>
              </a:xfrm>
              <a:blipFill>
                <a:blip r:embed="rId3"/>
                <a:stretch>
                  <a:fillRect l="-1058" r="-13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13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72008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С-6*. Замена неизвестного при решении рациональных уравнений</a:t>
            </a:r>
            <a:endParaRPr lang="ru-RU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915566"/>
                <a:ext cx="8568952" cy="3960440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Решите уравнение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(1-2)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1. 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−10</m:t>
                    </m:r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+9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+97)</m:t>
                        </m:r>
                      </m:e>
                      <m: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+34</m:t>
                    </m:r>
                    <m:d>
                      <m:dPr>
                        <m:ctrlP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+97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+120=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15</m:t>
                    </m:r>
                    <m:d>
                      <m:dPr>
                        <m:ctrlP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−4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+36=0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d>
                      <m:dPr>
                        <m:ctrlP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+3</m:t>
                        </m:r>
                      </m:e>
                    </m:d>
                    <m:d>
                      <m:dPr>
                        <m:ctrlP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+5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=72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Задания а)-в) понятные, для них есть аналогичные задания, решения, разобранные в первой части ДМ-10, в г) надо предварительно перемножить пары множителей: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ru-RU" sz="2400" b="0" i="1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+5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ru-RU" sz="2400" b="0" i="1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  <m:sSup>
                        <m:sSupPr>
                          <m:ctrlPr>
                            <a:rPr lang="ru-RU" sz="2400" i="1" smtClean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ru-RU" sz="2400" b="0" i="1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+5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ru-RU" sz="2400" b="0" i="1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+6)−72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0" i="1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915566"/>
                <a:ext cx="8568952" cy="3960440"/>
              </a:xfrm>
              <a:blipFill>
                <a:blip r:embed="rId3"/>
                <a:stretch>
                  <a:fillRect l="-1067" t="-2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14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15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7494"/>
            <a:ext cx="7702624" cy="64807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С-6*. Замена неизвестного при решении рациональных уравнений</a:t>
            </a:r>
            <a:endParaRPr lang="ru-RU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915566"/>
                <a:ext cx="8712968" cy="3960440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2. 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ru-RU" sz="2400" b="1" i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35</m:t>
                        </m:r>
                      </m:num>
                      <m:den>
                        <m:sSup>
                          <m:sSupPr>
                            <m:ctrlPr>
                              <a:rPr lang="ru-RU" sz="240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+6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0;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− 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+ 1</m:t>
                        </m:r>
                      </m:num>
                      <m:den>
                        <m:sSup>
                          <m:sSupPr>
                            <m:ctrlPr>
                              <a:rPr lang="ru-RU" sz="240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sup>
                        </m:s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+ 3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+ 5</m:t>
                        </m:r>
                      </m:den>
                    </m:f>
                    <m:r>
                      <a:rPr lang="ru-RU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sup>
                        </m:s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+ 3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+ 5</m:t>
                        </m:r>
                      </m:num>
                      <m:den>
                        <m:sSup>
                          <m:sSupPr>
                            <m:ctrlPr>
                              <a:rPr lang="ru-RU" sz="240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− 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+ 1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2.</m:t>
                    </m:r>
                  </m:oMath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Замена в а) понятна, а в б) обозначим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 smtClean="0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b="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− 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+ 1</m:t>
                        </m:r>
                      </m:num>
                      <m:den>
                        <m:sSup>
                          <m:sSupPr>
                            <m:ctrlPr>
                              <a:rPr lang="ru-RU" sz="2400" i="1" smtClean="0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ru-RU" sz="2400" b="0" i="1" smtClean="0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sup>
                        </m:sSup>
                        <m:r>
                          <a:rPr lang="ru-RU" sz="2400" b="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+ 3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+ 5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получим знакомое уравнение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b="1" i="0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ru-RU" sz="240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ru-RU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имеющее единственный корень 1.</a:t>
                </a:r>
                <a:endParaRPr lang="ru-RU" sz="2400" b="1" dirty="0">
                  <a:solidFill>
                    <a:schemeClr val="tx2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Остаётся решить уравнение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+ 1 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ru-RU" sz="240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ru-RU" sz="2400" b="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p>
                    <m:r>
                      <a:rPr lang="ru-RU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+ 3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+ 5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…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В учебнике есть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п. 2.7. Системы рациональных уравнений.</a:t>
                </a:r>
                <a:endPara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По программе углублённого изучения математики есть важная работа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С-11. Деление многочленов. Корень многочлена.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В учебнике и в первой части ДМ-10 есть вся необходимая теория и образцы её применения.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915566"/>
                <a:ext cx="8712968" cy="3960440"/>
              </a:xfrm>
              <a:blipFill>
                <a:blip r:embed="rId3"/>
                <a:stretch>
                  <a:fillRect l="-1049" r="-490" b="-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534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7494"/>
            <a:ext cx="7702624" cy="482971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ЕГЭ. № 5. Рациональные уравнения </a:t>
            </a:r>
            <a:endParaRPr lang="ru-RU" sz="2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915566"/>
                <a:ext cx="8712968" cy="3960440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5.1.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9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+ 2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− 4</m:t>
                        </m:r>
                      </m:den>
                    </m:f>
                    <m:r>
                      <a:rPr lang="ru-RU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Здесь лучше соблюдать процедуру решения.</a:t>
                </a:r>
                <a:endParaRPr lang="ru-RU" sz="20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− 4</m:t>
                              </m:r>
                            </m:e>
                          </m:d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(9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+ 2)</m:t>
                          </m:r>
                        </m:num>
                        <m:den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(9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+ 2)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(8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− 4)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ru-RU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=−6,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2)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(9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∙</m:t>
                    </m:r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(−6)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+ 2)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(8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∙</m:t>
                    </m:r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(−6)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− 4)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−6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Например, в уравнении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−1)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(3 −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  <m:r>
                      <a:rPr lang="ru-RU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легко </a:t>
                </a:r>
                <a:b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допустить ошибку, не исключив корень 0 уравнения </a:t>
                </a:r>
              </a:p>
              <a:p>
                <a:pPr algn="l"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−1)=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(3 −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ru-RU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915566"/>
                <a:ext cx="8712968" cy="3960440"/>
              </a:xfrm>
              <a:blipFill>
                <a:blip r:embed="rId3"/>
                <a:stretch>
                  <a:fillRect l="-10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16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7241E1-5045-439A-B4F8-0F83C9D1D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36" y="3053629"/>
            <a:ext cx="1512168" cy="20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55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7494"/>
            <a:ext cx="7702624" cy="482971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ЕГЭ. № 13. Решите уравнение</a:t>
            </a:r>
            <a:endParaRPr lang="ru-RU" sz="2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915566"/>
                <a:ext cx="8712968" cy="3960440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13.1.  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+ 1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+ 1)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  <m:r>
                      <a:rPr lang="ru-RU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+ 1</m:t>
                            </m:r>
                          </m:den>
                        </m:f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+ 1</m:t>
                            </m:r>
                          </m:num>
                          <m:den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б)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[0; 2]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Напрашивается замена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+ 1</m:t>
                        </m:r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+ 1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Прибавим в обеих частях уравнения удвоенное произведение этих дробей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 + 1</m:t>
                                  </m:r>
                                </m:den>
                              </m:f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 + 1</m:t>
                                  </m:r>
                                </m:num>
                                <m:den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+ 1</m:t>
                              </m:r>
                            </m:den>
                          </m:f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+ 1</m:t>
                              </m:r>
                            </m:num>
                            <m:den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ru-RU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Дальше замена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+ 1</m:t>
                        </m:r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+ 1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sSup>
                      <m:sSup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   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0;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или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2…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ru-RU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а)</m:t>
                    </m:r>
                    <m:r>
                      <a:rPr lang="ru-RU" sz="24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7,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000">
                        <a:latin typeface="Cambria Math" panose="02040503050406030204" pitchFamily="18" charset="0"/>
                      </a:rPr>
                      <m:t>−5−</m:t>
                    </m:r>
                    <m:rad>
                      <m:radPr>
                        <m:degHide m:val="on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000">
                        <a:latin typeface="Cambria Math" panose="02040503050406030204" pitchFamily="18" charset="0"/>
                      </a:rPr>
                      <m:t>−5+</m:t>
                    </m:r>
                    <m:rad>
                      <m:radPr>
                        <m:degHide m:val="on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б)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000">
                        <a:latin typeface="Cambria Math" panose="02040503050406030204" pitchFamily="18" charset="0"/>
                      </a:rPr>
                      <m:t>−5+</m:t>
                    </m:r>
                    <m:rad>
                      <m:radPr>
                        <m:degHide m:val="on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915566"/>
                <a:ext cx="8712968" cy="3960440"/>
              </a:xfrm>
              <a:blipFill>
                <a:blip r:embed="rId3"/>
                <a:stretch>
                  <a:fillRect l="-1049" b="-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7241E1-5045-439A-B4F8-0F83C9D1D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36" y="3053629"/>
            <a:ext cx="1512168" cy="20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67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С-12. Рациональные неравенства</a:t>
            </a:r>
            <a:endParaRPr lang="ru-RU" sz="22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Решите неравенство: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+3</m:t>
                        </m:r>
                      </m:e>
                    </m:d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</a:t>
                </a: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+2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−5)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ru-RU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4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− 1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+3</m:t>
                        </m:r>
                      </m:den>
                    </m:f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1;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+3</m:t>
                        </m:r>
                      </m:den>
                    </m:f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−1</m:t>
                        </m:r>
                      </m:den>
                    </m:f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13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+ 2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−3</m:t>
                        </m:r>
                      </m:den>
                    </m:f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ru-RU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4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3. 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ru-RU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ru-RU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12</m:t>
                            </m:r>
                            <m: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&lt;0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−4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+3</m:t>
                            </m:r>
                            <m: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0;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б)</a:t>
                </a: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 + 2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− 4</m:t>
                                </m:r>
                              </m:den>
                            </m:f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0;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        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−6</m:t>
                            </m:r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Почти все СР и КР избыточны при обучении по базовой программе. Учитель сам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решает, какие СР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проводить, какие задания в них включать, за что ставить какие отметки. Решение остальных заданий можно оценивать дополнительной отметкой.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b="-41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563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64807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С-13*. Замена неизвестного при решении рациональных неравенств</a:t>
            </a:r>
            <a:endParaRPr lang="ru-RU" sz="24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Решите неравенство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(1-3)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+1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+6</m:t>
                        </m:r>
                      </m:e>
                    </m:d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ru-RU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4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3.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8+ 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−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Ничего особенно сложного, но замена очевидна лишь в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задании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В задании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надо догадаться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возвести в квадрат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вторую скобку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а в задании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—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перемножить крайние скобки.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Иррациональные уравнения и неравенства в 10 классе остаются на уровне повторения, новые способы решения будут изучаться в 10 классе. Но приёмы решения, которые мы разберём, достаточны для решения многих заданий на ЕГЭ. 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r="-1818" b="-40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32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Уравнения, неравенства и их системы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71550"/>
            <a:ext cx="8712968" cy="410445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коллеги!</a:t>
            </a:r>
          </a:p>
          <a:p>
            <a:pPr algn="l">
              <a:spcBef>
                <a:spcPts val="30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Речь пойдёт о способах решения уравнений, неравенств и их систем, которые осваивают в школе при обучении по любой программе обучения математике. Когда мы писали учебники «Алгебра и начала анализа» для 10-11 классов (С.М. Никольский и др.), то у нас был такой ориентир: 10 класс </a:t>
            </a: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обучаем уравнениям, неравенствам, системам на уровне, достаточном для поступления в инженерный вуз. А 11 класс (глава 2) </a:t>
            </a: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уже более сложная и тонкая подготовка к поступлению в вузы с повышенными требованиями к математической подготовке школьников. Сегодня говорим, ориентируясь на содержание наших учебников для 10 класса.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89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7494"/>
            <a:ext cx="7702624" cy="482971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ЕГЭ. № 15. Рациональное неравенство</a:t>
            </a:r>
            <a:endParaRPr lang="ru-RU" sz="2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915566"/>
                <a:ext cx="8712968" cy="3960440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15.1.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ru-RU" sz="2400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Решите неравенство</m:t>
                        </m:r>
                        <m:r>
                          <a:rPr lang="ru-RU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6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28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+ 2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− 10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− 5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Прежде чем пускаться в преобразования, заметим, что слева у нас есть число 2: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ru-RU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6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28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 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− 10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− 5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Перепишем неравенство в виде: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0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6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28</m:t>
                        </m:r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− 5</m:t>
                        </m:r>
                      </m:den>
                    </m:f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</a:t>
                </a:r>
                <a:endParaRPr lang="ru-RU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0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+6+</m:t>
                        </m:r>
                        <m:f>
                          <m:f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28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0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2</m:t>
                            </m:r>
                          </m:e>
                        </m:d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− 1</m:t>
                            </m:r>
                          </m:e>
                        </m: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Ответ.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∞;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0; [1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5).</a:t>
                </a:r>
                <a:endPara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915566"/>
                <a:ext cx="8712968" cy="3960440"/>
              </a:xfrm>
              <a:blipFill>
                <a:blip r:embed="rId3"/>
                <a:stretch>
                  <a:fillRect l="-1049" b="-5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7241E1-5045-439A-B4F8-0F83C9D1D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36" y="3053629"/>
            <a:ext cx="1512168" cy="20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41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72008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С-14*. Замена неизвестного при решении иррациональных уравнений и неравенств</a:t>
            </a:r>
            <a:endParaRPr lang="ru-RU" sz="24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915566"/>
                <a:ext cx="8712968" cy="3960440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Решите уравнение: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а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ra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−6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ru-RU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б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+ 1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1</m:t>
                        </m:r>
                      </m:den>
                    </m:f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rad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+ 3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в)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+ 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den>
                        </m:f>
                      </m:e>
                    </m:rad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+ 1</m:t>
                            </m:r>
                          </m:den>
                        </m:f>
                      </m:e>
                    </m:rad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−2=0.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	</a:t>
                </a:r>
                <a:r>
                  <a:rPr lang="ru-RU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ru-RU" sz="2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ru-RU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а) 12; б) 2,25; 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неравенство:</a:t>
                </a:r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а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− 2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− 3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− 2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− 3</m:t>
                            </m:r>
                          </m:den>
                        </m:f>
                      </m:e>
                    </m:rad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−6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− 2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den>
                        </m:f>
                      </m:e>
                    </m:ra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−10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− 2</m:t>
                            </m:r>
                          </m:den>
                        </m:f>
                      </m:e>
                    </m:ra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b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ru-RU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ru-RU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</a:t>
                </a:r>
                <a:r>
                  <a:rPr lang="ru-RU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а)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0,5; 2,5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б)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; 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в)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6;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b="1" dirty="0">
                  <a:solidFill>
                    <a:schemeClr val="tx2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915566"/>
                <a:ext cx="8712968" cy="3960440"/>
              </a:xfrm>
              <a:blipFill>
                <a:blip r:embed="rId3"/>
                <a:stretch>
                  <a:fillRect t="-1231" r="-559" b="-4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62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7494"/>
            <a:ext cx="7702624" cy="482971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ЕГЭ. № 5. Простое уравнение</a:t>
            </a:r>
            <a:endParaRPr lang="ru-RU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915566"/>
                <a:ext cx="8712968" cy="3960440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5.2.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+ 25</m:t>
                            </m:r>
                          </m:num>
                          <m:den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13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Возводим в квадрат, получаем равносильное уравнение, так как обе части исходного уравнения неотрицательны: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+ 25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25,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+ 25</m:t>
                    </m:r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∙</m:t>
                    </m:r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25,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25,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25,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Ответ.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75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915566"/>
                <a:ext cx="8712968" cy="3960440"/>
              </a:xfrm>
              <a:blipFill>
                <a:blip r:embed="rId3"/>
                <a:stretch>
                  <a:fillRect l="-1049" r="-1888" b="-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22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7241E1-5045-439A-B4F8-0F83C9D1D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36" y="3053629"/>
            <a:ext cx="1512168" cy="20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55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С-1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*. Задачи с параметром</a:t>
            </a:r>
            <a:endParaRPr lang="ru-RU" sz="24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любое действительное число является решением неравенства </a:t>
                </a:r>
                <a:endParaRPr lang="ru-RU" sz="2400" i="1" dirty="0">
                  <a:solidFill>
                    <a:srgbClr val="C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ru-RU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ru-RU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ru-RU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  <m:r>
                        <a:rPr lang="ru-RU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Единственное условие: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Составляем неравенство 						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+1)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&lt;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ru-RU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0.</m:t>
                    </m:r>
                  </m:oMath>
                </a14:m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Ответ.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0,25;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400" b="1" dirty="0">
                  <a:solidFill>
                    <a:schemeClr val="tx2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23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74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С-1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*. Задачи с параметром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уравнение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+9</m:t>
                    </m:r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имеет два различных корня, больших 2. </a:t>
                </a:r>
                <a:endParaRPr lang="ru-RU" sz="2400" i="1" dirty="0">
                  <a:solidFill>
                    <a:srgbClr val="C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1) Есть два различных корня: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&gt; 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2400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+1)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−36</m:t>
                    </m:r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ru-RU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ru-RU" sz="2400" dirty="0">
                    <a:solidFill>
                      <a:schemeClr val="tx2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d>
                    <m:d>
                      <m:d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&gt;0,</m:t>
                    </m:r>
                  </m:oMath>
                </a14:m>
                <a:endParaRPr lang="ru-RU" sz="2400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ru-R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−7</m:t>
                    </m:r>
                  </m:oMath>
                </a14:m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или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ru-R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ru-R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4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24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64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С-1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*. Задачи с параметром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уравнение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+9</m:t>
                    </m:r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имеет два различных корня, больших 2. </a:t>
                </a:r>
                <a:endParaRPr lang="ru-RU" sz="2400" i="1" dirty="0">
                  <a:solidFill>
                    <a:srgbClr val="C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1) Есть два различных корня: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&gt; 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2400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+1)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−36</m:t>
                    </m:r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ru-RU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ru-RU" sz="2400" dirty="0">
                    <a:solidFill>
                      <a:schemeClr val="tx2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d>
                    <m:d>
                      <m:d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&gt;0,</m:t>
                    </m:r>
                  </m:oMath>
                </a14:m>
                <a:endParaRPr lang="ru-RU" sz="2400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ru-R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−7</m:t>
                    </m:r>
                  </m:oMath>
                </a14:m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или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ru-R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ru-R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2) Условие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&gt; 2 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приводит к неравенству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ru-R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</m:t>
                    </m:r>
                  </m:oMath>
                </a14:m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  <a:endParaRPr lang="ru-RU" sz="24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25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DE79A9-E284-47B8-BB17-C34A4550A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142" y="1707654"/>
            <a:ext cx="1872208" cy="129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47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С-1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*. Задачи с параметром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уравнение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+9</m:t>
                    </m:r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имеет два различных корня, больших 2. </a:t>
                </a:r>
                <a:endParaRPr lang="ru-RU" sz="2400" i="1" dirty="0">
                  <a:solidFill>
                    <a:srgbClr val="C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1) Есть два различных корня: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&gt; 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2400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+1)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−36</m:t>
                    </m:r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ru-RU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ru-RU" sz="2400" dirty="0">
                    <a:solidFill>
                      <a:schemeClr val="tx2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d>
                    <m:d>
                      <m:d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&gt;0,</m:t>
                    </m:r>
                  </m:oMath>
                </a14:m>
                <a:endParaRPr lang="ru-RU" sz="2400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ru-R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−7</m:t>
                    </m:r>
                  </m:oMath>
                </a14:m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или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2) Условие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&gt; 2 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приводит к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неравенству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3) Условие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(2) &gt; 0 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приводит к неравенству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ru-R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7,5</m:t>
                    </m:r>
                  </m:oMath>
                </a14:m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2400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В пунктах 1)-3) имеем общие решения: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−7,5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ru-R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Ответ.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7,5;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t="-1189" b="-37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26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DE79A9-E284-47B8-BB17-C34A4550A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142" y="1707654"/>
            <a:ext cx="1872208" cy="129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19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С-1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*. Задачи с параметром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не имеет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решений система неравенств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3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−4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9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12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−5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.                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400" b="1" dirty="0">
                  <a:solidFill>
                    <a:schemeClr val="tx2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20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27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082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С-1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*. Задачи с параметром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не имеет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решений система неравенств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3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−4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9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12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−5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.                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1) Многочлен в первом неравенстве имеет корни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3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−4</m:t>
                    </m:r>
                  </m:oMath>
                </a14:m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при любом значении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Решения неравенства левее первого корня и правее второго.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20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49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С-1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*. Задачи с параметром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не имеет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решений система неравенств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3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−4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9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12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−5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.                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1) Многочлен в первом неравенстве имеет корни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3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−4</m:t>
                    </m:r>
                  </m:oMath>
                </a14:m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при любом значении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Решения неравенства левее первого и правее второго корня.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2) Второе неравенство имеет множество решений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3) Система не имеет решений, когда второй промежуток оказывается между числами 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−4</m:t>
                    </m:r>
                  </m:oMath>
                </a14:m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b="1" dirty="0">
                  <a:solidFill>
                    <a:schemeClr val="tx2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20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29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28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Рациональные уравнения</a:t>
            </a:r>
            <a:endParaRPr lang="ru-RU" sz="2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568952" cy="4104456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начале 10 класса надо повторить квадратные и рациональные уравнения. Квадратное уравнение: </a:t>
                </a: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формулы корней (черед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теоремы Виета. </a:t>
                </a: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Рациональные уравнения можно решать по-разному.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Мы не умножаем на функцию.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Сначала узнаём, </a:t>
                </a: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когда числитель дроби равен нулю, решаем уравнение-следствие, потом проверяем, не обращают ли найденные корни знаменатель дроби в нуль. При этом не ищем ОДЗ. Да и проверка на принадлежность корня уравнения-следствия ОДЗ исходного уравнения не является гарантией, что корни уравнения-следствия найдены верно. 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568952" cy="4104456"/>
              </a:xfrm>
              <a:blipFill>
                <a:blip r:embed="rId3"/>
                <a:stretch>
                  <a:fillRect l="-1067" t="-2080" r="-2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9B9B12-0A30-4D5D-94A3-81A0ACBF9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1087" y="51470"/>
            <a:ext cx="177741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239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С-1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*. Задачи с параметром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не имеет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решений система неравенств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3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−4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9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12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−5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.                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Решим систему </a:t>
                </a:r>
                <a:r>
                  <a:rPr lang="ru-RU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−4</m:t>
                            </m:r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.       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Все её решения составляют интервал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ru-RU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Ответ.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b="1" dirty="0">
                  <a:solidFill>
                    <a:schemeClr val="tx2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20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30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1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С-1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*. Задачи с параметром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один из корней уравнения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положительный, а другой заключён между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1) Дискриминант квадратного уравнения равен 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−4)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Два корня уравнения различны, если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ru-R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400" b="1" dirty="0">
                  <a:solidFill>
                    <a:schemeClr val="tx2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20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31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01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С-1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*. Задачи с параметром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один из корней уравнения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положительный, а другой заключён между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1) Дискриминант квадратного уравнения равен 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−4)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Два корня уравнения различны, если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2) Знаки корней уравнения различны, если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т. е. если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&lt;1,5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(условие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выполнено).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400" b="1" dirty="0">
                  <a:solidFill>
                    <a:schemeClr val="tx2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20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0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С-1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*. Задачи с параметром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один из корней уравнения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положительный, а другой заключён между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1) Дискриминант квадратного уравнения равен 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−4)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Два корня уравнения различны, если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2) Знаки корней уравнения различны, если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т. е. если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&lt;1,5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(условие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выполнено).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3)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Чтобы корень уравнения был заключён между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должны выполняться два неравенства: </a:t>
                </a: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&gt; 0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&lt; 0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Решив систему, получим:</a:t>
                </a:r>
              </a:p>
              <a:p>
                <a:pPr algn="l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0,5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&lt;1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условие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&lt;1,5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выполнено).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Ответ.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0,5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ru-RU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b="1" dirty="0">
                  <a:solidFill>
                    <a:schemeClr val="tx2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2080" b="-19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FBF33B-3FB2-4EA3-B48F-B3BAC5BEC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6531" y="3727172"/>
            <a:ext cx="1892516" cy="127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491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7494"/>
            <a:ext cx="7702624" cy="482971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ЕГЭ. № 18. Задача с параметром</a:t>
            </a:r>
            <a:endParaRPr lang="ru-RU" sz="24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915566"/>
                <a:ext cx="8712968" cy="3960440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18.1.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уравнение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</m:t>
                    </m:r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имеет два 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корня, расстояние между которыми больше 3.</a:t>
                </a:r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0. Уравнение имеет два корня, если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=4−7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т. е. если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  <m:r>
                      <a:rPr lang="ru-RU" sz="24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Перепишем уравнение в виде:</a:t>
                </a:r>
              </a:p>
              <a:p>
                <a:pPr algn="l"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ru-R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ru-R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−</m:t>
                          </m:r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ru-RU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ru-RU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ru-R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+ 3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ru-RU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b="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3, если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9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т. е. если</a:t>
                </a:r>
              </a:p>
              <a:p>
                <a:pPr algn="l">
                  <a:spcBef>
                    <a:spcPts val="3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− 4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sz="24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 − 4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+12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915566"/>
                <a:ext cx="8712968" cy="3960440"/>
              </a:xfrm>
              <a:blipFill>
                <a:blip r:embed="rId3"/>
                <a:stretch>
                  <a:fillRect l="-1049" t="-1231" r="-2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7241E1-5045-439A-B4F8-0F83C9D1D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1832" y="0"/>
            <a:ext cx="1512168" cy="20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435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7494"/>
            <a:ext cx="7702624" cy="482971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ЕГЭ. № 18. Задача с параметром</a:t>
            </a:r>
            <a:endParaRPr lang="ru-RU" sz="24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915566"/>
                <a:ext cx="8712968" cy="3960440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2) Решаем неравенство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 −4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+12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 −4</m:t>
                                </m:r>
                              </m:e>
                            </m:d>
                          </m:e>
                          <m:sup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 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ru-RU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− 9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&gt;0</m:t>
                    </m:r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ru-RU" sz="24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28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−16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&lt;0</m:t>
                    </m:r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−14 − 2</m:t>
                        </m:r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85</m:t>
                            </m:r>
                          </m:e>
                        </m:rad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−14 + 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85</m:t>
                            </m:r>
                          </m:e>
                        </m:rad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Учитывая, что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имеем: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−14</m:t>
                            </m:r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−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2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85</m:t>
                                </m:r>
                              </m:e>
                            </m:rad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den>
                        </m:f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0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−14</m:t>
                            </m:r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+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2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85</m:t>
                                </m:r>
                              </m:e>
                            </m:rad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den>
                        </m:f>
                      </m:e>
                    </m:d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−14 − 2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85</m:t>
                                </m:r>
                              </m:e>
                            </m:rad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den>
                        </m:f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0</m:t>
                        </m:r>
                      </m:e>
                    </m:d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−14</m:t>
                            </m:r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+ 2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85</m:t>
                                </m:r>
                              </m:e>
                            </m:rad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den>
                        </m:f>
                      </m:e>
                    </m:d>
                    <m:r>
                      <a:rPr lang="ru-RU" sz="24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Ответ в сборнике дан с ошибкой: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−14 − 2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e>
                            </m:rad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den>
                        </m:f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0</m:t>
                        </m:r>
                      </m:e>
                    </m:d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−14</m:t>
                            </m:r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+ 2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e>
                            </m:rad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так как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−14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+ 2</m:t>
                        </m:r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</m:rad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0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915566"/>
                <a:ext cx="8712968" cy="3960440"/>
              </a:xfrm>
              <a:blipFill>
                <a:blip r:embed="rId3"/>
                <a:stretch>
                  <a:fillRect l="-1049" t="-1231" r="-1189" b="-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35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7241E1-5045-439A-B4F8-0F83C9D1D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1832" y="0"/>
            <a:ext cx="1512168" cy="20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499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71550"/>
            <a:ext cx="8712968" cy="4104456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Давайте переведём дух.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Рассмотрим решение 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задания для подготовки 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ЕГЭ, которое было 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размещено в Интернете.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36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F578B7-1463-49DF-8A0A-2B03E7C3B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83536"/>
            <a:ext cx="5202075" cy="486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014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Давайте переведём дух.</a:t>
                </a:r>
                <a:b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Рассмотрим решение задания для </a:t>
                </a:r>
                <a:b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подготовки к ЕГЭ, которое было </a:t>
                </a:r>
                <a:b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размещено в Интернете.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Автор публикации исследует </a:t>
                </a: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функцию при помощи производной.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Находит её наименьшее значение </a:t>
                </a:r>
                <a:b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Получает ответ: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&lt;−6</m:t>
                    </m:r>
                    <m:r>
                      <a:rPr lang="ru-RU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Я привёл комментарий:</a:t>
                </a:r>
              </a:p>
              <a:p>
                <a:pPr algn="l"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− 5=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−6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∞;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6)</m:t>
                    </m:r>
                  </m:oMath>
                </a14:m>
                <a:r>
                  <a:rPr lang="ru-RU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2080" b="-1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37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D0E82E-3EFF-486C-ABAA-E20D808CD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715" y="183536"/>
            <a:ext cx="3936280" cy="368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573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71550"/>
            <a:ext cx="8712968" cy="4104456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Назавтра публикация была снята.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тот случай, когда знания многих 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сложных способов решения задач 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мешают взрослому решателю увидеть 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«детское» решение. 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«Многие знания </a:t>
            </a: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многие печали», </a:t>
            </a: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говорили древние мудрецы. 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Это, кажется, как раз тот случай. 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Старайтесь на задачи смотреть глазами детей.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https://zen.yandex.ru/media/shevkin/sokratim-korotkoe-reshenie-5f99df749037085821054e21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300"/>
              </a:spcBef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BFA02F-6653-431E-8C63-2B9B74DC5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266" y="195486"/>
            <a:ext cx="3373230" cy="17100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AF5F2C-8628-4882-8C59-8B9EB60371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3266" y="1923678"/>
            <a:ext cx="3373230" cy="13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501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с рациональным показателем. Логарифм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71550"/>
            <a:ext cx="8712968" cy="410445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Далее в наших учебниках идёт степень с рациональным показателем и другие интересные вопросы. Мы подошли к логарифмам. А там логарифмические и показательные уравнения и неравенства. В 10 классе применяются стандартные способы: решаем простейшие показательные и логарифмические уравнения и неравенства, уравнения и неравенства, сводящиеся к ним при помощи замены неизвестного. Это уровень задания 5 из ЕГЭ.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935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С-3. Квадратное уравнение</a:t>
            </a:r>
            <a:endParaRPr lang="ru-RU" sz="2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568952" cy="4104456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 этой самостоятельной работы С-3 рассмотрим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только одно задание, оно «выстрелит» в задаче с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параметром. Далее почти все примеры из ДМ-10.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3. 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 квадратное уравнение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−12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+2=0 </m:t>
                    </m:r>
                  </m:oMath>
                </a14:m>
                <a:b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имеет корни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то, не вычисляя их, найдите </a:t>
                </a:r>
                <a:b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значение числового выражения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568952" cy="4104456"/>
              </a:xfrm>
              <a:blipFill>
                <a:blip r:embed="rId3"/>
                <a:stretch>
                  <a:fillRect l="-1067" t="-20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715287-1E0C-493B-867B-CE5F10389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6805" y="100607"/>
            <a:ext cx="1485568" cy="225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461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>
              <a:spcBef>
                <a:spcPts val="30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С-21. Показательные и логарифмические уравнения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Решите уравнение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(1-3)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а)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	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7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8;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3; 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=−2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Возможны разные обоснования решений, только не надо «отбрасывать» основания степени или логарифмы, что иногда делают блогеры, чтобы быть «ближе к народу». Хотелось бы, чтобы народ понимал не только как получить результат, но и почему он верный. Хорошо бы объяснять так. Функция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убывает на </a:t>
                </a:r>
                <a:r>
                  <a:rPr lang="en-US" sz="24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каждое своё значение принимает только один раз. Если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2080" b="-53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40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4172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С-21. Показательные и логарифмические уравнения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Решите уравнение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(1-3)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а)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	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7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8;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3; 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=−2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Мы решили простейшее показательное уравнение а).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Задание б) сводится к простейшему показательному уравнению заменой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Или говорим про возрастающую на </a:t>
                </a:r>
                <a:r>
                  <a:rPr 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функцию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b="0" dirty="0">
                  <a:latin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Аналогично решаем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простейшее логарифмическое уравнение в) и сводящееся к простейшему логарифмическому уравнению уравнение г).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20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738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С-21. Показательные и логарифмические уравнения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а)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18;	  б)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6;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а)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	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б)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− 3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− 2 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в)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=3; 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(5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(5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func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2400" b="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д)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3,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Применяем свойства степени и свойства логарифма (№ 2). Приводим уравнение к квадратному или рациональному при помощи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замены неизвестного (№ 3). И мы уже близки к заданиям уровня ЕГЭ.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20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460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7494"/>
            <a:ext cx="7702624" cy="432048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ЕГЭ. № 5.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Показательные и логарифмические уравнения</a:t>
            </a:r>
            <a:endParaRPr lang="ru-RU" sz="22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5.3.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</a:p>
              <a:p>
                <a:pPr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(9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+9)</m:t>
                            </m:r>
                          </m:e>
                        </m:func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Возведём обе части уравнения (они положительные) в квадрат.</a:t>
                </a:r>
              </a:p>
              <a:p>
                <a:pPr algn="l"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  <m:t>(9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  <m:t>+9)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ru-RU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=36</m:t>
                      </m:r>
                      <m:r>
                        <m:rPr>
                          <m:nor/>
                        </m:rPr>
                        <a:rPr lang="ru-RU" sz="24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(9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+9)</m:t>
                              </m:r>
                            </m:e>
                          </m:func>
                        </m:sup>
                      </m:sSup>
                      <m:r>
                        <a:rPr lang="ru-RU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=36</m:t>
                      </m:r>
                      <m:r>
                        <m:rPr>
                          <m:nor/>
                        </m:rPr>
                        <a:rPr lang="ru-RU" sz="24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e>
                        <m:sup>
                          <m:func>
                            <m:func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(9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+9)</m:t>
                              </m:r>
                            </m:e>
                          </m:func>
                        </m:sup>
                      </m:sSup>
                      <m:r>
                        <a:rPr lang="ru-RU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=36</m:t>
                      </m:r>
                      <m:r>
                        <m:rPr>
                          <m:nor/>
                        </m:rPr>
                        <a:rPr lang="ru-RU" sz="24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ru-RU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ru-RU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ru-RU" sz="24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ru-RU" sz="2400" b="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=3.</m:t>
                      </m:r>
                    </m:oMath>
                  </m:oMathPara>
                </a14:m>
                <a:endParaRPr lang="ru-RU" sz="2400" b="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 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Рассматриваем не самые простые задания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7241E1-5045-439A-B4F8-0F83C9D1D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340" y="3012220"/>
            <a:ext cx="1512168" cy="20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740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7494"/>
            <a:ext cx="7702624" cy="432048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ЕГЭ. № 5.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Показательные и логарифмические уравнения</a:t>
            </a:r>
            <a:endParaRPr lang="ru-RU" sz="22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5.4.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10−5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Применим свойство логарифма:</a:t>
                </a:r>
              </a:p>
              <a:p>
                <a:pPr>
                  <a:spcBef>
                    <a:spcPts val="3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(10−5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func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Логарифмы двух положительных чисел равны тогда и только тогда, когда равны эти числа (свойство возрастающей функции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func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 panose="02040503050406030204" pitchFamily="18" charset="0"/>
                        </a:rPr>
                        <m:t>10−5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e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ru-RU" sz="24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25</m:t>
                      </m:r>
                      <m:r>
                        <m:rPr>
                          <m:nor/>
                        </m:rPr>
                        <a:rPr lang="ru-RU" sz="24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=−23.</m:t>
                      </m:r>
                    </m:oMath>
                  </m:oMathPara>
                </a14:m>
                <a:endParaRPr lang="ru-RU" sz="2400" b="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−23.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7241E1-5045-439A-B4F8-0F83C9D1D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340" y="3012220"/>
            <a:ext cx="1512168" cy="20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438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С-22. Показательные и логарифмические неравенства</a:t>
            </a:r>
            <a:endParaRPr lang="ru-RU" sz="24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(1-3)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а)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	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(0,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в)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− 5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г)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&gt; 2;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	е)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12.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Решаем простейшее показательные и логарифмические неравенства и неравенства, сводящиеся к ним заменой неизвестного.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Ответы и советы.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3; б) нет решений; в) решаем неравенство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2; г)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&gt; 4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д) решаем двойное неравенство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 &lt;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 (или систему);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е) решаем неравенство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12.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2080" r="-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45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4273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С-22. Показательные и логарифмические неравенства</a:t>
            </a:r>
            <a:endParaRPr lang="ru-RU" sz="24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а)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6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	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б)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−10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в)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lg</m:t>
                    </m:r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0,5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+ 2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0,5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func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&gt; 0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Ответы и советы.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а) Неравенство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ru-RU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ru-RU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&gt; 0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справедливо для любого зн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ачения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1; б)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решаем неравенство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+3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учитывая, что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&gt; 0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получаем: 0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или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3; объединяем решения неравенств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3; </a:t>
                </a: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lg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решаем неравенство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,… </a:t>
                </a:r>
                <a:b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(0,1; 100);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г)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8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r="-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349316" y="4756006"/>
            <a:ext cx="2057400" cy="273844"/>
          </a:xfrm>
        </p:spPr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196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С-22. Показательные и логарифмические неравенства</a:t>
            </a:r>
            <a:endParaRPr lang="ru-RU" sz="24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3.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4,5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	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б)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+ 2</m:t>
                        </m:r>
                      </m:den>
                    </m:f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+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Ответы и советы.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б) прибавим справа и сле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ва по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2: получим неравенство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+ 1; т. к.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≥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 надо исключить случай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1, т. е.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получаем: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или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в)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перепишем неравенство в виде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</m:t>
                    </m:r>
                    <m:r>
                      <a:rPr lang="en-US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:br>
                  <a:rPr lang="ru-RU" sz="2400" i="1" dirty="0"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2−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решаем неравенство </a:t>
                </a:r>
              </a:p>
              <a:p>
                <a:pPr algn="l">
                  <a:spcBef>
                    <a:spcPts val="6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[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1;1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r="-6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47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6627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7494"/>
            <a:ext cx="7702624" cy="432048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ЕГЭ. № 15.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«На лицо ужасное, доброе внутри…»</a:t>
            </a:r>
            <a:endParaRPr lang="ru-RU" sz="22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15.2.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0,5</m:t>
                            </m:r>
                          </m:e>
                        </m:d>
                      </m:e>
                      <m:sup>
                        <m:r>
                          <a:rPr lang="ru-RU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− 2</m:t>
                            </m:r>
                          </m:num>
                          <m:den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+ 4</m:t>
                            </m:r>
                          </m:den>
                        </m:f>
                      </m:sup>
                    </m:sSup>
                    <m:r>
                      <a:rPr lang="en-US" sz="2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2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ru-R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32</m:t>
                            </m:r>
                          </m:e>
                          <m:sup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ru-RU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− 2</m:t>
                                </m:r>
                              </m:num>
                              <m:den>
                                <m:r>
                                  <a:rPr lang="en-US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+ 4</m:t>
                                </m:r>
                              </m:den>
                            </m:f>
                          </m:sup>
                        </m:sSup>
                        <m:r>
                          <a:rPr lang="ru-RU" sz="2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sz="2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  <m:sSup>
                          <m:sSup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nor/>
                      </m:rPr>
                      <a:rPr lang="ru-RU" sz="2200" b="0" i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условии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2, </m:t>
                    </m:r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умножаем (делим) на положительные при любом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функции (это у нас в 11 классе):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0,5</m:t>
                            </m:r>
                          </m:e>
                        </m:d>
                      </m:e>
                      <m:sup>
                        <m: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ru-RU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− 2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+ 4</m:t>
                            </m:r>
                          </m:den>
                        </m:f>
                      </m:sup>
                    </m:sSup>
                    <m:r>
                      <a:rPr lang="en-US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32</m:t>
                            </m:r>
                          </m:e>
                          <m:sup>
                            <m:r>
                              <a:rPr lang="ru-RU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ru-RU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− 2</m:t>
                                </m:r>
                              </m:num>
                              <m:den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+ 4</m:t>
                                </m:r>
                              </m:den>
                            </m:f>
                          </m:sup>
                        </m:sSup>
                        <m: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ru-RU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m:rPr>
                        <m:nor/>
                      </m:rPr>
                      <a:rPr lang="ru-RU" sz="2200" b="0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ru-RU" sz="2200" b="0" i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200" dirty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− 2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+ 4</m:t>
                            </m:r>
                          </m:den>
                        </m:f>
                      </m:sup>
                    </m:sSup>
                    <m:r>
                      <a:rPr lang="en-US" sz="220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  <m:sup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− 2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+ 4</m:t>
                            </m:r>
                          </m:den>
                        </m:f>
                      </m:sup>
                    </m:sSup>
                    <m:r>
                      <a:rPr lang="en-US" sz="220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m:rPr>
                        <m:nor/>
                      </m:rPr>
                      <a: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200" dirty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− 2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+ 4</m:t>
                            </m:r>
                          </m:den>
                        </m:f>
                      </m:sup>
                    </m:sSup>
                    <m:r>
                      <a:rPr lang="en-US" sz="220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m:rPr>
                        <m:nor/>
                      </m:rPr>
                      <a: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200" dirty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− 2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+ 2</m:t>
                            </m:r>
                          </m:den>
                        </m:f>
                      </m:sup>
                    </m:sSup>
                    <m:r>
                      <a:rPr lang="en-US" sz="220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m:rPr>
                        <m:nor/>
                      </m:rPr>
                      <a: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200" dirty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 − 6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+ 2</m:t>
                            </m:r>
                          </m:den>
                        </m:f>
                      </m:sup>
                    </m:sSup>
                    <m:r>
                      <a:rPr lang="en-US" sz="220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ru-RU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m:rPr>
                        <m:nor/>
                      </m:rPr>
                      <a: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48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7241E1-5045-439A-B4F8-0F83C9D1D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340" y="3012220"/>
            <a:ext cx="1512168" cy="20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856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7494"/>
            <a:ext cx="7702624" cy="432048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ЕГЭ. № 15.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«На лицо ужасное, доброе внутри…»</a:t>
            </a:r>
            <a:endParaRPr lang="ru-RU" sz="22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15.2.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0,5</m:t>
                            </m:r>
                          </m:e>
                        </m:d>
                      </m:e>
                      <m:sup>
                        <m:r>
                          <a:rPr lang="ru-RU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− 2</m:t>
                            </m:r>
                          </m:num>
                          <m:den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+ 4</m:t>
                            </m:r>
                          </m:den>
                        </m:f>
                      </m:sup>
                    </m:sSup>
                    <m:r>
                      <a:rPr lang="en-US" sz="2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2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ru-R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32</m:t>
                            </m:r>
                          </m:e>
                          <m:sup>
                            <m:r>
                              <a:rPr lang="ru-RU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ru-RU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− 2</m:t>
                                </m:r>
                              </m:num>
                              <m:den>
                                <m:r>
                                  <a:rPr lang="en-US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+ 4</m:t>
                                </m:r>
                              </m:den>
                            </m:f>
                          </m:sup>
                        </m:sSup>
                        <m:r>
                          <a:rPr lang="ru-RU" sz="2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sz="2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  <m:sSup>
                          <m:sSup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nor/>
                      </m:rPr>
                      <a:rPr lang="ru-RU" sz="2200" b="0" i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условии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2, </m:t>
                    </m:r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умножаем (делим) на положительные при любом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функции (это у нас в 11 классе):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 − 6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+ 2</m:t>
                            </m:r>
                          </m:den>
                        </m:f>
                      </m:sup>
                    </m:sSup>
                    <m:r>
                      <a:rPr lang="en-US" sz="220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ru-RU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m:rPr>
                        <m:nor/>
                      </m:rPr>
                      <a: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200" dirty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 − 6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+ 2</m:t>
                        </m:r>
                      </m:den>
                    </m:f>
                    <m:r>
                      <a:rPr lang="en-US" sz="2200">
                        <a:latin typeface="Cambria Math" panose="02040503050406030204" pitchFamily="18" charset="0"/>
                      </a:rPr>
                      <m:t>≥</m:t>
                    </m:r>
                    <m:r>
                      <a:rPr lang="ru-RU" sz="2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200" i="1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200" dirty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 − 2)(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0,5)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+ 2</m:t>
                        </m:r>
                      </m:den>
                    </m:f>
                    <m:r>
                      <a:rPr lang="en-US" sz="220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Учитываем ограничения.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Ответ: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−∞;−</m:t>
                        </m:r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ru-RU" sz="22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200" b="0" i="1" smtClean="0">
                            <a:latin typeface="Cambria Math" panose="02040503050406030204" pitchFamily="18" charset="0"/>
                          </a:rPr>
                          <m:t>0,5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;0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;(0;2]</m:t>
                    </m:r>
                    <m:r>
                      <a:rPr lang="ru-RU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49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7241E1-5045-439A-B4F8-0F83C9D1D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340" y="3012220"/>
            <a:ext cx="1512168" cy="20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2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С-3. Квадратное уравнение</a:t>
            </a:r>
            <a:endParaRPr lang="ru-RU" sz="2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568952" cy="4104456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 этой самостоятельной работы С-3 рассмотрим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только одно задание, оно «выстрелит» в задаче с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параметром. Далее почти все примеры из ДМ-10.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3. 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 квадратное уравнение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−12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+2=0 </m:t>
                    </m:r>
                  </m:oMath>
                </a14:m>
                <a:b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имеет корни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то, не вычисляя их, найдите </a:t>
                </a:r>
                <a:b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значение числового выражения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− 4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=144</m:t>
                    </m:r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 = 136.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Ответ.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136.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В других вариантах надо найти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568952" cy="4104456"/>
              </a:xfrm>
              <a:blipFill>
                <a:blip r:embed="rId3"/>
                <a:stretch>
                  <a:fillRect l="-1067" t="-20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715287-1E0C-493B-867B-CE5F10389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6805" y="100607"/>
            <a:ext cx="1485568" cy="225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717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7494"/>
            <a:ext cx="7702624" cy="432048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ЕГЭ. № 15.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Коварное неравенство  </a:t>
            </a:r>
            <a:endParaRPr lang="ru-RU" sz="22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15.3.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 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Sup>
                                <m:sSub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  <m:r>
                                    <a:rPr lang="en-US" sz="24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+ 1|</m:t>
                                  </m:r>
                                </m:sub>
                                <m: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fName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func>
                        </m:fName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func>
                      <m:func>
                        <m:funcPr>
                          <m:ctrlPr>
                            <a:rPr lang="ru-RU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C00000"/>
                          </a:solidFill>
                        </a:rPr>
                        <m:t>22</m:t>
                      </m:r>
                      <m:r>
                        <m:rPr>
                          <m:nor/>
                        </m:rPr>
                        <a:rPr lang="ru-RU" sz="24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условии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</m:t>
                    </m:r>
                    <m:r>
                      <a:rPr lang="ru-RU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0,</m:t>
                    </m:r>
                    <m:r>
                      <a:rPr lang="ru-RU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первое слагаемое равно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1)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US" sz="240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e>
                      </m:func>
                      <m:r>
                        <m:rPr>
                          <m:nor/>
                        </m:rPr>
                        <a:rPr lang="ru-RU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ru-RU" sz="24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+1−8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ru-RU" sz="24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ru-RU" sz="2400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/>
                  <a:t>					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Учитываем ограничения.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Ответ: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−9;−2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−2;−1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−1;0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;(0;7]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t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50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7241E1-5045-439A-B4F8-0F83C9D1D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340" y="3012220"/>
            <a:ext cx="1512168" cy="20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705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7494"/>
            <a:ext cx="7829550" cy="432048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Ещё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коварнее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неравенств на множестве, 11 класс)</a:t>
            </a:r>
            <a:endParaRPr lang="ru-RU" sz="22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 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3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ru-RU" sz="23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ru-RU" sz="23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3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3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3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|</m:t>
                                  </m:r>
                                  <m:r>
                                    <a:rPr lang="ru-RU" sz="23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3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3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+ 2|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23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ru-RU" sz="23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ru-RU" sz="23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3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  <m:sup>
                                      <m:r>
                                        <a:rPr lang="en-US" sz="23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fName>
                        <m:e>
                          <m:r>
                            <a:rPr lang="en-US" sz="23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func>
                            <m:funcPr>
                              <m:ctrlPr>
                                <a:rPr lang="ru-RU" sz="23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ru-RU" sz="23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3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3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|</m:t>
                                  </m:r>
                                  <m:r>
                                    <a:rPr lang="ru-RU" sz="23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3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3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+ 2|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23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RU" sz="23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n-US" sz="23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  <m:r>
                            <a:rPr lang="en-US" sz="23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func>
                      <m:func>
                        <m:funcPr>
                          <m:ctrlPr>
                            <a:rPr lang="ru-RU" sz="23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ru-RU" sz="23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3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  <m:r>
                                <a:rPr lang="ru-RU" sz="23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3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3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+ 2|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3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3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ru-RU" sz="2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3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3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ru-RU" sz="2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ru-RU" sz="23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23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множестве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таких, что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ru-RU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</m:t>
                    </m:r>
                    <m:r>
                      <a:rPr lang="ru-RU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,5, </m:t>
                    </m:r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ru-RU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1,</m:t>
                    </m:r>
                    <m:r>
                      <a:rPr lang="ru-RU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−0,5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неравенство равносильно неравенству </a:t>
                </a:r>
              </a:p>
              <a:p>
                <a:pPr algn="l"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ru-RU" sz="2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ru-RU" sz="23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3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3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3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|</m:t>
                                  </m:r>
                                  <m:r>
                                    <a:rPr lang="ru-RU" sz="23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3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3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+ 2|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23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ru-RU" sz="23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ru-RU" sz="2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  <m:sup>
                                      <m:r>
                                        <a:rPr lang="en-US" sz="2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fName>
                        <m:e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</m:e>
                      </m:func>
                      <m:func>
                        <m:funcPr>
                          <m:ctrlPr>
                            <a:rPr lang="ru-RU" sz="2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ru-RU" sz="2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3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  <m:r>
                                <a:rPr lang="ru-RU" sz="2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+ 2|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3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ru-RU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23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3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3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en-US" sz="23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ru-RU" sz="23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3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3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ru-RU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3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3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ru-RU" sz="2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ru-RU" sz="2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3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3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ru-RU" sz="2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3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ru-RU" sz="23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ru-RU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2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1) Если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+2|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 т. е. если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1,5 или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0,5, то</a:t>
                </a:r>
              </a:p>
              <a:p>
                <a:pPr algn="l"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ru-RU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ru-RU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nor/>
                        </m:rPr>
                        <a:rPr lang="ru-RU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,...</m:t>
                      </m:r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/>
                  <a:t>					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есть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0,5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51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36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7494"/>
            <a:ext cx="7774632" cy="432048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Ещё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коварнее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неравенств на множестве, 11 класс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3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ru-RU" sz="23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ru-RU" sz="23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3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3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3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|</m:t>
                                  </m:r>
                                  <m:r>
                                    <a:rPr lang="ru-RU" sz="23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3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3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+ 2|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23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ru-RU" sz="23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ru-RU" sz="23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3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  <m:sup>
                                      <m:r>
                                        <a:rPr lang="en-US" sz="23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fName>
                        <m:e>
                          <m:r>
                            <a:rPr lang="en-US" sz="23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func>
                            <m:funcPr>
                              <m:ctrlPr>
                                <a:rPr lang="ru-RU" sz="23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ru-RU" sz="23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3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3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|</m:t>
                                  </m:r>
                                  <m:r>
                                    <a:rPr lang="ru-RU" sz="23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3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3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+ 2|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23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RU" sz="23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n-US" sz="23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  <m:r>
                            <a:rPr lang="en-US" sz="23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func>
                      <m:func>
                        <m:funcPr>
                          <m:ctrlPr>
                            <a:rPr lang="ru-RU" sz="23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ru-RU" sz="23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3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  <m:r>
                                <a:rPr lang="ru-RU" sz="23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3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3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+ 2|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3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3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ru-RU" sz="2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3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3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ru-RU" sz="2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ru-RU" sz="23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23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Если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+2|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 т. е. если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latin typeface="Cambria Math" panose="020405030504060302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1,5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0,5, то</a:t>
                </a:r>
              </a:p>
              <a:p>
                <a:pPr algn="l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ru-RU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ru-RU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nor/>
                        </m:rPr>
                        <a:rPr lang="ru-RU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,...</m:t>
                      </m:r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/>
                  <a:t>					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есть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,5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Объединяем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найденные решения.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Ответ: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1,5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;−1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0,5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;0</m:t>
                        </m:r>
                      </m:e>
                    </m:d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Это задача из книги Зив В.Г., </a:t>
                </a:r>
                <a:r>
                  <a:rPr lang="ru-RU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Гольдич</a:t>
                </a:r>
                <a:r>
                  <a:rPr lang="ru-RU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В.А. Дидактические материалы по алгебре и началам анализа. 2015.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699" t="-1168" b="-49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592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64807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С-23*. «Однородные» показательные уравнения и неравенства</a:t>
            </a:r>
            <a:endParaRPr lang="ru-RU" sz="24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843558"/>
                <a:ext cx="8712968" cy="4032448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уравнение: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а)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	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б)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+ 1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1</m:t>
                        </m:r>
                      </m:sup>
                    </m:sSup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2 −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в)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13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+ 4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Ответы и советы.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а) Делим на 8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3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б) перепишем: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− 1</m:t>
                        </m:r>
                      </m:sup>
                    </m:sSup>
                    <m:r>
                      <a:rPr lang="ru-RU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 − 1</m:t>
                        </m:r>
                      </m:sup>
                    </m:sSup>
                    <m:r>
                      <a:rPr lang="ru-RU" sz="2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1 −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слева возрастающая функция, справа убывающая…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1;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в)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делим 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ru-RU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ru-RU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13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ru-RU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+ 4 </m:t>
                    </m:r>
                    <m:r>
                      <a:rPr lang="ru-RU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Далее замена неизвестного 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9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13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</m:t>
                    </m:r>
                    <m:r>
                      <a:rPr lang="ru-RU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 или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или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0;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843558"/>
                <a:ext cx="8712968" cy="4032448"/>
              </a:xfrm>
              <a:blipFill>
                <a:blip r:embed="rId3"/>
                <a:stretch>
                  <a:fillRect l="-1049" t="-1208" r="-559" b="-33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53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245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64807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С-23*. «Однородные» показательные уравнения и неравенства</a:t>
            </a:r>
            <a:endParaRPr lang="ru-RU" sz="24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843558"/>
                <a:ext cx="8712968" cy="4032448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(1-2)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2.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а)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− 1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− 2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	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б)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3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2</m:t>
                        </m:r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+ 2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&gt;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+ 2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3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Ответы и советы.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а) Делим на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− 2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− 2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&lt; 2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b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б) перепишем: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+ 2</m:t>
                        </m:r>
                      </m:sup>
                    </m:sSup>
                    <m:r>
                      <m:rPr>
                        <m:nor/>
                      </m:rPr>
                      <a: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делим 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br>
                  <a:rPr lang="ru-RU" sz="2400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в)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делим 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num>
                              <m:den>
                                <m:r>
                                  <a:rPr lang="ru-RU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ru-RU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ru-RU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ru-RU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Далее замена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неизвестного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или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или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&lt;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&gt;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843558"/>
                <a:ext cx="8712968" cy="4032448"/>
              </a:xfrm>
              <a:blipFill>
                <a:blip r:embed="rId3"/>
                <a:stretch>
                  <a:fillRect l="-1049" t="-1208" b="-27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54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1468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82971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С-39. Тригонометрические уравнения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843558"/>
                <a:ext cx="8712968" cy="4032448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(1-2)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а)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	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г)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б)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	в)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Здесь нужны стандартные решения с опорой на знание единичной окружности и изображения точек, соответствующих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на ней. Это основа всех дальнейшей работы по тригонометрии.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843558"/>
                <a:ext cx="8712968" cy="4032448"/>
              </a:xfrm>
              <a:blipFill>
                <a:blip r:embed="rId3"/>
                <a:stretch>
                  <a:fillRect l="-1049" t="-1208" r="-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55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585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64807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С-40. Замена неизвестного при решении тригонометрических уравнений</a:t>
            </a:r>
            <a:endParaRPr lang="ru-RU" sz="24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843558"/>
                <a:ext cx="8712968" cy="4032448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(1-5)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ru-RU" sz="2400">
                                    <a:solidFill>
                                      <a:srgbClr val="C0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	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+3</m:t>
                        </m:r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+ 2 = 0.	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in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+3</m:t>
                        </m:r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fName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− 4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0. 	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g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−6=0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ctg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ctg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Использование замены подсказывает заголовок работы. Дальше стандартный набор приёмов 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—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приведение к квадратному уравнению, рациональному, разложение на множители.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843558"/>
                <a:ext cx="8712968" cy="4032448"/>
              </a:xfrm>
              <a:blipFill>
                <a:blip r:embed="rId3"/>
                <a:stretch>
                  <a:fillRect l="-1049" t="-1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56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6149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7494"/>
            <a:ext cx="7702624" cy="432048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ЕГЭ. № 5.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Тригонометрическое уравнение </a:t>
            </a:r>
            <a:endParaRPr lang="ru-RU" sz="22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5.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Найдите наименьший положительный корень уравнения 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ru-RU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ru-RU" sz="2200">
                                  <a:solidFill>
                                    <a:srgbClr val="C0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π</m:t>
                              </m:r>
                              <m:r>
                                <a:rPr lang="en-US" sz="2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ru-RU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en-US" sz="22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ru-RU" sz="2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2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Считаем от нуля в порядке возрастания до первого положительного корня уравнения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ru-RU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ru-RU" sz="240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Ответ: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57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7241E1-5045-439A-B4F8-0F83C9D1D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340" y="3012220"/>
            <a:ext cx="1512168" cy="20384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26F557-5109-4E31-9515-D29186C62F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2957460"/>
            <a:ext cx="2376264" cy="216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648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7494"/>
            <a:ext cx="7702624" cy="432048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ЕГЭ. № 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Тригонометрическое уравнение </a:t>
            </a:r>
            <a:endParaRPr lang="ru-RU" sz="22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а) Решите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уравнение: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0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sup>
                            </m:sSup>
                          </m:e>
                        </m:d>
                      </m:e>
                      <m:sup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sup>
                    </m:sSup>
                    <m:r>
                      <a:rPr lang="en-US" sz="2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sup>
                    </m:sSup>
                    <m:r>
                      <m:rPr>
                        <m:nor/>
                      </m:rPr>
                      <a:rPr lang="ru-RU" sz="2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Найдите его корни, принадлежащие отрезку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3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ерепишем уравнение:</a:t>
                </a:r>
                <a:endParaRPr lang="ru-RU" sz="2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2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ru-RU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ru-RU" sz="2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sup>
                    </m:sSup>
                    <m:r>
                      <a:rPr lang="en-US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ad>
                              <m:radPr>
                                <m:degHide m:val="on"/>
                                <m:ctrlPr>
                                  <a:rPr lang="ru-RU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sz="2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sup>
                    </m:sSup>
                    <m:r>
                      <m:rPr>
                        <m:nor/>
                      </m:rPr>
                      <a:rPr lang="ru-RU" sz="2200" b="0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ru-RU" sz="2200" b="0" i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200" dirty="0">
                    <a:solidFill>
                      <a:schemeClr val="tx1"/>
                    </a:solidFill>
                  </a:rPr>
                  <a:t>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ad>
                          <m:radPr>
                            <m:degHide m:val="on"/>
                            <m:ctrlPr>
                              <a:rPr lang="ru-RU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m:rPr>
                        <m:nor/>
                      </m:rPr>
                      <a:rPr lang="ru-RU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ru-RU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200" dirty="0">
                    <a:solidFill>
                      <a:schemeClr val="tx1"/>
                    </a:solidFill>
                  </a:rPr>
                  <a:t>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d>
                      <m:d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ru-RU" sz="2200" b="0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ru-RU" sz="22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200" dirty="0">
                    <a:solidFill>
                      <a:schemeClr val="tx1"/>
                    </a:solidFill>
                  </a:rPr>
                  <a:t>	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 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или</a:t>
                </a:r>
                <a14:m>
                  <m:oMath xmlns:m="http://schemas.openxmlformats.org/officeDocument/2006/math">
                    <m:r>
                      <a:rPr lang="ru-RU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func>
                      <m:func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b="0" i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ru-RU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200" dirty="0"/>
                  <a:t>	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ru-RU" sz="2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ru-RU" sz="2400" dirty="0"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t="-292" b="-2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58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7241E1-5045-439A-B4F8-0F83C9D1D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340" y="3012220"/>
            <a:ext cx="1512168" cy="20384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68F211-0693-4F1F-8B7F-C2B7EF2C68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3548" y="2859782"/>
            <a:ext cx="217057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895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7494"/>
            <a:ext cx="7702624" cy="432048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ЕГЭ. № 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Тригонометрическое уравнение </a:t>
            </a:r>
            <a:endParaRPr lang="ru-RU" sz="22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а) Решите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уравнение: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0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sup>
                            </m:sSup>
                          </m:e>
                        </m:d>
                      </m:e>
                      <m:sup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sup>
                    </m:sSup>
                    <m:r>
                      <a:rPr lang="en-US" sz="2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sup>
                    </m:sSup>
                    <m:r>
                      <m:rPr>
                        <m:nor/>
                      </m:rPr>
                      <a:rPr lang="ru-RU" sz="2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Найдите его корни, принадлежащие отрезку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3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единичной окружности отмечены 4 точки, изображающие все решения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исходного уравнения. Три из них в промежутке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3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Это 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ru-RU" sz="2400" b="0" i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 b="0" i="0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ru-RU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ru-RU" sz="2400" b="0" i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ru-RU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и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Cambria Math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ru-RU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latin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 b="0" i="0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ru-RU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latin typeface="Cambria Math" panose="02040503050406030204" pitchFamily="18" charset="0"/>
                  </a:rPr>
                  <a:t>.</a:t>
                </a:r>
                <a:r>
                  <a:rPr lang="ru-RU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Cambria Math" panose="02040503050406030204" pitchFamily="18" charset="0"/>
                  </a:rPr>
                  <a:t>   </a:t>
                </a:r>
                <a:r>
                  <a:rPr lang="ru-RU" sz="2400" b="1" dirty="0">
                    <a:latin typeface="Cambria Math" panose="02040503050406030204" pitchFamily="18" charset="0"/>
                  </a:rPr>
                  <a:t>Ответ. </a:t>
                </a:r>
                <a:r>
                  <a:rPr lang="ru-RU" sz="2400" dirty="0">
                    <a:latin typeface="Cambria Math" panose="02040503050406030204" pitchFamily="18" charset="0"/>
                  </a:rPr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ru-RU" sz="2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ru-RU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ru-RU" sz="2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ru-RU" sz="2400" dirty="0"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20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ru-RU" sz="2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200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20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ru-RU" sz="2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200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2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20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ru-RU" sz="2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latin typeface="Cambria Math" panose="02040503050406030204" pitchFamily="18" charset="0"/>
                  </a:rPr>
                  <a:t>.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Тот же результат можно получить, </a:t>
                </a: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решив три двойных неравенства.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92" r="-19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59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7241E1-5045-439A-B4F8-0F83C9D1D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340" y="3012220"/>
            <a:ext cx="1512168" cy="20384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68F211-0693-4F1F-8B7F-C2B7EF2C68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4292" y="3031850"/>
            <a:ext cx="2070036" cy="20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07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С-5. Рациональные уравнения</a:t>
            </a:r>
            <a:endParaRPr lang="ru-RU" sz="2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568952" cy="4104456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уравнение: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1. 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−36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ru-RU" sz="2400" i="1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+4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+36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Решаем уравнение-следствие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−36 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0, получаем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два его корня 6 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делаем проверку.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6 не обращает в нуль знаменатель, это корень исходного уравнения;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ru-RU" sz="2400" i="1" smtClean="0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ru-RU" sz="2400" b="0" i="0" smtClean="0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(−6)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+4</m:t>
                        </m:r>
                        <m:r>
                          <a:rPr lang="ru-RU" sz="2400" b="0" i="0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(−6)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+36 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36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∙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ru-RU" sz="2400" b="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400" b="0" i="0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−6+4+1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ru-RU" sz="2400" b="0" i="0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ru-RU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ru-RU" sz="2400" b="0" i="0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−6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/>
                  <a:t>—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тоже корень исходного уравнения.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−6</m:t>
                    </m:r>
                    <m:r>
                      <a:rPr lang="ru-RU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;6.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568952" cy="4104456"/>
              </a:xfrm>
              <a:blipFill>
                <a:blip r:embed="rId3"/>
                <a:stretch>
                  <a:fillRect l="-1067" t="-20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715287-1E0C-493B-867B-CE5F10389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6805" y="100607"/>
            <a:ext cx="1485568" cy="225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424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64807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С-41. Применение тригонометрических формул при решении уравнений</a:t>
            </a:r>
            <a:endParaRPr lang="ru-RU" sz="24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843558"/>
                <a:ext cx="8712968" cy="4032448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(1-5)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ru-RU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2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−5</m:t>
                        </m:r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4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0. 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(0,5</m:t>
                        </m:r>
                        <m:r>
                          <m:rPr>
                            <m:nor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os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os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Это уже ближе к заданиям ЕГЭ, но пока ничего сложного. А вот и задание на эту тему из сборника для подготовки ЕГЭ.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843558"/>
                <a:ext cx="8712968" cy="4032448"/>
              </a:xfrm>
              <a:blipFill>
                <a:blip r:embed="rId3"/>
                <a:stretch>
                  <a:fillRect l="-1049" t="-1208" r="-17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60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845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7494"/>
            <a:ext cx="7702624" cy="432048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ЕГЭ. № 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Тригонометрическое уравнение </a:t>
            </a:r>
            <a:endParaRPr lang="ru-RU" sz="22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а) Решите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уравнение: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tg</m:t>
                        </m:r>
                        <m:r>
                          <a:rPr lang="en-US" sz="2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ru-RU" sz="2200" smtClean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func>
                      <m:funcPr>
                        <m:ctrlPr>
                          <a:rPr lang="ru-R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2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2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ru-RU" sz="2200">
                                    <a:solidFill>
                                      <a:srgbClr val="C0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ru-RU" sz="2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sin</m:t>
                    </m:r>
                    <m:f>
                      <m:fPr>
                        <m:ctrlPr>
                          <a:rPr lang="ru-R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ru-RU" sz="220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lang="ru-RU" sz="2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Укажите его корни, принадлежащие отрезку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m:rPr>
                        <m:nor/>
                      </m:rPr>
                      <a:rPr lang="ru-RU" sz="240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tg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ctrlPr>
                              <a:rPr lang="ru-RU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2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ru-RU" sz="220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ru-RU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ru-RU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ru-RU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ru-RU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in</m:t>
                    </m:r>
                    <m:f>
                      <m:fPr>
                        <m:ctrlP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ru-RU" sz="2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ru-RU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Перепишем уравнение: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latin typeface="Cambria Math" panose="02040503050406030204" pitchFamily="18" charset="0"/>
                  </a:rPr>
                  <a:t>.</a:t>
                </a:r>
                <a:r>
                  <a:rPr lang="ru-RU" sz="24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i="1" dirty="0">
                    <a:latin typeface="Cambria Math" panose="02040503050406030204" pitchFamily="18" charset="0"/>
                  </a:rPr>
                  <a:t>    </a:t>
                </a:r>
                <a:r>
                  <a:rPr lang="ru-RU" sz="2400" dirty="0">
                    <a:latin typeface="Cambria Math" panose="02040503050406030204" pitchFamily="18" charset="0"/>
                  </a:rPr>
                  <a:t>Так как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ru-RU" sz="2400" i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latin typeface="Cambria Math" panose="02040503050406030204" pitchFamily="18" charset="0"/>
                  </a:rPr>
                  <a:t>, то</a:t>
                </a:r>
                <a:r>
                  <a:rPr lang="en-US" sz="2400" dirty="0">
                    <a:latin typeface="Cambria Math" panose="02040503050406030204" pitchFamily="18" charset="0"/>
                  </a:rPr>
                  <a:t> </a:t>
                </a:r>
                <a:endParaRPr lang="ru-RU" sz="2400" dirty="0">
                  <a:latin typeface="Cambria Math" panose="020405030504060302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</a:t>
                </a:r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/>
                  <a:t>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US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61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7241E1-5045-439A-B4F8-0F83C9D1D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340" y="3012220"/>
            <a:ext cx="1512168" cy="20384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C135D7E-CD44-451F-BC31-469EDFA11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3028717"/>
            <a:ext cx="2088232" cy="206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200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7494"/>
            <a:ext cx="7702624" cy="432048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ЕГЭ. № 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Тригонометрическое уравнение </a:t>
            </a:r>
            <a:endParaRPr lang="ru-RU" sz="22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а) Решите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уравнение: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tg</m:t>
                        </m:r>
                        <m:r>
                          <a:rPr lang="en-US" sz="2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ru-RU" sz="2200" smtClean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func>
                      <m:funcPr>
                        <m:ctrlPr>
                          <a:rPr lang="ru-R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2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ctrlPr>
                              <a:rPr lang="ru-RU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2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ru-RU" sz="2200">
                                    <a:solidFill>
                                      <a:srgbClr val="C0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ru-RU" sz="2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ru-RU" sz="2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sin</m:t>
                    </m:r>
                    <m:f>
                      <m:fPr>
                        <m:ctrlPr>
                          <a:rPr lang="ru-R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ru-RU" sz="220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lang="ru-RU" sz="2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Укажите его корни, принадлежащие отрезку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m:rPr>
                        <m:nor/>
                      </m:rPr>
                      <a:rPr lang="ru-RU" sz="240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единичной окружности отмечены 4 точки, изображающие все решения исходного уравнен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ия. Три из них в промежутке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m:rPr>
                        <m:nor/>
                      </m:rPr>
                      <a:rPr lang="ru-RU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Перечисляем их в порядке убывания: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400" dirty="0">
                    <a:latin typeface="Cambria Math" panose="020405030504060302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ru-RU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ru-RU" sz="240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,</a:t>
                </a:r>
                <a:r>
                  <a:rPr lang="ru-RU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ru-RU" sz="240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,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m:rPr>
                            <m:nor/>
                          </m:rPr>
                          <a:rPr lang="ru-RU" sz="240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400" dirty="0">
                    <a:latin typeface="Cambria Math" panose="02040503050406030204" pitchFamily="18" charset="0"/>
                  </a:rPr>
                  <a:t>,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m:rPr>
                            <m:nor/>
                          </m:rPr>
                          <a:rPr lang="ru-RU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400" dirty="0">
                    <a:latin typeface="Cambria Math" panose="02040503050406030204" pitchFamily="18" charset="0"/>
                  </a:rPr>
                  <a:t>.  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Ответ.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US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</a:t>
                </a:r>
                <a:r>
                  <a:rPr lang="ru-RU" sz="22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2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200" b="0" i="0" smtClean="0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m:rPr>
                            <m:nor/>
                          </m:rPr>
                          <a:rPr lang="ru-RU" sz="2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200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2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20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ru-RU" sz="2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200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2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200" b="0" i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ru-RU" sz="2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200" dirty="0">
                    <a:latin typeface="Cambria Math" panose="020405030504060302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endParaRPr lang="ru-RU" sz="2400" dirty="0"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Cambria Math" panose="0204050305040603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62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7241E1-5045-439A-B4F8-0F83C9D1D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340" y="3012220"/>
            <a:ext cx="1512168" cy="20384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09B949-3022-40B2-8440-C2A6FCE77A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3028717"/>
            <a:ext cx="2088232" cy="206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473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7494"/>
            <a:ext cx="7702624" cy="432048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ЕГЭ. № 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Тригонометрическое уравнение </a:t>
            </a:r>
            <a:endParaRPr lang="ru-RU" sz="22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.4. 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а) Решите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уравнение: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in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</m:t>
                        </m:r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7=0</m:t>
                        </m:r>
                      </m:e>
                    </m:func>
                    <m:r>
                      <m:rPr>
                        <m:nor/>
                      </m:rPr>
                      <a:rPr lang="ru-RU" sz="2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Укажите его корни, принадлежащие отрезку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ru-RU" sz="240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ru-RU" sz="240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Перепишем уравнение: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</m:t>
                        </m:r>
                        <m:func>
                          <m:func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fNam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</a:t>
                </a:r>
                <a:r>
                  <a:rPr lang="ru-RU" sz="24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unc>
                          <m:func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или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unc>
                          <m:func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</m:oMath>
                </a14:m>
                <a:r>
                  <a:rPr lang="ru-RU" sz="24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;</a:t>
                </a:r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endParaRPr lang="ru-RU" sz="2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/>
                  <a:t>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US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±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arc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ru-RU" sz="24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US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Заметим, что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arccos</m:t>
                        </m:r>
                      </m:fName>
                      <m:e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ru-RU" sz="24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7241E1-5045-439A-B4F8-0F83C9D1D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340" y="3012220"/>
            <a:ext cx="1512168" cy="20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972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7494"/>
            <a:ext cx="7702624" cy="432048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ЕГЭ. № 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Тригонометрическое уравнение </a:t>
            </a:r>
            <a:endParaRPr lang="ru-RU" sz="22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.4. 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а) Решите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уравнение: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in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</m:t>
                        </m:r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7=0</m:t>
                        </m:r>
                      </m:e>
                    </m:func>
                    <m:r>
                      <m:rPr>
                        <m:nor/>
                      </m:rPr>
                      <a:rPr lang="ru-RU" sz="2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Укажите его корни, принадлежащие отрезку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ru-RU" sz="240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ru-RU" sz="240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Решим двойные неравенства для каждой серии корней.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1)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sz="2400" dirty="0"/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US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sz="2400" dirty="0"/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ru-RU" sz="2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2)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arccos</m:t>
                        </m:r>
                      </m:fName>
                      <m:e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ru-RU" sz="24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US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arccos</m:t>
                        </m:r>
                      </m:fName>
                      <m:e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ru-RU" sz="24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func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sz="2400" dirty="0"/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US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arccos</m:t>
                        </m:r>
                      </m:fName>
                      <m:e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ru-RU" sz="24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ru-RU" sz="2400" b="0" i="0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=−</m:t>
                    </m:r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arc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ru-RU" sz="24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4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7241E1-5045-439A-B4F8-0F83C9D1D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340" y="3012220"/>
            <a:ext cx="1512168" cy="20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482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7494"/>
            <a:ext cx="7702624" cy="432048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ЕГЭ. № 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Тригонометрическое уравнение </a:t>
            </a:r>
            <a:endParaRPr lang="ru-RU" sz="22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.4. 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а) Решите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уравнение: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in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</m:t>
                        </m:r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7=0</m:t>
                        </m:r>
                      </m:e>
                    </m:func>
                    <m:r>
                      <m:rPr>
                        <m:nor/>
                      </m:rPr>
                      <a:rPr lang="ru-RU" sz="2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Укажите его корни, принадлежащие отрезку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ru-RU" sz="240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ru-RU" sz="240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Решим двойные неравенства для каждой серии корней.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3)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arccos</m:t>
                        </m:r>
                      </m:fName>
                      <m:e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ru-RU" sz="24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US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arccos</m:t>
                        </m:r>
                      </m:fName>
                      <m:e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ru-RU" sz="24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func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sz="2400" dirty="0"/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US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arccos</m:t>
                        </m:r>
                      </m:fName>
                      <m:e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ru-RU" sz="24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ru-RU" sz="2400" b="0" i="0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=−</m:t>
                    </m:r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arc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ru-RU" sz="24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4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Ответ.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US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±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arccos</m:t>
                        </m:r>
                      </m:fName>
                      <m:e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ru-RU" sz="24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US" sz="2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б)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ru-RU" sz="2400" dirty="0">
                    <a:latin typeface="Cambria Math" panose="02040503050406030204" pitchFamily="18" charset="0"/>
                  </a:rPr>
                  <a:t>,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arccos</m:t>
                        </m:r>
                      </m:fName>
                      <m:e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ru-RU" sz="24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40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ru-RU" sz="2400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arccos</m:t>
                        </m:r>
                      </m:fName>
                      <m:e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ru-RU" sz="24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func>
                    <m:r>
                      <a:rPr lang="ru-RU" sz="240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ru-RU" sz="240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ru-RU" sz="2200" dirty="0">
                    <a:latin typeface="Cambria Math" panose="020405030504060302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65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7241E1-5045-439A-B4F8-0F83C9D1D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340" y="3012220"/>
            <a:ext cx="1512168" cy="20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892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82971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С-42. Однородные уравнения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843558"/>
                <a:ext cx="8712968" cy="4032448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(1-4)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1.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os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os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≠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0, т. к. в противном случае равенство неверно, делим обе части уравнения на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os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получаем уравнение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b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arctg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0.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os</m:t>
                        </m:r>
                      </m:fName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≠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8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8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80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843558"/>
                <a:ext cx="8712968" cy="4032448"/>
              </a:xfrm>
              <a:blipFill>
                <a:blip r:embed="rId3"/>
                <a:stretch>
                  <a:fillRect l="-1049" t="-1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66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144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82971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С-42. Однородные уравнения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843558"/>
                <a:ext cx="8712968" cy="4032448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os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0. </a:t>
                </a:r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os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≠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0, т. к. в противном случае равенство неверно, делим обе части уравнения 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получаем: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ru-RU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:br>
                  <a:rPr lang="ru-RU" sz="2400" i="1" dirty="0"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или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3;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8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arctg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os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Приводим уравнение к виду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ru-RU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ru-RU" sz="24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arctg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843558"/>
                <a:ext cx="8712968" cy="4032448"/>
              </a:xfrm>
              <a:blipFill>
                <a:blip r:embed="rId3"/>
                <a:stretch>
                  <a:fillRect l="-1049" t="-1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67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662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82971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С-42. Однородные уравнения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843558"/>
                <a:ext cx="8712968" cy="4032448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Определите все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уравнение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+6</m:t>
                    </m:r>
                    <m:r>
                      <m:rPr>
                        <m:sty m:val="p"/>
                      </m:rP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os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0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 имеет решения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os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≠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0,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т. к.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 противном случае равенство неверно, делим обе части уравнения 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получаем квадратное уравнение относительно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ru-RU" sz="24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ru-RU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Оно не имеет решения, если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9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&lt; 0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т. е. если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&gt; 9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843558"/>
                <a:ext cx="8712968" cy="4032448"/>
              </a:xfrm>
              <a:blipFill>
                <a:blip r:embed="rId3"/>
                <a:stretch>
                  <a:fillRect l="-1049" t="-1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68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367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82971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С-43.* Тригонометрические неравенства</a:t>
            </a:r>
            <a:endParaRPr lang="ru-RU" sz="24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843558"/>
                <a:ext cx="8712968" cy="4032448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(1-2)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а)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	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Здесь пригодится большая работа, которую мы провели в учебниках и в ДМ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-10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 обучению школьников чтению углов на </a:t>
                </a:r>
                <a:b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единичной окружности.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843558"/>
                <a:ext cx="8712968" cy="4032448"/>
              </a:xfrm>
              <a:blipFill>
                <a:blip r:embed="rId3"/>
                <a:stretch>
                  <a:fillRect l="-1049" t="-1208" r="-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69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1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С-5. Рациональные уравнения</a:t>
            </a:r>
            <a:endParaRPr lang="ru-RU" sz="2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568952" cy="4104456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3. 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+6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186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−30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−2.</m:t>
                    </m:r>
                  </m:oMath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После переноса слагаемых в левую часть уравнения получим уравнение вида «дробь равна нулю».  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568952" cy="4104456"/>
              </a:xfrm>
              <a:blipFill>
                <a:blip r:embed="rId3"/>
                <a:stretch>
                  <a:fillRect l="-1067" r="-2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20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82971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С-43.* Тригонометрические неравенства</a:t>
            </a:r>
            <a:endParaRPr lang="ru-RU" sz="24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843558"/>
                <a:ext cx="8712968" cy="4032448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(1-2)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а)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	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а)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40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ru-RU" sz="20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+ 2</m:t>
                        </m:r>
                        <m:r>
                          <m:rPr>
                            <m:nor/>
                          </m:rPr>
                          <a: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0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&lt;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843558"/>
                <a:ext cx="8712968" cy="4032448"/>
              </a:xfrm>
              <a:blipFill>
                <a:blip r:embed="rId3"/>
                <a:stretch>
                  <a:fillRect t="-1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70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BCD8FB-3337-414E-A7A4-E6832EE77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2787774"/>
            <a:ext cx="2514666" cy="228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349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82971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С-43.* Тригонометрические неравенства</a:t>
            </a:r>
            <a:endParaRPr lang="ru-RU" sz="24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843558"/>
                <a:ext cx="8712968" cy="4032448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(1-2)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а)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	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а)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40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ru-RU" sz="20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+ 2</m:t>
                        </m:r>
                        <m:r>
                          <m:rPr>
                            <m:nor/>
                          </m:rPr>
                          <a: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0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&lt;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ru-RU" sz="20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+ 2</m:t>
                        </m:r>
                        <m:r>
                          <m:rPr>
                            <m:nor/>
                          </m:rPr>
                          <a: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0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&lt;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843558"/>
                <a:ext cx="8712968" cy="4032448"/>
              </a:xfrm>
              <a:blipFill>
                <a:blip r:embed="rId3"/>
                <a:stretch>
                  <a:fillRect t="-1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71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4A59C7-53C5-49BE-96C0-907639D43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724" y="2787774"/>
            <a:ext cx="2503780" cy="223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751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82971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С-43.* Тригонометрические неравенства</a:t>
            </a:r>
            <a:endParaRPr lang="ru-RU" sz="24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843558"/>
                <a:ext cx="8712968" cy="4032448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(1-2)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а)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	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а)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40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ru-RU" sz="20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+ 2</m:t>
                        </m:r>
                        <m:r>
                          <m:rPr>
                            <m:nor/>
                          </m:rPr>
                          <a: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0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&lt;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ru-RU" sz="20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+ 2</m:t>
                        </m:r>
                        <m:r>
                          <m:rPr>
                            <m:nor/>
                          </m:rPr>
                          <a: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0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&lt;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в)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ru-RU" sz="20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 </m:t>
                        </m:r>
                        <m:r>
                          <m:rPr>
                            <m:nor/>
                          </m:rPr>
                          <a: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0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&lt;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843558"/>
                <a:ext cx="8712968" cy="4032448"/>
              </a:xfrm>
              <a:blipFill>
                <a:blip r:embed="rId3"/>
                <a:stretch>
                  <a:fillRect t="-1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72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D22823-D0F4-4976-A5D9-AF8801FDD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2787774"/>
            <a:ext cx="2498337" cy="225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261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82971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С-43.* Тригонометрические неравенства</a:t>
            </a:r>
            <a:endParaRPr lang="ru-RU" sz="24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843558"/>
                <a:ext cx="8712968" cy="4032448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(1-2)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 </m:t>
                            </m:r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 б)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а)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ru-RU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+ 2</m:t>
                        </m:r>
                        <m:r>
                          <m:rPr>
                            <m:nor/>
                          </m:rPr>
                          <a:rPr lang="ru-RU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00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fName>
                      <m:e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+ 2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</a:rPr>
                  <a:t>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ru-RU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+ 2</m:t>
                        </m:r>
                        <m:r>
                          <m:rPr>
                            <m:nor/>
                          </m:rPr>
                          <a:rPr lang="ru-RU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00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fName>
                      <m:e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где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843558"/>
                <a:ext cx="8712968" cy="4032448"/>
              </a:xfrm>
              <a:blipFill>
                <a:blip r:embed="rId3"/>
                <a:stretch>
                  <a:fillRect t="-1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BCBF59-9459-4335-97F2-16B152294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496" y="2787774"/>
            <a:ext cx="2482008" cy="224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6486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82971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С-43.* Тригонометрические неравенства</a:t>
            </a:r>
            <a:endParaRPr lang="ru-RU" sz="24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843558"/>
                <a:ext cx="8712968" cy="4032448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(1-2)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 </m:t>
                            </m:r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 б)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а)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ru-RU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+ 2</m:t>
                        </m:r>
                        <m:r>
                          <m:rPr>
                            <m:nor/>
                          </m:rPr>
                          <a:rPr lang="ru-RU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00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fName>
                      <m:e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+ 2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</a:rPr>
                  <a:t>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ru-RU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+ 2</m:t>
                        </m:r>
                        <m:r>
                          <m:rPr>
                            <m:nor/>
                          </m:rPr>
                          <a:rPr lang="ru-RU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00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fName>
                      <m:e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гд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б)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ru-RU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+ 2</m:t>
                        </m:r>
                        <m:r>
                          <m:rPr>
                            <m:nor/>
                          </m:rPr>
                          <a:rPr lang="ru-RU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+ 2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ru-RU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fName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+ 2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num>
                      <m:den>
                        <m:r>
                          <a:rPr lang="ru-RU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fName>
                      <m:e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num>
                      <m:den>
                        <m:r>
                          <a:rPr lang="ru-RU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где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843558"/>
                <a:ext cx="8712968" cy="4032448"/>
              </a:xfrm>
              <a:blipFill>
                <a:blip r:embed="rId3"/>
                <a:stretch>
                  <a:fillRect t="-1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DCABBC-B34C-46A0-AB97-05E8D5A48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281" y="2854957"/>
            <a:ext cx="2509223" cy="223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584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685800" y="195486"/>
                <a:ext cx="7702624" cy="576064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ru-RU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С-4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.* Введение вспомогательного угла. </a:t>
                </a:r>
                <a:b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Замена </a:t>
                </a:r>
                <a:r>
                  <a:rPr lang="en-US" sz="24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4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4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ru-RU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85800" y="195486"/>
                <a:ext cx="7702624" cy="576064"/>
              </a:xfrm>
              <a:blipFill>
                <a:blip r:embed="rId3"/>
                <a:stretch>
                  <a:fillRect l="-1029" t="-32632" b="-21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(1-2)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Делим обе части уравнения на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ru-RU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ru-RU" sz="2400" dirty="0">
                    <a:latin typeface="Cambria Math" panose="02040503050406030204" pitchFamily="18" charset="0"/>
                  </a:rPr>
                  <a:t>, получаем:  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24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latin typeface="Cambria Math" panose="02040503050406030204" pitchFamily="18" charset="0"/>
                  </a:rPr>
                  <a:t>;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24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latin typeface="Cambria Math" panose="02040503050406030204" pitchFamily="18" charset="0"/>
                  </a:rPr>
                  <a:t>; 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/>
                  <a:t>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или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Ответ.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где </m:t>
                    </m:r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∈ </m:t>
                    </m:r>
                    <m:r>
                      <m:rPr>
                        <m:nor/>
                      </m:rPr>
                      <a: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4"/>
                <a:stretch>
                  <a:fillRect t="-20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75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54633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685800" y="195486"/>
                <a:ext cx="7702624" cy="576064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ru-RU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С-4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.* Введение вспомогательного угла. </a:t>
                </a:r>
                <a:b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Замена </a:t>
                </a:r>
                <a:r>
                  <a:rPr lang="en-US" sz="24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4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4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ru-RU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85800" y="195486"/>
                <a:ext cx="7702624" cy="576064"/>
              </a:xfrm>
              <a:blipFill>
                <a:blip r:embed="rId3"/>
                <a:stretch>
                  <a:fillRect l="-1029" t="-32632" b="-21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+4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Делаем замену: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=1+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ru-RU" sz="24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уравнение</m:t>
                    </m:r>
                    <m:r>
                      <a:rPr lang="ru-RU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имеет вид: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−3=0</m:t>
                    </m:r>
                    <m:r>
                      <a:rPr lang="ru-RU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1,5 или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1.   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Уравнение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 i="1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 i="1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1,5 не имеет решений. 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Решаем уравнение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 i="1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 i="1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1;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sin (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ru-RU" sz="2400" b="0" i="0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Получаем: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/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24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ru-RU" sz="240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Ответ.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где </m:t>
                    </m:r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∈ </m:t>
                    </m:r>
                    <m:r>
                      <m:rPr>
                        <m:nor/>
                      </m:rPr>
                      <a: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4"/>
                <a:stretch>
                  <a:fillRect l="-210" t="-20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76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12778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685800" y="195486"/>
                <a:ext cx="7702624" cy="576064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ru-RU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С-4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.* Введение вспомогательного угла. </a:t>
                </a:r>
                <a:b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Замена </a:t>
                </a:r>
                <a:r>
                  <a:rPr lang="en-US" sz="24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4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4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ru-RU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85800" y="195486"/>
                <a:ext cx="7702624" cy="576064"/>
              </a:xfrm>
              <a:blipFill>
                <a:blip r:embed="rId3"/>
                <a:stretch>
                  <a:fillRect l="-1029" t="-32632" b="-21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Решите неравенство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(3-4)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+ 2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os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1</a:t>
                </a:r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Перепишем неравенство в виде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ru-RU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ru-RU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os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os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0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os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≠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0,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т. к.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 противном случае неравенство неверно, делим обе части уравнения 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&gt; 0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получаем квадратное неравенство относительно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ru-RU" sz="24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      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arctg</m:t>
                      </m:r>
                      <m:r>
                        <a:rPr lang="en-US" sz="24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ru-RU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π</m:t>
                      </m:r>
                      <m:r>
                        <m:rPr>
                          <m:nor/>
                        </m:rP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24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arctg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π</m:t>
                      </m:r>
                      <m:r>
                        <m:rPr>
                          <m:nor/>
                        </m:rP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где </m:t>
                      </m:r>
                      <m:r>
                        <m:rPr>
                          <m:nor/>
                        </m:rP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∈ </m:t>
                      </m:r>
                      <m:r>
                        <m:rPr>
                          <m:nor/>
                        </m:rP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Z</m:t>
                      </m:r>
                      <m:r>
                        <m:rPr>
                          <m:nor/>
                        </m:rP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ru-RU" sz="24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Ответ.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arctg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ru-RU" sz="24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arctg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</m:d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где </m:t>
                    </m:r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∈ </m:t>
                    </m:r>
                    <m:r>
                      <m:rPr>
                        <m:nor/>
                      </m:rPr>
                      <a: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4"/>
                <a:stretch>
                  <a:fillRect l="-1049" t="-2080" r="-17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77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706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685800" y="195486"/>
                <a:ext cx="7702624" cy="576064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ru-RU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С-4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.* Введение вспомогательного угла. </a:t>
                </a:r>
                <a:b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Замена </a:t>
                </a:r>
                <a:r>
                  <a:rPr lang="en-US" sz="24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4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4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ru-RU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85800" y="195486"/>
                <a:ext cx="7702624" cy="576064"/>
              </a:xfrm>
              <a:blipFill>
                <a:blip r:embed="rId3"/>
                <a:stretch>
                  <a:fillRect l="-1029" t="-32632" b="-21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+2 </m:t>
                    </m:r>
                    <m:r>
                      <m:rPr>
                        <m:sty m:val="p"/>
                      </m:rP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os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3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Делаем замену: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ru-RU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неравенство имеет вид: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&lt;0</m:t>
                    </m:r>
                    <m:r>
                      <a:rPr lang="ru-RU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2. Решаем систему неравенств: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 i="1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 i="1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 i="1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 i="1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второе неравенство выполняется для любого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	sin (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ru-RU" sz="2400" b="0" i="0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400" b="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b="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≤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+ 2</m:t>
                    </m:r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≤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ru-RU" sz="2400">
                        <a:latin typeface="Cambria Math" panose="020405030504060302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+ 2</m:t>
                    </m:r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где </m:t>
                    </m:r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∈ </m:t>
                    </m:r>
                    <m:r>
                      <m:rPr>
                        <m:nor/>
                      </m:rPr>
                      <a: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m:rPr>
                        <m:nor/>
                      </m:rPr>
                      <a:rPr lang="ru-RU" sz="2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Ответ.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ru-RU" sz="24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+ 2</m:t>
                        </m:r>
                        <m:r>
                          <m:rPr>
                            <m:nor/>
                          </m:rPr>
                          <a: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</m:d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где </m:t>
                    </m:r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∈ </m:t>
                    </m:r>
                    <m:r>
                      <m:rPr>
                        <m:nor/>
                      </m:rPr>
                      <a: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</a:rPr>
                  <a:t>			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4"/>
                <a:stretch>
                  <a:fillRect l="-1049" t="-2080" b="-37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78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461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685800" y="195486"/>
                <a:ext cx="7702624" cy="576064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ru-RU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С-4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.* Введение вспомогательного угла. </a:t>
                </a:r>
                <a:b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Замена </a:t>
                </a:r>
                <a:r>
                  <a:rPr lang="en-US" sz="24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4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4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ru-RU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85800" y="195486"/>
                <a:ext cx="7702624" cy="576064"/>
              </a:xfrm>
              <a:blipFill>
                <a:blip r:embed="rId3"/>
                <a:stretch>
                  <a:fillRect l="-1029" t="-32632" b="-21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Определите все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уравнение </a:t>
                </a:r>
              </a:p>
              <a:p>
                <a:pPr algn="l"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−12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os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имеет хотя бы одно решение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Делим обе части уравнения на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ru-RU" sz="2400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d>
                          </m:e>
                          <m:sup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13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Cambria Math" panose="02040503050406030204" pitchFamily="18" charset="0"/>
                  </a:rPr>
                  <a:t>, получаем: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24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ru-RU" sz="2400" dirty="0">
                    <a:latin typeface="Cambria Math" panose="02040503050406030204" pitchFamily="18" charset="0"/>
                  </a:rPr>
                  <a:t>; </a:t>
                </a:r>
                <a:r>
                  <a:rPr lang="en-US" sz="2400" dirty="0">
                    <a:latin typeface="Cambria Math" panose="02040503050406030204" pitchFamily="18" charset="0"/>
                  </a:rPr>
                  <a:t>	</a:t>
                </a:r>
                <a:endParaRPr lang="ru-RU" sz="2400" dirty="0"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240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ru-RU" sz="2400"/>
                      <m:t>α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ru-RU" sz="2400" dirty="0">
                    <a:latin typeface="Cambria Math" panose="02040503050406030204" pitchFamily="18" charset="0"/>
                  </a:rPr>
                  <a:t>, 							(*)</a:t>
                </a:r>
                <a:endParaRPr lang="en-US" sz="2400" dirty="0"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Cambria Math" panose="020405030504060302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/>
                      <m:t>α</m:t>
                    </m:r>
                  </m:oMath>
                </a14:m>
                <a:r>
                  <a:rPr lang="ru-RU" sz="2400" dirty="0">
                    <a:latin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arc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sin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m:rPr>
                        <m:nor/>
                      </m:rPr>
                      <a:rPr lang="ru-RU" sz="2400" dirty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arc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cos</m:t>
                    </m:r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ru-RU" sz="2400" dirty="0">
                    <a:latin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arctg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 2,4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 (</a:t>
                </a:r>
                <a:r>
                  <a:rPr lang="ru-RU" sz="2400" dirty="0">
                    <a:latin typeface="Cambria Math" panose="02040503050406030204" pitchFamily="18" charset="0"/>
                  </a:rPr>
                  <a:t>в других задачах это потребуется</a:t>
                </a:r>
                <a:r>
                  <a:rPr lang="en-US" sz="2400" dirty="0">
                    <a:latin typeface="Cambria Math" panose="02040503050406030204" pitchFamily="18" charset="0"/>
                  </a:rPr>
                  <a:t>)</a:t>
                </a:r>
                <a:r>
                  <a:rPr lang="ru-RU" sz="2400" dirty="0">
                    <a:latin typeface="Cambria Math" panose="02040503050406030204" pitchFamily="18" charset="0"/>
                  </a:rPr>
                  <a:t>.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Уравнение (*) имеет хотя бы одно решение, если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т. е. если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−1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Ответ.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−1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4"/>
                <a:stretch>
                  <a:fillRect l="-1049" t="-2080" r="-1329" b="-57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79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991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С-5. Рациональные уравнения</a:t>
            </a:r>
            <a:endParaRPr lang="ru-RU" sz="2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496944" cy="4104456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3. 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+6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186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−30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−2.</m:t>
                    </m:r>
                  </m:oMath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После переноса слагаемых в левую часть уравнения получим уравнение вида «дробь равна нулю».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Приравняем числитель дроби к нулю и после равносильных преобразований получим уравнение</a:t>
                </a:r>
              </a:p>
              <a:p>
                <a:pPr algn="l"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 </m:t>
                    </m:r>
                    <m:sSup>
                      <m:sSupPr>
                        <m:ctrlPr>
                          <a:rPr lang="ru-RU" sz="240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Это уравнение имеет корни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6, они обращают в нуль знаменатели дробей в левой части уравнения. Это корни исходного уравнения.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Ответ.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6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496944" cy="4104456"/>
              </a:xfrm>
              <a:blipFill>
                <a:blip r:embed="rId3"/>
                <a:stretch>
                  <a:fillRect l="-1076" r="-11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6791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5760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С-45.* Замена неизвестных при решении систем уравнений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систему уравнений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(1-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1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18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18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ru-RU" sz="18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ru-RU" sz="18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18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ru-RU" sz="1800" b="0" i="0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ru-RU" sz="18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ru-RU" sz="18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ru-RU" sz="1800" b="0" i="0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5              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ru-RU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ru-RU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ru-RU" sz="18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18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ru-RU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ru-RU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ru-RU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ru-RU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−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5</m:t>
                                    </m:r>
                                  </m:num>
                                  <m:den>
                                    <m:r>
                                      <a:rPr lang="ru-RU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ru-RU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p>
                            </m:sSup>
                            <m:r>
                              <a:rPr lang="ru-RU" sz="18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1800" b="0" i="0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28</m:t>
                            </m:r>
                            <m:r>
                              <a:rPr lang="ru-RU" sz="1800" b="0" i="0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18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</m:e>
                        </m:eqArr>
                      </m:e>
                    </m:d>
                  </m:oMath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Из первого уравнения выразим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через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5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Подставляем во второе уравнение, получаем: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3, тогда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3; 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20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80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6101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5760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С-45.* Замена неизвестных при решении систем уравнений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den>
                            </m:f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+6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 </m:t>
                            </m:r>
                            <m: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</m:t>
                            </m:r>
                            <m: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     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sup>
                            </m:sSup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13</m:t>
                            </m:r>
                            <m: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sup>
                            </m:sSup>
                            <m: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Решив второе уравнение относительно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получим:</a:t>
                </a:r>
              </a:p>
              <a:p>
                <a:pPr algn="l"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тогда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40" t="-2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81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71704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5760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С-45.* Замена неизвестных при решении систем уравнений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os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in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func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,5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os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func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Сложив уравнения системы, получим:</a:t>
                </a:r>
              </a:p>
              <a:p>
                <a:pPr algn="l">
                  <a:spcBef>
                    <a:spcPts val="3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os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=2,5;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os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,5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Тогда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+ 2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US" sz="2400" b="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где </m:t>
                    </m:r>
                    <m:r>
                      <m:rPr>
                        <m:nor/>
                      </m:rPr>
                      <a:rPr lang="en-US" sz="2400" b="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m:rPr>
                        <m:nor/>
                      </m:rPr>
                      <a:rPr lang="en-US" sz="2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∈ 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±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ru-RU" sz="24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+ 2</m:t>
                        </m:r>
                        <m:r>
                          <m:rPr>
                            <m:nor/>
                          </m:rPr>
                          <a: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ru-RU" sz="24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+ 2</m:t>
                        </m:r>
                        <m:r>
                          <m:rPr>
                            <m:nor/>
                          </m:rPr>
                          <a: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∈ </m:t>
                    </m:r>
                    <m:r>
                      <m:rPr>
                        <m:nor/>
                      </m:rPr>
                      <a: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Замечание.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Здесь для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буквы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различны, так как каждому значению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соответствует не единственное значение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82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11689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5760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С-45.* Замена неизвестных при решении систем уравнений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ru-RU" sz="24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− 3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+ 1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</m:e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− 3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+ 1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Сложив уравнения системы, получим: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− 3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8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откуда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Тогда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Пройдя описанную выше подготовку, учащиеся могут решить большую часть заданий 5, 13, 15, решение которых не связано с применением нестандартных приёмов, о которых мы поговорим в следующий раз.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446" r="-2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83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2762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</a:rPr>
              <a:t>Спасибо за внимание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60757"/>
            <a:ext cx="7776864" cy="4176464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  </a:t>
            </a:r>
            <a: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Тему разговора не закрываем. Можно продолжить </a:t>
            </a:r>
            <a:b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следующий раз на более сложном материале 10-11 классов, ЕГЭ.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endParaRPr lang="ru-RU" sz="2000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algn="l"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Эл</a:t>
            </a:r>
            <a:r>
              <a:rPr lang="ru-RU" altLang="ru-RU" sz="2000" dirty="0">
                <a:solidFill>
                  <a:schemeClr val="tx1"/>
                </a:solidFill>
              </a:rPr>
              <a:t>ектронная почта: </a:t>
            </a:r>
            <a:br>
              <a:rPr lang="ru-RU" altLang="ru-RU" sz="2000" dirty="0">
                <a:solidFill>
                  <a:schemeClr val="tx1"/>
                </a:solidFill>
              </a:rPr>
            </a:br>
            <a:r>
              <a:rPr lang="ru-RU" altLang="ru-RU" sz="2000" dirty="0">
                <a:solidFill>
                  <a:schemeClr val="tx1"/>
                </a:solidFill>
              </a:rPr>
              <a:t>Шевкин Александр </a:t>
            </a:r>
            <a:br>
              <a:rPr lang="ru-RU" altLang="ru-RU" sz="2000" dirty="0">
                <a:solidFill>
                  <a:schemeClr val="tx1"/>
                </a:solidFill>
              </a:rPr>
            </a:br>
            <a:r>
              <a:rPr lang="ru-RU" altLang="ru-RU" sz="2000" dirty="0">
                <a:solidFill>
                  <a:schemeClr val="tx1"/>
                </a:solidFill>
              </a:rPr>
              <a:t>Владимирович </a:t>
            </a:r>
          </a:p>
          <a:p>
            <a:pPr algn="l"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n-US" altLang="ru-RU" sz="2000" b="1" dirty="0">
                <a:hlinkClick r:id="rId3"/>
              </a:rPr>
              <a:t>avshevkin@mail.ru</a:t>
            </a:r>
            <a:r>
              <a:rPr lang="ru-RU" altLang="ru-RU" sz="2000" b="1" dirty="0"/>
              <a:t>.</a:t>
            </a:r>
            <a:r>
              <a:rPr lang="en-US" altLang="ru-RU" sz="2000" dirty="0"/>
              <a:t>  </a:t>
            </a:r>
            <a:r>
              <a:rPr lang="ru-RU" altLang="ru-RU" sz="2000" dirty="0"/>
              <a:t> </a:t>
            </a:r>
          </a:p>
          <a:p>
            <a:pPr algn="l"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сайт</a:t>
            </a:r>
            <a:r>
              <a:rPr lang="ru-RU" altLang="ru-RU" sz="2000" dirty="0"/>
              <a:t> </a:t>
            </a:r>
            <a:r>
              <a:rPr lang="en-US" altLang="ru-RU" sz="2000" dirty="0">
                <a:hlinkClick r:id="rId4"/>
              </a:rPr>
              <a:t>www.shevkin.ru</a:t>
            </a:r>
            <a:endParaRPr lang="ru-RU" altLang="ru-RU" sz="2000" dirty="0"/>
          </a:p>
          <a:p>
            <a:pPr algn="l"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ru-RU" altLang="ru-RU" sz="2000" dirty="0">
                <a:hlinkClick r:id="rId5"/>
              </a:rPr>
              <a:t>Канал </a:t>
            </a:r>
            <a:r>
              <a:rPr lang="ru-RU" altLang="ru-RU" sz="2000" b="1" dirty="0">
                <a:hlinkClick r:id="rId5"/>
              </a:rPr>
              <a:t>НАБЛЮДАТЕЛЬ</a:t>
            </a:r>
            <a:r>
              <a:rPr lang="ru-RU" altLang="ru-RU" sz="2000" dirty="0"/>
              <a:t> </a:t>
            </a:r>
            <a:br>
              <a:rPr lang="ru-RU" altLang="ru-RU" sz="2000" dirty="0"/>
            </a:br>
            <a:r>
              <a:rPr lang="ru-RU" altLang="ru-RU" sz="2000" dirty="0">
                <a:solidFill>
                  <a:schemeClr val="tx1"/>
                </a:solidFill>
              </a:rPr>
              <a:t>на </a:t>
            </a:r>
            <a:r>
              <a:rPr lang="ru-RU" altLang="ru-RU" sz="2000" b="1" dirty="0">
                <a:solidFill>
                  <a:schemeClr val="tx1"/>
                </a:solidFill>
              </a:rPr>
              <a:t>Яндекс Дзен</a:t>
            </a:r>
            <a:r>
              <a:rPr lang="ru-RU" altLang="ru-RU" sz="2000" dirty="0">
                <a:solidFill>
                  <a:schemeClr val="tx1"/>
                </a:solidFill>
              </a:rPr>
              <a:t>  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endParaRPr lang="ru-RU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chemeClr val="accent1"/>
                </a:solidFill>
              </a:rPr>
              <a:t>8</a:t>
            </a:r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B1F8373C-6195-4AE4-A19E-D56AEFBD8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19622"/>
            <a:ext cx="295232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404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Рациональные уравнения</a:t>
            </a:r>
            <a:endParaRPr lang="ru-RU" sz="2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640960" cy="4104456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Ещё один способ перейти к уравнению-следствию: замена нулём разности функций, определённых не при любом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1)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1)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+3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640960" cy="4104456"/>
              </a:xfrm>
              <a:blipFill>
                <a:blip r:embed="rId3"/>
                <a:stretch>
                  <a:fillRect l="-1058" t="-20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799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9169</TotalTime>
  <Words>8161</Words>
  <Application>Microsoft Office PowerPoint</Application>
  <PresentationFormat>Экран (16:9)</PresentationFormat>
  <Paragraphs>736</Paragraphs>
  <Slides>84</Slides>
  <Notes>83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84</vt:i4>
      </vt:variant>
    </vt:vector>
  </HeadingPairs>
  <TitlesOfParts>
    <vt:vector size="91" baseType="lpstr">
      <vt:lpstr>Arial</vt:lpstr>
      <vt:lpstr>Calibri</vt:lpstr>
      <vt:lpstr>Calibri Light</vt:lpstr>
      <vt:lpstr>Cambria Math</vt:lpstr>
      <vt:lpstr>Times New Roman</vt:lpstr>
      <vt:lpstr>Wingdings</vt:lpstr>
      <vt:lpstr>Тема Office</vt:lpstr>
      <vt:lpstr>Стандартные способы решения уравнений и неравенств  (10-11 классы)</vt:lpstr>
      <vt:lpstr>Уравнения, неравенства и их системы</vt:lpstr>
      <vt:lpstr>Рациональные уравнения</vt:lpstr>
      <vt:lpstr>С-3. Квадратное уравнение</vt:lpstr>
      <vt:lpstr>С-3. Квадратное уравнение</vt:lpstr>
      <vt:lpstr>С-5. Рациональные уравнения</vt:lpstr>
      <vt:lpstr>С-5. Рациональные уравнения</vt:lpstr>
      <vt:lpstr>С-5. Рациональные уравнения</vt:lpstr>
      <vt:lpstr>Рациональные уравнения</vt:lpstr>
      <vt:lpstr>Рациональные уравнения</vt:lpstr>
      <vt:lpstr>Рациональные уравнения</vt:lpstr>
      <vt:lpstr>Рациональные уравнения</vt:lpstr>
      <vt:lpstr>Рациональные уравнения</vt:lpstr>
      <vt:lpstr>С-6*. Замена неизвестного при решении рациональных уравнений</vt:lpstr>
      <vt:lpstr>С-6*. Замена неизвестного при решении рациональных уравнений</vt:lpstr>
      <vt:lpstr>ЕГЭ. № 5. Рациональные уравнения </vt:lpstr>
      <vt:lpstr>ЕГЭ. № 13. Решите уравнение</vt:lpstr>
      <vt:lpstr>С-12. Рациональные неравенства</vt:lpstr>
      <vt:lpstr>С-13*. Замена неизвестного при решении рациональных неравенств</vt:lpstr>
      <vt:lpstr>ЕГЭ. № 15. Рациональное неравенство</vt:lpstr>
      <vt:lpstr> С-14*. Замена неизвестного при решении иррациональных уравнений и неравенств</vt:lpstr>
      <vt:lpstr>ЕГЭ. № 5. Простое уравнение</vt:lpstr>
      <vt:lpstr>С-15*. Задачи с параметром</vt:lpstr>
      <vt:lpstr>С-15*. Задачи с параметром</vt:lpstr>
      <vt:lpstr>С-15*. Задачи с параметром</vt:lpstr>
      <vt:lpstr>С-15*. Задачи с параметром</vt:lpstr>
      <vt:lpstr>С-15*. Задачи с параметром</vt:lpstr>
      <vt:lpstr>С-15*. Задачи с параметром</vt:lpstr>
      <vt:lpstr>С-15*. Задачи с параметром</vt:lpstr>
      <vt:lpstr>С-15*. Задачи с параметром</vt:lpstr>
      <vt:lpstr>С-15*. Задачи с параметром</vt:lpstr>
      <vt:lpstr>С-15*. Задачи с параметром</vt:lpstr>
      <vt:lpstr>С-15*. Задачи с параметром</vt:lpstr>
      <vt:lpstr>ЕГЭ. № 18. Задача с параметром</vt:lpstr>
      <vt:lpstr>ЕГЭ. № 18. Задача с параметром</vt:lpstr>
      <vt:lpstr>Параметры</vt:lpstr>
      <vt:lpstr>Параметры</vt:lpstr>
      <vt:lpstr>Параметры</vt:lpstr>
      <vt:lpstr>Степень с рациональным показателем. Логарифм</vt:lpstr>
      <vt:lpstr>С-21. Показательные и логарифмические уравнения</vt:lpstr>
      <vt:lpstr>С-21. Показательные и логарифмические уравнения</vt:lpstr>
      <vt:lpstr>С-21. Показательные и логарифмические уравнения</vt:lpstr>
      <vt:lpstr>ЕГЭ. № 5. Показательные и логарифмические уравнения</vt:lpstr>
      <vt:lpstr>ЕГЭ. № 5. Показательные и логарифмические уравнения</vt:lpstr>
      <vt:lpstr>С-22. Показательные и логарифмические неравенства</vt:lpstr>
      <vt:lpstr>С-22. Показательные и логарифмические неравенства</vt:lpstr>
      <vt:lpstr>С-22. Показательные и логарифмические неравенства</vt:lpstr>
      <vt:lpstr>ЕГЭ. № 15. «На лицо ужасное, доброе внутри…»</vt:lpstr>
      <vt:lpstr>ЕГЭ. № 15. «На лицо ужасное, доброе внутри…»</vt:lpstr>
      <vt:lpstr>ЕГЭ. № 15. Коварное неравенство  </vt:lpstr>
      <vt:lpstr>Ещё коварнее… (Решение неравенств на множестве, 11 класс)</vt:lpstr>
      <vt:lpstr>Ещё коварнее… (Решение неравенств на множестве, 11 класс)</vt:lpstr>
      <vt:lpstr>С-23*. «Однородные» показательные уравнения и неравенства</vt:lpstr>
      <vt:lpstr>С-23*. «Однородные» показательные уравнения и неравенства</vt:lpstr>
      <vt:lpstr>С-39. Тригонометрические уравнения</vt:lpstr>
      <vt:lpstr>С-40. Замена неизвестного при решении тригонометрических уравнений</vt:lpstr>
      <vt:lpstr>ЕГЭ. № 5. Тригонометрическое уравнение </vt:lpstr>
      <vt:lpstr>ЕГЭ. № 13. Тригонометрическое уравнение </vt:lpstr>
      <vt:lpstr>ЕГЭ. № 13. Тригонометрическое уравнение </vt:lpstr>
      <vt:lpstr>С-41. Применение тригонометрических формул при решении уравнений</vt:lpstr>
      <vt:lpstr>ЕГЭ. № 13. Тригонометрическое уравнение </vt:lpstr>
      <vt:lpstr>ЕГЭ. № 13. Тригонометрическое уравнение </vt:lpstr>
      <vt:lpstr>ЕГЭ. № 13. Тригонометрическое уравнение </vt:lpstr>
      <vt:lpstr>ЕГЭ. № 13. Тригонометрическое уравнение </vt:lpstr>
      <vt:lpstr>ЕГЭ. № 13. Тригонометрическое уравнение </vt:lpstr>
      <vt:lpstr>С-42. Однородные уравнения</vt:lpstr>
      <vt:lpstr>С-42. Однородные уравнения</vt:lpstr>
      <vt:lpstr>С-42. Однородные уравнения</vt:lpstr>
      <vt:lpstr>С-43.* Тригонометрические неравенства</vt:lpstr>
      <vt:lpstr>С-43.* Тригонометрические неравенства</vt:lpstr>
      <vt:lpstr>С-43.* Тригонометрические неравенства</vt:lpstr>
      <vt:lpstr>С-43.* Тригонометрические неравенства</vt:lpstr>
      <vt:lpstr>С-43.* Тригонометрические неравенства</vt:lpstr>
      <vt:lpstr>С-43.* Тригонометрические неравенства</vt:lpstr>
      <vt:lpstr>С-44.* Введение вспомогательного угла.  Замена t = sin⁡x + cos⁡x</vt:lpstr>
      <vt:lpstr>С-44.* Введение вспомогательного угла.  Замена t = sin⁡x + cos⁡x</vt:lpstr>
      <vt:lpstr>С-44.* Введение вспомогательного угла.  Замена t = sin⁡x + cos⁡x</vt:lpstr>
      <vt:lpstr>С-44.* Введение вспомогательного угла.  Замена t = sin⁡x + cos⁡x</vt:lpstr>
      <vt:lpstr>С-44.* Введение вспомогательного угла.  Замена t = sin⁡x + cos⁡x</vt:lpstr>
      <vt:lpstr>С-45.* Замена неизвестных при решении систем уравнений</vt:lpstr>
      <vt:lpstr>С-45.* Замена неизвестных при решении систем уравнений</vt:lpstr>
      <vt:lpstr>С-45.* Замена неизвестных при решении систем уравнений</vt:lpstr>
      <vt:lpstr>С-45.* Замена неизвестных при решении систем уравнений</vt:lpstr>
      <vt:lpstr>Спасибо за внимание</vt:lpstr>
    </vt:vector>
  </TitlesOfParts>
  <Company>Prosv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Шевкин</cp:lastModifiedBy>
  <cp:revision>815</cp:revision>
  <cp:lastPrinted>2020-11-03T12:17:48Z</cp:lastPrinted>
  <dcterms:created xsi:type="dcterms:W3CDTF">2016-11-09T08:55:41Z</dcterms:created>
  <dcterms:modified xsi:type="dcterms:W3CDTF">2020-11-13T14:37:00Z</dcterms:modified>
</cp:coreProperties>
</file>