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69" r:id="rId2"/>
    <p:sldId id="257" r:id="rId3"/>
    <p:sldId id="259" r:id="rId4"/>
    <p:sldId id="402" r:id="rId5"/>
    <p:sldId id="258" r:id="rId6"/>
    <p:sldId id="261" r:id="rId7"/>
    <p:sldId id="371" r:id="rId8"/>
    <p:sldId id="262" r:id="rId9"/>
    <p:sldId id="373" r:id="rId10"/>
    <p:sldId id="264" r:id="rId11"/>
    <p:sldId id="263" r:id="rId12"/>
    <p:sldId id="265" r:id="rId13"/>
    <p:sldId id="270" r:id="rId14"/>
    <p:sldId id="266" r:id="rId15"/>
    <p:sldId id="267" r:id="rId16"/>
    <p:sldId id="271" r:id="rId17"/>
    <p:sldId id="340" r:id="rId18"/>
    <p:sldId id="341" r:id="rId19"/>
    <p:sldId id="370" r:id="rId20"/>
    <p:sldId id="338" r:id="rId21"/>
    <p:sldId id="342" r:id="rId22"/>
    <p:sldId id="343" r:id="rId23"/>
    <p:sldId id="345" r:id="rId24"/>
    <p:sldId id="400" r:id="rId25"/>
    <p:sldId id="344" r:id="rId26"/>
    <p:sldId id="374" r:id="rId27"/>
    <p:sldId id="346" r:id="rId28"/>
    <p:sldId id="401" r:id="rId29"/>
    <p:sldId id="347" r:id="rId30"/>
    <p:sldId id="348" r:id="rId31"/>
    <p:sldId id="326" r:id="rId32"/>
    <p:sldId id="376" r:id="rId33"/>
    <p:sldId id="372" r:id="rId34"/>
    <p:sldId id="327" r:id="rId35"/>
    <p:sldId id="328" r:id="rId36"/>
    <p:sldId id="377" r:id="rId37"/>
    <p:sldId id="380" r:id="rId38"/>
    <p:sldId id="381" r:id="rId39"/>
    <p:sldId id="331" r:id="rId40"/>
    <p:sldId id="332" r:id="rId41"/>
    <p:sldId id="334" r:id="rId42"/>
    <p:sldId id="335" r:id="rId43"/>
    <p:sldId id="336" r:id="rId44"/>
    <p:sldId id="260" r:id="rId45"/>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AA0FBC3-F58E-46C2-A737-7CFCA85A7CEC}">
          <p14:sldIdLst>
            <p14:sldId id="269"/>
            <p14:sldId id="257"/>
            <p14:sldId id="259"/>
            <p14:sldId id="402"/>
            <p14:sldId id="258"/>
            <p14:sldId id="261"/>
            <p14:sldId id="371"/>
            <p14:sldId id="262"/>
            <p14:sldId id="373"/>
            <p14:sldId id="264"/>
            <p14:sldId id="263"/>
            <p14:sldId id="265"/>
            <p14:sldId id="270"/>
            <p14:sldId id="266"/>
            <p14:sldId id="267"/>
            <p14:sldId id="271"/>
            <p14:sldId id="340"/>
            <p14:sldId id="341"/>
            <p14:sldId id="370"/>
            <p14:sldId id="338"/>
            <p14:sldId id="342"/>
            <p14:sldId id="343"/>
            <p14:sldId id="345"/>
            <p14:sldId id="400"/>
            <p14:sldId id="344"/>
            <p14:sldId id="374"/>
            <p14:sldId id="346"/>
            <p14:sldId id="401"/>
            <p14:sldId id="347"/>
            <p14:sldId id="348"/>
            <p14:sldId id="326"/>
            <p14:sldId id="376"/>
            <p14:sldId id="372"/>
            <p14:sldId id="327"/>
            <p14:sldId id="328"/>
            <p14:sldId id="377"/>
            <p14:sldId id="380"/>
            <p14:sldId id="381"/>
            <p14:sldId id="331"/>
            <p14:sldId id="332"/>
            <p14:sldId id="334"/>
            <p14:sldId id="335"/>
            <p14:sldId id="336"/>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70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4F15E58-C024-4F85-B03C-3A1481E86300}" type="datetimeFigureOut">
              <a:rPr lang="ru-RU" smtClean="0"/>
              <a:t>30.11.2020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DE954A7-B07F-4EE6-AEA2-7E437496405E}" type="slidenum">
              <a:rPr lang="ru-RU" smtClean="0"/>
              <a:t>‹#›</a:t>
            </a:fld>
            <a:endParaRPr lang="ru-RU"/>
          </a:p>
        </p:txBody>
      </p:sp>
    </p:spTree>
    <p:extLst>
      <p:ext uri="{BB962C8B-B14F-4D97-AF65-F5344CB8AC3E}">
        <p14:creationId xmlns:p14="http://schemas.microsoft.com/office/powerpoint/2010/main" val="171876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17</a:t>
            </a:fld>
            <a:endParaRPr lang="ru-RU"/>
          </a:p>
        </p:txBody>
      </p:sp>
    </p:spTree>
    <p:extLst>
      <p:ext uri="{BB962C8B-B14F-4D97-AF65-F5344CB8AC3E}">
        <p14:creationId xmlns:p14="http://schemas.microsoft.com/office/powerpoint/2010/main" val="377109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37</a:t>
            </a:fld>
            <a:endParaRPr lang="ru-RU"/>
          </a:p>
        </p:txBody>
      </p:sp>
    </p:spTree>
    <p:extLst>
      <p:ext uri="{BB962C8B-B14F-4D97-AF65-F5344CB8AC3E}">
        <p14:creationId xmlns:p14="http://schemas.microsoft.com/office/powerpoint/2010/main" val="425691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38</a:t>
            </a:fld>
            <a:endParaRPr lang="ru-RU"/>
          </a:p>
        </p:txBody>
      </p:sp>
    </p:spTree>
    <p:extLst>
      <p:ext uri="{BB962C8B-B14F-4D97-AF65-F5344CB8AC3E}">
        <p14:creationId xmlns:p14="http://schemas.microsoft.com/office/powerpoint/2010/main" val="111657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39</a:t>
            </a:fld>
            <a:endParaRPr lang="ru-RU"/>
          </a:p>
        </p:txBody>
      </p:sp>
    </p:spTree>
    <p:extLst>
      <p:ext uri="{BB962C8B-B14F-4D97-AF65-F5344CB8AC3E}">
        <p14:creationId xmlns:p14="http://schemas.microsoft.com/office/powerpoint/2010/main" val="92276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40</a:t>
            </a:fld>
            <a:endParaRPr lang="ru-RU"/>
          </a:p>
        </p:txBody>
      </p:sp>
    </p:spTree>
    <p:extLst>
      <p:ext uri="{BB962C8B-B14F-4D97-AF65-F5344CB8AC3E}">
        <p14:creationId xmlns:p14="http://schemas.microsoft.com/office/powerpoint/2010/main" val="351205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41</a:t>
            </a:fld>
            <a:endParaRPr lang="ru-RU"/>
          </a:p>
        </p:txBody>
      </p:sp>
    </p:spTree>
    <p:extLst>
      <p:ext uri="{BB962C8B-B14F-4D97-AF65-F5344CB8AC3E}">
        <p14:creationId xmlns:p14="http://schemas.microsoft.com/office/powerpoint/2010/main" val="130792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42</a:t>
            </a:fld>
            <a:endParaRPr lang="ru-RU"/>
          </a:p>
        </p:txBody>
      </p:sp>
    </p:spTree>
    <p:extLst>
      <p:ext uri="{BB962C8B-B14F-4D97-AF65-F5344CB8AC3E}">
        <p14:creationId xmlns:p14="http://schemas.microsoft.com/office/powerpoint/2010/main" val="288796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43</a:t>
            </a:fld>
            <a:endParaRPr lang="ru-RU"/>
          </a:p>
        </p:txBody>
      </p:sp>
    </p:spTree>
    <p:extLst>
      <p:ext uri="{BB962C8B-B14F-4D97-AF65-F5344CB8AC3E}">
        <p14:creationId xmlns:p14="http://schemas.microsoft.com/office/powerpoint/2010/main" val="365911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18</a:t>
            </a:fld>
            <a:endParaRPr lang="ru-RU"/>
          </a:p>
        </p:txBody>
      </p:sp>
    </p:spTree>
    <p:extLst>
      <p:ext uri="{BB962C8B-B14F-4D97-AF65-F5344CB8AC3E}">
        <p14:creationId xmlns:p14="http://schemas.microsoft.com/office/powerpoint/2010/main" val="257016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19</a:t>
            </a:fld>
            <a:endParaRPr lang="ru-RU"/>
          </a:p>
        </p:txBody>
      </p:sp>
    </p:spTree>
    <p:extLst>
      <p:ext uri="{BB962C8B-B14F-4D97-AF65-F5344CB8AC3E}">
        <p14:creationId xmlns:p14="http://schemas.microsoft.com/office/powerpoint/2010/main" val="231343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31</a:t>
            </a:fld>
            <a:endParaRPr lang="ru-RU"/>
          </a:p>
        </p:txBody>
      </p:sp>
    </p:spTree>
    <p:extLst>
      <p:ext uri="{BB962C8B-B14F-4D97-AF65-F5344CB8AC3E}">
        <p14:creationId xmlns:p14="http://schemas.microsoft.com/office/powerpoint/2010/main" val="343698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32</a:t>
            </a:fld>
            <a:endParaRPr lang="ru-RU"/>
          </a:p>
        </p:txBody>
      </p:sp>
    </p:spTree>
    <p:extLst>
      <p:ext uri="{BB962C8B-B14F-4D97-AF65-F5344CB8AC3E}">
        <p14:creationId xmlns:p14="http://schemas.microsoft.com/office/powerpoint/2010/main" val="12804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33</a:t>
            </a:fld>
            <a:endParaRPr lang="ru-RU"/>
          </a:p>
        </p:txBody>
      </p:sp>
    </p:spTree>
    <p:extLst>
      <p:ext uri="{BB962C8B-B14F-4D97-AF65-F5344CB8AC3E}">
        <p14:creationId xmlns:p14="http://schemas.microsoft.com/office/powerpoint/2010/main" val="347085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34</a:t>
            </a:fld>
            <a:endParaRPr lang="ru-RU"/>
          </a:p>
        </p:txBody>
      </p:sp>
    </p:spTree>
    <p:extLst>
      <p:ext uri="{BB962C8B-B14F-4D97-AF65-F5344CB8AC3E}">
        <p14:creationId xmlns:p14="http://schemas.microsoft.com/office/powerpoint/2010/main" val="374988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35</a:t>
            </a:fld>
            <a:endParaRPr lang="ru-RU"/>
          </a:p>
        </p:txBody>
      </p:sp>
    </p:spTree>
    <p:extLst>
      <p:ext uri="{BB962C8B-B14F-4D97-AF65-F5344CB8AC3E}">
        <p14:creationId xmlns:p14="http://schemas.microsoft.com/office/powerpoint/2010/main" val="425016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36</a:t>
            </a:fld>
            <a:endParaRPr lang="ru-RU"/>
          </a:p>
        </p:txBody>
      </p:sp>
    </p:spTree>
    <p:extLst>
      <p:ext uri="{BB962C8B-B14F-4D97-AF65-F5344CB8AC3E}">
        <p14:creationId xmlns:p14="http://schemas.microsoft.com/office/powerpoint/2010/main" val="155159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9B9414-F9F5-4EDF-80DF-1B4908C5B48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4396451-1EFB-4B90-9B57-CF70DFF3A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0D58FFB-1C85-4A4D-81B2-C5D96B7FD480}"/>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id="{187C40D9-DE17-4F28-B17C-6C29459577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1EDD5C-3E80-4B69-8207-D444D751113E}"/>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170325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4B995-327A-44AC-AAC0-186ED1851A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014016C-160B-4B87-8D21-99FC309B9CB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0278C5A-FA36-4270-A11D-7C453CD7B435}"/>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id="{C7F11E17-650E-430B-A597-A7880FDB0F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63CAAD-CF45-4992-BAEE-08130066C170}"/>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124655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1E88EE0-7BDA-4FB7-9017-76276E7F424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330D914-D81B-4AB5-85C8-52911F2615D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1F3049-3914-43BE-A5DD-14A84C9BE326}"/>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id="{59FA8B50-687A-410C-831C-FBC74B34BA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F86D4D-543A-480C-A011-B5089BBFB853}"/>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33658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F8E7D-1984-4535-9B82-2F44BBC11AD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3D6636-2031-4E11-99E7-C99D052A1C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27ADD2-7572-4BC3-B2CA-E86BFDCB8B7F}"/>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id="{DEA88C28-1833-467A-AE71-0DCB40DF97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3AB994-3448-4A84-A70B-209A6F9112DA}"/>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26748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45A558-C93A-4269-924C-3846F936E47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7BC4167-1FEE-4A70-8EFE-6771DFA195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3BDF5C9-C919-424F-B2BD-815586977AAE}"/>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id="{8C6B27F1-9A54-4F5A-8272-189D7A652D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6C61DC0-FE73-4C04-B35F-DE9B40EED3F4}"/>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70602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9F7FCC-0232-4973-9EDB-A513EC3E52B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93AC91-1C88-4217-9290-C6D75282669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0B4C066-810C-497B-BABA-8074505F442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A3CACB0-7E23-4F8B-B71D-113DB5A4EF16}"/>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6" name="Нижний колонтитул 5">
            <a:extLst>
              <a:ext uri="{FF2B5EF4-FFF2-40B4-BE49-F238E27FC236}">
                <a16:creationId xmlns:a16="http://schemas.microsoft.com/office/drawing/2014/main" id="{E313D200-B737-4089-9587-185CF072E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30787C-F054-42E8-997F-EE4F3E6BEDE9}"/>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398560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A10AD-F79E-4DA7-A344-B7E4A13FDC9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9BDFB8E-43FF-498C-86C2-4F663D28A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08CB652-975A-46D4-B258-9747741EDDE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F512F1B-E1ED-4E68-AD0B-05893287A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CD672C6-3856-4350-82AE-16C9EA99BA8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3864230-4BF3-4CA6-BB42-B4000FE8CC1E}"/>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8" name="Нижний колонтитул 7">
            <a:extLst>
              <a:ext uri="{FF2B5EF4-FFF2-40B4-BE49-F238E27FC236}">
                <a16:creationId xmlns:a16="http://schemas.microsoft.com/office/drawing/2014/main" id="{DF4EBC44-D225-410D-9326-EC5ACAA4229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77A6DEA-219D-4AF1-9E87-C5FE14CED1C2}"/>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181390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0CA08-8BEE-4D89-8D4B-384FB5BDF74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DD81F28-2CFB-4936-A297-6D4CFF6B2431}"/>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4" name="Нижний колонтитул 3">
            <a:extLst>
              <a:ext uri="{FF2B5EF4-FFF2-40B4-BE49-F238E27FC236}">
                <a16:creationId xmlns:a16="http://schemas.microsoft.com/office/drawing/2014/main" id="{44C62488-63F5-420C-978B-32713EB336A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AD74799-C587-4898-976F-231AADC28BBF}"/>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15536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11F8112-054A-477B-8A3E-9F6D455CFE21}"/>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3" name="Нижний колонтитул 2">
            <a:extLst>
              <a:ext uri="{FF2B5EF4-FFF2-40B4-BE49-F238E27FC236}">
                <a16:creationId xmlns:a16="http://schemas.microsoft.com/office/drawing/2014/main" id="{3DD0E648-768D-4B2D-9AE7-4761E1FA5BD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65E0D33-147F-4F5C-A428-729A1640D210}"/>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304676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347E0B-FED7-4598-A88E-F65BD2322C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F8E28A5-8F63-4B99-B2E2-FD7139C81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4C4E37D-FBFA-47C1-BE71-69614672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01CC85-F8CF-4BC3-BC9E-E34947278E21}"/>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6" name="Нижний колонтитул 5">
            <a:extLst>
              <a:ext uri="{FF2B5EF4-FFF2-40B4-BE49-F238E27FC236}">
                <a16:creationId xmlns:a16="http://schemas.microsoft.com/office/drawing/2014/main" id="{56973FCF-4D83-417B-829F-0D5CD50FAB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56F45D-9BF0-4215-B86D-61ABDD3843EF}"/>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5268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DE1095-9785-42B1-BF33-0E25C82BC64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9491E8D-0AC9-41B7-B3F9-6702B49D6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872B910-15E5-48C2-AF03-480D46991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E09B43B-2B9C-40FF-A869-FE8FA4622C5D}"/>
              </a:ext>
            </a:extLst>
          </p:cNvPr>
          <p:cNvSpPr>
            <a:spLocks noGrp="1"/>
          </p:cNvSpPr>
          <p:nvPr>
            <p:ph type="dt" sz="half" idx="10"/>
          </p:nvPr>
        </p:nvSpPr>
        <p:spPr/>
        <p:txBody>
          <a:bodyPr/>
          <a:lstStyle/>
          <a:p>
            <a:fld id="{3DF4395D-CEDD-4281-A554-A0736F7A6E1B}" type="datetimeFigureOut">
              <a:rPr lang="ru-RU" smtClean="0"/>
              <a:t>30.11.2020</a:t>
            </a:fld>
            <a:endParaRPr lang="ru-RU"/>
          </a:p>
        </p:txBody>
      </p:sp>
      <p:sp>
        <p:nvSpPr>
          <p:cNvPr id="6" name="Нижний колонтитул 5">
            <a:extLst>
              <a:ext uri="{FF2B5EF4-FFF2-40B4-BE49-F238E27FC236}">
                <a16:creationId xmlns:a16="http://schemas.microsoft.com/office/drawing/2014/main" id="{97446EEA-CAC5-4E05-B135-D45BFAE6AF2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61EB67-E274-48D2-AD2A-A049999894B6}"/>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30487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34D39B-0DC7-4AAD-93CA-7112DA885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9C0A64B-769E-44C6-8115-963370BF2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D1E888-6399-4C17-A5C9-B542FB537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4395D-CEDD-4281-A554-A0736F7A6E1B}"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id="{6D978259-83E9-4D50-A267-B6AD5B83F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5921A7-7FF2-43D1-9360-2161F0780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DDAA9-AFA9-4588-B375-D38872F4CBA8}" type="slidenum">
              <a:rPr lang="ru-RU" smtClean="0"/>
              <a:t>‹#›</a:t>
            </a:fld>
            <a:endParaRPr lang="ru-RU"/>
          </a:p>
        </p:txBody>
      </p:sp>
    </p:spTree>
    <p:extLst>
      <p:ext uri="{BB962C8B-B14F-4D97-AF65-F5344CB8AC3E}">
        <p14:creationId xmlns:p14="http://schemas.microsoft.com/office/powerpoint/2010/main" val="5498611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29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hyperlink" Target="https://zen.yandex.ru/id/5ce04ad26ae53300b438dda5?clid=&amp;referrer_place=null&amp;tok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503435" y="523983"/>
            <a:ext cx="10164566" cy="1335639"/>
          </a:xfrm>
        </p:spPr>
        <p:txBody>
          <a:bodyPr>
            <a:noAutofit/>
          </a:bodyPr>
          <a:lstStyle/>
          <a:p>
            <a:pPr algn="l"/>
            <a:r>
              <a:rPr lang="ru-RU"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Как готовить учащихся к решению задач с параметрами на ОГЭ и ЕГЭ</a:t>
            </a:r>
            <a:endParaRPr lang="ru-RU" sz="4000" dirty="0"/>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321923" y="3429000"/>
            <a:ext cx="9695379" cy="3300572"/>
          </a:xfrm>
        </p:spPr>
        <p:txBody>
          <a:bodyPr>
            <a:normAutofit/>
          </a:bodyPr>
          <a:lstStyle/>
          <a:p>
            <a:pPr algn="l"/>
            <a:r>
              <a:rPr lang="ru-RU" sz="2800" b="1" dirty="0">
                <a:solidFill>
                  <a:srgbClr val="0070C0"/>
                </a:solidFill>
                <a:latin typeface="+mj-lt"/>
              </a:rPr>
              <a:t>Шевкин Александр Владимирович</a:t>
            </a:r>
            <a:r>
              <a:rPr lang="ru-RU" sz="2800" dirty="0">
                <a:solidFill>
                  <a:srgbClr val="0070C0"/>
                </a:solidFill>
                <a:latin typeface="+mj-lt"/>
              </a:rPr>
              <a:t>, </a:t>
            </a:r>
            <a:br>
              <a:rPr lang="ru-RU" sz="2800" dirty="0">
                <a:solidFill>
                  <a:srgbClr val="0070C0"/>
                </a:solidFill>
                <a:latin typeface="+mj-lt"/>
              </a:rPr>
            </a:br>
            <a:r>
              <a:rPr lang="ru-RU" sz="2800" dirty="0">
                <a:solidFill>
                  <a:srgbClr val="0070C0"/>
                </a:solidFill>
                <a:latin typeface="+mj-lt"/>
              </a:rPr>
              <a:t>Заслуженный учитель РФ, лауреат премии и грантов мэрии Москвы в области образования, </a:t>
            </a:r>
            <a:r>
              <a:rPr lang="ru-RU" sz="2800" dirty="0">
                <a:solidFill>
                  <a:srgbClr val="0070C0"/>
                </a:solidFill>
              </a:rPr>
              <a:t>к. п. н., с. н. с., </a:t>
            </a:r>
            <a:r>
              <a:rPr lang="ru-RU" sz="2800" dirty="0">
                <a:solidFill>
                  <a:srgbClr val="0070C0"/>
                </a:solidFill>
                <a:latin typeface="+mj-lt"/>
              </a:rPr>
              <a:t>стаж работы в школе 44 года, один из авторов учебников математики </a:t>
            </a:r>
            <a:r>
              <a:rPr lang="ru-RU" sz="2800" dirty="0">
                <a:solidFill>
                  <a:srgbClr val="0070C0"/>
                </a:solidFill>
              </a:rPr>
              <a:t>серии «МГУ-школе»,</a:t>
            </a:r>
            <a:r>
              <a:rPr lang="ru-RU" sz="2800" dirty="0">
                <a:solidFill>
                  <a:srgbClr val="0070C0"/>
                </a:solidFill>
                <a:latin typeface="+mj-lt"/>
              </a:rPr>
              <a:t> С.М. Никольский и др., Просвещение (с 1999 г.) </a:t>
            </a:r>
          </a:p>
          <a:p>
            <a:pPr algn="l"/>
            <a:r>
              <a:rPr lang="en-US" sz="2800" b="1" dirty="0">
                <a:solidFill>
                  <a:schemeClr val="tx1"/>
                </a:solidFill>
                <a:latin typeface="+mj-lt"/>
                <a:hlinkClick r:id="rId2"/>
              </a:rPr>
              <a:t>avshevkin@mail.ru</a:t>
            </a:r>
            <a:r>
              <a:rPr lang="ru-RU" sz="2800" b="1" dirty="0">
                <a:solidFill>
                  <a:schemeClr val="tx1"/>
                </a:solidFill>
                <a:latin typeface="+mj-lt"/>
              </a:rPr>
              <a:t>        </a:t>
            </a:r>
            <a:r>
              <a:rPr lang="en-US" sz="2800" b="1" dirty="0">
                <a:solidFill>
                  <a:schemeClr val="tx1"/>
                </a:solidFill>
                <a:latin typeface="+mj-lt"/>
                <a:hlinkClick r:id="rId3"/>
              </a:rPr>
              <a:t>www.shevkin.ru</a:t>
            </a:r>
            <a:endParaRPr lang="ru-RU" sz="2800" dirty="0">
              <a:solidFill>
                <a:schemeClr val="tx1"/>
              </a:solidFill>
              <a:latin typeface="+mj-lt"/>
            </a:endParaRPr>
          </a:p>
          <a:p>
            <a:pPr algn="l"/>
            <a:endParaRPr lang="ru-RU" sz="2800" dirty="0">
              <a:solidFill>
                <a:srgbClr val="0070C0"/>
              </a:solidFill>
              <a:latin typeface="+mj-lt"/>
            </a:endParaRPr>
          </a:p>
          <a:p>
            <a:pPr algn="l"/>
            <a:endParaRPr lang="ru-RU" dirty="0"/>
          </a:p>
        </p:txBody>
      </p:sp>
    </p:spTree>
    <p:extLst>
      <p:ext uri="{BB962C8B-B14F-4D97-AF65-F5344CB8AC3E}">
        <p14:creationId xmlns:p14="http://schemas.microsoft.com/office/powerpoint/2010/main" val="163307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30632"/>
            <a:ext cx="11373492" cy="5262635"/>
          </a:xfrm>
        </p:spPr>
        <p:txBody>
          <a:bodyPr>
            <a:normAutofit/>
          </a:bodyPr>
          <a:lstStyle/>
          <a:p>
            <a:pPr marR="180340" indent="180000" algn="l">
              <a:lnSpc>
                <a:spcPct val="100000"/>
              </a:lnSpc>
              <a:spcBef>
                <a:spcPts val="600"/>
              </a:spcBef>
              <a:spcAft>
                <a:spcPts val="0"/>
              </a:spcAft>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Первая бригада может выполнить работу за 30 дней. Вторая бригада может выполнить ту же работу за 20 дней. За сколько дней эту работу выполнят две бригады при совместной работе?</a:t>
            </a:r>
          </a:p>
          <a:p>
            <a:pPr marR="180340" indent="180000" algn="just">
              <a:lnSpc>
                <a:spcPct val="100000"/>
              </a:lnSpc>
              <a:spcBef>
                <a:spcPts val="6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Есть и второй способ решения.</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80340" indent="180000" algn="just">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Его</a:t>
            </a:r>
            <a:r>
              <a:rPr lang="ru-RU" sz="2800" dirty="0">
                <a:latin typeface="Times New Roman" panose="02020603050405020304" pitchFamily="18" charset="0"/>
                <a:ea typeface="Calibri" panose="020F0502020204030204" pitchFamily="34" charset="0"/>
                <a:cs typeface="Times New Roman" panose="02020603050405020304" pitchFamily="18" charset="0"/>
              </a:rPr>
              <a:t> применяли в учебнике «Арифметика» Л.Ф. Магницкого (задача про кадь пития).</a:t>
            </a:r>
          </a:p>
          <a:p>
            <a:pPr marR="180340" indent="180000" algn="just">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Представим</a:t>
            </a:r>
            <a:r>
              <a:rPr lang="ru-RU" sz="2800" dirty="0">
                <a:latin typeface="Times New Roman" panose="02020603050405020304" pitchFamily="18" charset="0"/>
                <a:ea typeface="Calibri" panose="020F0502020204030204" pitchFamily="34" charset="0"/>
                <a:cs typeface="Times New Roman" panose="02020603050405020304" pitchFamily="18" charset="0"/>
              </a:rPr>
              <a:t>, что бригады работали 60 дней. Тогда первая бригада выполнила 2 такие работы, вторая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ea typeface="Calibri" panose="020F0502020204030204" pitchFamily="34" charset="0"/>
                <a:cs typeface="Times New Roman" panose="02020603050405020304" pitchFamily="18" charset="0"/>
              </a:rPr>
              <a:t>3, а вместе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5. </a:t>
            </a:r>
          </a:p>
          <a:p>
            <a:pPr marR="180340" indent="180000" algn="just">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На каждую работу потратили </a:t>
            </a:r>
            <a:r>
              <a:rPr lang="ru-RU" sz="2800" dirty="0">
                <a:latin typeface="Times New Roman" panose="02020603050405020304" pitchFamily="18" charset="0"/>
                <a:ea typeface="Calibri" panose="020F0502020204030204" pitchFamily="34" charset="0"/>
                <a:cs typeface="Times New Roman" panose="02020603050405020304" pitchFamily="18" charset="0"/>
              </a:rPr>
              <a:t>60 : 5 = 12 дней.</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97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rmAutofit/>
          </a:bodyPr>
          <a:lstStyle/>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Решаем мы в классе одну задачу, вторую, третью… Не на первом уроке, конечно, я «созорничал». Я тогда писал первую свою самостоятельную книжку «Текстовые задачи» (1997 г., Просвещение). Говорю классу:</a:t>
            </a:r>
          </a:p>
          <a:p>
            <a:pPr indent="180340" algn="l">
              <a:lnSpc>
                <a:spcPct val="100000"/>
              </a:lnSpc>
              <a:spcBef>
                <a:spcPts val="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 давайте составим формулу, по которой можно решить любую задачу такого вида. В компьютер можно внести программу с нашей формулой и только вводите данные числа, а компьютер будет выдавать ответ (шуточная цель: «Емеля на печи»).</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Эффект был неожиданным. Класс «загорелся». </a:t>
            </a:r>
          </a:p>
          <a:p>
            <a:pPr indent="180340" algn="l">
              <a:lnSpc>
                <a:spcPct val="100000"/>
              </a:lnSpc>
              <a:spcBef>
                <a:spcPts val="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А что можно? — Спросили ребята.</a:t>
            </a:r>
          </a:p>
          <a:p>
            <a:pPr indent="180340" algn="l">
              <a:lnSpc>
                <a:spcPct val="100000"/>
              </a:lnSpc>
              <a:spcBef>
                <a:spcPts val="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Можно. Только сначала надо решить задачу </a:t>
            </a:r>
            <a:br>
              <a:rPr lang="ru-RU" sz="2800" dirty="0">
                <a:effectLst/>
                <a:latin typeface="Times New Roman" panose="02020603050405020304" pitchFamily="18" charset="0"/>
                <a:ea typeface="Calibri" panose="020F0502020204030204" pitchFamily="34" charset="0"/>
                <a:cs typeface="Times New Roman" panose="02020603050405020304" pitchFamily="18" charset="0"/>
              </a:rPr>
            </a:b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 общем виде.</a:t>
            </a:r>
            <a:endParaRPr lang="ru-RU"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9A47713-C7A8-417E-9852-732082433431}"/>
              </a:ext>
            </a:extLst>
          </p:cNvPr>
          <p:cNvPicPr>
            <a:picLocks noChangeAspect="1"/>
          </p:cNvPicPr>
          <p:nvPr/>
        </p:nvPicPr>
        <p:blipFill>
          <a:blip r:embed="rId2"/>
          <a:stretch>
            <a:fillRect/>
          </a:stretch>
        </p:blipFill>
        <p:spPr>
          <a:xfrm>
            <a:off x="8286225" y="4037744"/>
            <a:ext cx="3848645" cy="2794310"/>
          </a:xfrm>
          <a:prstGeom prst="rect">
            <a:avLst/>
          </a:prstGeom>
        </p:spPr>
      </p:pic>
    </p:spTree>
    <p:extLst>
      <p:ext uri="{BB962C8B-B14F-4D97-AF65-F5344CB8AC3E}">
        <p14:creationId xmlns:p14="http://schemas.microsoft.com/office/powerpoint/2010/main" val="134381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marR="180340" indent="180000" algn="l">
                  <a:lnSpc>
                    <a:spcPct val="100000"/>
                  </a:lnSpc>
                  <a:spcBef>
                    <a:spcPts val="300"/>
                  </a:spcBef>
                  <a:spcAft>
                    <a:spcPts val="0"/>
                  </a:spcAft>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Первая бригада может выполнить работу за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дней. Вторая бригада может выполнить ту же работу за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дней. За сколько дней эту работу выполнят две бригады </a:t>
                </a:r>
                <a:r>
                  <a:rPr lang="ru-RU" sz="2800" dirty="0">
                    <a:solidFill>
                      <a:srgbClr val="C00000"/>
                    </a:solidFill>
                    <a:latin typeface="Times New Roman" panose="02020603050405020304" pitchFamily="18" charset="0"/>
                    <a:cs typeface="Times New Roman" panose="02020603050405020304" pitchFamily="18" charset="0"/>
                  </a:rPr>
                  <a:t>при</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совместной работе?</a:t>
                </a:r>
              </a:p>
              <a:p>
                <a:pPr marR="180340" indent="180000" algn="just">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Примем всю работу за 1.</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1) 1 :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en-US" sz="2800" b="0" i="1" smtClean="0">
                            <a:effectLst/>
                            <a:latin typeface="Cambria Math" panose="02040503050406030204" pitchFamily="18" charset="0"/>
                            <a:ea typeface="Calibri" panose="020F0502020204030204" pitchFamily="34" charset="0"/>
                          </a:rPr>
                          <m:t>𝑎</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первая бригада за 1 день;</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2) 1 :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en-US" sz="2800" b="0" i="1" smtClean="0">
                            <a:effectLst/>
                            <a:latin typeface="Cambria Math" panose="02040503050406030204" pitchFamily="18" charset="0"/>
                            <a:ea typeface="Calibri" panose="020F0502020204030204" pitchFamily="34" charset="0"/>
                          </a:rPr>
                          <m:t>𝑏</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вторая бригада за 1 день;</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3)</a:t>
                </a:r>
                <a14:m>
                  <m:oMath xmlns:m="http://schemas.openxmlformats.org/officeDocument/2006/math">
                    <m:r>
                      <a:rPr lang="en-US" sz="2800" b="0" i="0" smtClean="0">
                        <a:latin typeface="Cambria Math" panose="02040503050406030204" pitchFamily="18" charset="0"/>
                        <a:ea typeface="Calibri" panose="020F0502020204030204" pitchFamily="34" charset="0"/>
                      </a:rPr>
                      <m:t> </m:t>
                    </m:r>
                    <m:f>
                      <m:fPr>
                        <m:ctrlPr>
                          <a:rPr lang="ru-RU" sz="2800" i="1">
                            <a:latin typeface="Cambria Math" panose="02040503050406030204" pitchFamily="18" charset="0"/>
                            <a:ea typeface="Calibri" panose="020F0502020204030204" pitchFamily="34" charset="0"/>
                          </a:rPr>
                        </m:ctrlPr>
                      </m:fPr>
                      <m:num>
                        <m:r>
                          <a:rPr lang="ru-RU" sz="2800" i="1">
                            <a:latin typeface="Cambria Math" panose="02040503050406030204" pitchFamily="18" charset="0"/>
                            <a:ea typeface="Calibri" panose="020F0502020204030204" pitchFamily="34" charset="0"/>
                          </a:rPr>
                          <m:t>1</m:t>
                        </m:r>
                      </m:num>
                      <m:den>
                        <m:r>
                          <a:rPr lang="en-US" sz="2800" b="0" i="1" smtClean="0">
                            <a:latin typeface="Cambria Math" panose="02040503050406030204" pitchFamily="18" charset="0"/>
                            <a:ea typeface="Calibri" panose="020F0502020204030204" pitchFamily="34" charset="0"/>
                          </a:rPr>
                          <m:t>𝑎</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800" b="0" i="0" smtClean="0">
                        <a:latin typeface="Cambria Math" panose="02040503050406030204" pitchFamily="18" charset="0"/>
                        <a:ea typeface="Calibri" panose="020F0502020204030204" pitchFamily="34" charset="0"/>
                      </a:rPr>
                      <m:t> </m:t>
                    </m:r>
                    <m:f>
                      <m:fPr>
                        <m:ctrlPr>
                          <a:rPr lang="ru-RU" sz="2800" i="1">
                            <a:latin typeface="Cambria Math" panose="02040503050406030204" pitchFamily="18" charset="0"/>
                            <a:ea typeface="Calibri" panose="020F0502020204030204" pitchFamily="34" charset="0"/>
                          </a:rPr>
                        </m:ctrlPr>
                      </m:fPr>
                      <m:num>
                        <m:r>
                          <a:rPr lang="ru-RU"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𝑏</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en-US" sz="2800" b="0" i="1" smtClean="0">
                            <a:effectLst/>
                            <a:latin typeface="Cambria Math" panose="02040503050406030204" pitchFamily="18" charset="0"/>
                            <a:ea typeface="Calibri" panose="020F0502020204030204" pitchFamily="34" charset="0"/>
                          </a:rPr>
                          <m:t>𝑎</m:t>
                        </m:r>
                        <m:r>
                          <a:rPr lang="en-US" sz="2800" b="0" i="1" smtClean="0">
                            <a:effectLst/>
                            <a:latin typeface="Cambria Math" panose="02040503050406030204" pitchFamily="18" charset="0"/>
                            <a:ea typeface="Calibri" panose="020F0502020204030204" pitchFamily="34" charset="0"/>
                          </a:rPr>
                          <m:t>+</m:t>
                        </m:r>
                        <m:r>
                          <a:rPr lang="en-US" sz="2800" b="0" i="1" smtClean="0">
                            <a:effectLst/>
                            <a:latin typeface="Cambria Math" panose="02040503050406030204" pitchFamily="18" charset="0"/>
                            <a:ea typeface="Calibri" panose="020F0502020204030204" pitchFamily="34" charset="0"/>
                          </a:rPr>
                          <m:t>𝑏</m:t>
                        </m:r>
                      </m:num>
                      <m:den>
                        <m:r>
                          <a:rPr lang="en-US" sz="2800" b="0" i="1" smtClean="0">
                            <a:effectLst/>
                            <a:latin typeface="Cambria Math" panose="02040503050406030204" pitchFamily="18" charset="0"/>
                            <a:ea typeface="Calibri" panose="020F0502020204030204" pitchFamily="34" charset="0"/>
                          </a:rPr>
                          <m:t>𝑎𝑏</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выполняют две бригады за 1 день при совместной работе;</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4) 1 :</a:t>
                </a:r>
                <a14:m>
                  <m:oMath xmlns:m="http://schemas.openxmlformats.org/officeDocument/2006/math">
                    <m:r>
                      <a:rPr lang="en-US" sz="2800" b="0" i="0" smtClean="0">
                        <a:latin typeface="Cambria Math" panose="02040503050406030204" pitchFamily="18" charset="0"/>
                        <a:ea typeface="Calibri" panose="020F0502020204030204" pitchFamily="34" charset="0"/>
                      </a:rPr>
                      <m:t> </m:t>
                    </m:r>
                    <m:f>
                      <m:fPr>
                        <m:ctrlPr>
                          <a:rPr lang="ru-RU"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num>
                      <m:den>
                        <m:r>
                          <a:rPr lang="en-US" sz="2800" i="1">
                            <a:latin typeface="Cambria Math" panose="02040503050406030204" pitchFamily="18" charset="0"/>
                            <a:ea typeface="Calibri" panose="020F0502020204030204" pitchFamily="34" charset="0"/>
                          </a:rPr>
                          <m:t>𝑎𝑏</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𝑎𝑏</m:t>
                        </m:r>
                      </m:num>
                      <m:den>
                        <m:r>
                          <a:rPr lang="en-US" sz="2800" i="1">
                            <a:latin typeface="Cambria Math" panose="02040503050406030204" pitchFamily="18" charset="0"/>
                            <a:ea typeface="Calibri" panose="020F0502020204030204" pitchFamily="34" charset="0"/>
                          </a:rPr>
                          <m:t>𝑎</m:t>
                        </m:r>
                        <m:r>
                          <a:rPr lang="en-US" sz="2800" b="0" i="1" smtClean="0">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(дней) — время выполнения работы двумя бригадами при совместной работе.</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b="-3349"/>
                </a:stretch>
              </a:blipFill>
            </p:spPr>
            <p:txBody>
              <a:bodyPr/>
              <a:lstStyle/>
              <a:p>
                <a:r>
                  <a:rPr lang="ru-RU">
                    <a:noFill/>
                  </a:rPr>
                  <a:t> </a:t>
                </a:r>
              </a:p>
            </p:txBody>
          </p:sp>
        </mc:Fallback>
      </mc:AlternateContent>
    </p:spTree>
    <p:extLst>
      <p:ext uri="{BB962C8B-B14F-4D97-AF65-F5344CB8AC3E}">
        <p14:creationId xmlns:p14="http://schemas.microsoft.com/office/powerpoint/2010/main" val="302482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marR="180340" indent="180000" algn="just">
              <a:lnSpc>
                <a:spcPct val="100000"/>
              </a:lnSpc>
              <a:spcBef>
                <a:spcPts val="3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Старинным способом получится тот же результат.</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80340" indent="180000" algn="just">
              <a:lnSpc>
                <a:spcPct val="100000"/>
              </a:lnSpc>
              <a:spcBef>
                <a:spcPts val="30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Потом составили программы для задач, решаемых вычитанием дробей, потом для трёх труб… Что здесь было главным?</a:t>
            </a:r>
          </a:p>
          <a:p>
            <a:pPr marR="180340" indent="180000" algn="just">
              <a:lnSpc>
                <a:spcPct val="100000"/>
              </a:lnSpc>
              <a:spcBef>
                <a:spcPts val="3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Задачи решали в общем виде для произвольного значения параметра, обозначенного буквой. Решали задачи с двумя, тремя параметрами.</a:t>
            </a:r>
          </a:p>
          <a:p>
            <a:pPr marR="180340" indent="180000" algn="just">
              <a:lnSpc>
                <a:spcPct val="100000"/>
              </a:lnSpc>
              <a:spcBef>
                <a:spcPts val="3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В наших учебниках много задач, решаемых в общем виде. Это полезно с точки зрения обобщения способа решения задачи и готовит учащихся к работе с параметрами. </a:t>
            </a:r>
          </a:p>
          <a:p>
            <a:pPr marR="180340" indent="180000" algn="l">
              <a:lnSpc>
                <a:spcPct val="100000"/>
              </a:lnSpc>
              <a:spcBef>
                <a:spcPts val="30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Вот задача из статьи </a:t>
            </a:r>
            <a:r>
              <a:rPr lang="ru-R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От исследовательских текстовых задач к задачам с параметром</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дающая начало серии несложных исследовательских задач. Это и решение задач в общем виде, и работа с параметрами.</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83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indent="180340" algn="l">
                  <a:lnSpc>
                    <a:spcPct val="110000"/>
                  </a:lnSpc>
                  <a:spcBef>
                    <a:spcPts val="300"/>
                  </a:spcBef>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Учитель хочет сочинить несколько вариантов однотипных задач для самостоятельной работы. Определите все возможные натуральные значения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при каждом из которых ответ в задаче — число натуральное. «Первая бригада может выполнить работу за 30 дней. Вторая бригада — за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дней. За сколько дней эту работу выполнят две бригады при совместной работе, если вторая бригада работает лучше первой?»</a:t>
                </a:r>
              </a:p>
              <a:p>
                <a:pPr indent="180340" algn="l">
                  <a:lnSpc>
                    <a:spcPct val="100000"/>
                  </a:lnSpc>
                  <a:spcBef>
                    <a:spcPts val="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Старинным способом мы получим время работы </a:t>
                </a:r>
                <a14:m>
                  <m:oMath xmlns:m="http://schemas.openxmlformats.org/officeDocument/2006/math">
                    <m:f>
                      <m:fPr>
                        <m:ctrlPr>
                          <a:rPr lang="ru-RU" sz="2800" i="1" smtClean="0">
                            <a:latin typeface="Cambria Math" panose="02040503050406030204" pitchFamily="18" charset="0"/>
                            <a:ea typeface="Calibri" panose="020F0502020204030204" pitchFamily="34" charset="0"/>
                          </a:rPr>
                        </m:ctrlPr>
                      </m:fPr>
                      <m:num>
                        <m:r>
                          <a:rPr lang="ru-RU" sz="2800" b="0" i="1" smtClean="0">
                            <a:latin typeface="Cambria Math" panose="02040503050406030204" pitchFamily="18" charset="0"/>
                            <a:ea typeface="Calibri" panose="020F0502020204030204" pitchFamily="34" charset="0"/>
                          </a:rPr>
                          <m:t>30</m:t>
                        </m:r>
                        <m:r>
                          <a:rPr lang="en-US" sz="2800" i="1">
                            <a:latin typeface="Cambria Math" panose="02040503050406030204" pitchFamily="18" charset="0"/>
                            <a:ea typeface="Calibri" panose="020F0502020204030204" pitchFamily="34" charset="0"/>
                          </a:rPr>
                          <m:t>𝑎</m:t>
                        </m:r>
                      </m:num>
                      <m:den>
                        <m:r>
                          <a:rPr lang="en-US" sz="2800" i="1">
                            <a:latin typeface="Cambria Math" panose="02040503050406030204" pitchFamily="18" charset="0"/>
                            <a:ea typeface="Calibri" panose="020F0502020204030204" pitchFamily="34" charset="0"/>
                          </a:rPr>
                          <m:t>𝑎</m:t>
                        </m:r>
                        <m:r>
                          <a:rPr lang="en-US" sz="2800" b="0" i="1" smtClean="0">
                            <a:latin typeface="Cambria Math" panose="02040503050406030204" pitchFamily="18" charset="0"/>
                            <a:ea typeface="Calibri" panose="020F0502020204030204" pitchFamily="34" charset="0"/>
                          </a:rPr>
                          <m:t>+</m:t>
                        </m:r>
                        <m:r>
                          <a:rPr lang="ru-RU" sz="2800" b="0" i="1" smtClean="0">
                            <a:latin typeface="Cambria Math" panose="02040503050406030204" pitchFamily="18" charset="0"/>
                            <a:ea typeface="Calibri" panose="020F0502020204030204" pitchFamily="34" charset="0"/>
                          </a:rPr>
                          <m:t>30</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дней…</a:t>
                </a:r>
              </a:p>
              <a:p>
                <a:pPr indent="180340" algn="l">
                  <a:lnSpc>
                    <a:spcPct val="100000"/>
                  </a:lnSpc>
                  <a:spcBef>
                    <a:spcPts val="0"/>
                  </a:spcBef>
                </a:pPr>
                <a:r>
                  <a:rPr lang="ru-RU" sz="2800" b="1" dirty="0">
                    <a:latin typeface="Times New Roman" panose="02020603050405020304" pitchFamily="18" charset="0"/>
                    <a:ea typeface="Calibri" panose="020F0502020204030204" pitchFamily="34" charset="0"/>
                    <a:cs typeface="Times New Roman" panose="02020603050405020304" pitchFamily="18" charset="0"/>
                  </a:rPr>
                  <a:t>Ответ.</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6, 15, 20. </a:t>
                </a:r>
              </a:p>
              <a:p>
                <a:pPr indent="180340" algn="l">
                  <a:lnSpc>
                    <a:spcPct val="100000"/>
                  </a:lnSpc>
                  <a:spcBef>
                    <a:spcPts val="0"/>
                  </a:spcBef>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 будем углубляться в тему. Кому интересно, почитают в статье. Будет ссылка в сообщении о сегодняшнем вебинаре. Там есть несколько разных задач для решения в общем виде. </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039" r="-804" b="-2194"/>
                </a:stretch>
              </a:blipFill>
            </p:spPr>
            <p:txBody>
              <a:bodyPr/>
              <a:lstStyle/>
              <a:p>
                <a:r>
                  <a:rPr lang="ru-RU">
                    <a:noFill/>
                  </a:rPr>
                  <a:t> </a:t>
                </a:r>
              </a:p>
            </p:txBody>
          </p:sp>
        </mc:Fallback>
      </mc:AlternateContent>
    </p:spTree>
    <p:extLst>
      <p:ext uri="{BB962C8B-B14F-4D97-AF65-F5344CB8AC3E}">
        <p14:creationId xmlns:p14="http://schemas.microsoft.com/office/powerpoint/2010/main" val="112728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indent="180340" algn="l">
              <a:lnSpc>
                <a:spcPct val="110000"/>
              </a:lnSpc>
              <a:spcBef>
                <a:spcPts val="300"/>
              </a:spcBef>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чём польза работы с такими задачами?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Задолго до задач с параметром учащихся можно приучать к мысли, что некоторые величины, от значения которых зависит ответ в задаче, полезно обозначать буквой и решать задачу в общем виде. Эти величины и называют </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параметрами</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Попросите учащихся решить несколько уравнений:</a:t>
            </a:r>
          </a:p>
          <a:p>
            <a:pPr indent="180340" algn="l">
              <a:lnSpc>
                <a:spcPct val="11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6</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2 =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+ 6, </a:t>
            </a:r>
          </a:p>
          <a:p>
            <a:pPr indent="180340" algn="l">
              <a:lnSpc>
                <a:spcPct val="11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5</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2 =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+ 5,</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1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4</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2 =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+ 4.</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Они быстро обнаружат, что для решения этих однотипных уравнений они выполняют одни и те же действия. Решим уравнение в общем виде.</a:t>
            </a:r>
          </a:p>
        </p:txBody>
      </p:sp>
    </p:spTree>
    <p:extLst>
      <p:ext uri="{BB962C8B-B14F-4D97-AF65-F5344CB8AC3E}">
        <p14:creationId xmlns:p14="http://schemas.microsoft.com/office/powerpoint/2010/main" val="2993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523983" y="1212352"/>
                <a:ext cx="11301572" cy="5280916"/>
              </a:xfrm>
            </p:spPr>
            <p:txBody>
              <a:bodyPr>
                <a:noAutofit/>
              </a:bodyPr>
              <a:lstStyle/>
              <a:p>
                <a:pPr algn="l">
                  <a:lnSpc>
                    <a:spcPct val="100000"/>
                  </a:lnSpc>
                  <a:spcBef>
                    <a:spcPts val="600"/>
                  </a:spcBef>
                </a:pPr>
                <a:r>
                  <a:rPr 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a:t>
                </a: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решите уравнение </a:t>
                </a:r>
              </a:p>
              <a:p>
                <a:pPr indent="180340" algn="l">
                  <a:lnSpc>
                    <a:spcPct val="100000"/>
                  </a:lnSpc>
                  <a:spcBef>
                    <a:spcPts val="600"/>
                  </a:spcBef>
                </a:pPr>
                <a:r>
                  <a:rPr lang="ru-RU" sz="2800" i="1" dirty="0">
                    <a:solidFill>
                      <a:srgbClr val="C00000"/>
                    </a:solidFill>
                    <a:latin typeface="Times New Roman" panose="02020603050405020304" pitchFamily="18" charset="0"/>
                    <a:cs typeface="Times New Roman" panose="02020603050405020304" pitchFamily="18" charset="0"/>
                  </a:rPr>
                  <a:t>			</a:t>
                </a:r>
                <a:r>
                  <a:rPr lang="en-US" sz="2800" i="1" dirty="0">
                    <a:solidFill>
                      <a:srgbClr val="C00000"/>
                    </a:solidFill>
                    <a:latin typeface="Times New Roman" panose="02020603050405020304" pitchFamily="18" charset="0"/>
                    <a:cs typeface="Times New Roman" panose="02020603050405020304" pitchFamily="18" charset="0"/>
                  </a:rPr>
                  <a:t>ax</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C00000"/>
                    </a:solidFill>
                    <a:effectLst/>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a:solidFill>
                      <a:srgbClr val="C00000"/>
                    </a:solidFill>
                    <a:latin typeface="Times New Roman" panose="02020603050405020304" pitchFamily="18" charset="0"/>
                    <a:cs typeface="Times New Roman" panose="02020603050405020304" pitchFamily="18" charset="0"/>
                  </a:rPr>
                  <a:t>x</a:t>
                </a:r>
                <a:r>
                  <a:rPr lang="ru-RU" sz="2800" dirty="0">
                    <a:solidFill>
                      <a:srgbClr val="C00000"/>
                    </a:solidFill>
                    <a:latin typeface="Times New Roman" panose="02020603050405020304" pitchFamily="18" charset="0"/>
                    <a:cs typeface="Times New Roman" panose="02020603050405020304" pitchFamily="18" charset="0"/>
                  </a:rPr>
                  <a:t> + </a:t>
                </a:r>
                <a:r>
                  <a:rPr lang="en-US" sz="2800" i="1" dirty="0">
                    <a:solidFill>
                      <a:srgbClr val="C00000"/>
                    </a:solidFill>
                    <a:latin typeface="Times New Roman" panose="02020603050405020304" pitchFamily="18" charset="0"/>
                    <a:cs typeface="Times New Roman" panose="02020603050405020304" pitchFamily="18" charset="0"/>
                  </a:rPr>
                  <a:t>a</a:t>
                </a:r>
                <a:r>
                  <a:rPr lang="ru-RU" sz="2800" i="1" dirty="0">
                    <a:solidFill>
                      <a:srgbClr val="C00000"/>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Перепишем уравнение в виде</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Cambria Math" panose="02040503050406030204" pitchFamily="18" charset="0"/>
                    <a:cs typeface="Times New Roman" panose="02020603050405020304" pitchFamily="18" charset="0"/>
                  </a:rPr>
                  <a:t>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Рассмотрим два случая. </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1)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т. е.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то уравнение имеет вид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3,</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оно не имеет корней.</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2)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т. е.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то уравнение имеет единственный корень </a:t>
                </a:r>
                <a:br>
                  <a:rPr lang="ru-RU"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+2</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300"/>
                  </a:spcBef>
                </a:pPr>
                <a:r>
                  <a:rPr lang="ru-RU" sz="2800" b="1" dirty="0">
                    <a:latin typeface="Times New Roman" panose="02020603050405020304" pitchFamily="18" charset="0"/>
                    <a:cs typeface="Times New Roman" panose="02020603050405020304" pitchFamily="18" charset="0"/>
                  </a:rPr>
                  <a:t>Ответ.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b="0" i="1">
                            <a:latin typeface="Cambria Math" panose="02040503050406030204" pitchFamily="18" charset="0"/>
                          </a:rPr>
                          <m:t>𝑎</m:t>
                        </m:r>
                        <m:r>
                          <a:rPr lang="en-US" sz="2800" b="0" i="1">
                            <a:latin typeface="Cambria Math" panose="02040503050406030204" pitchFamily="18" charset="0"/>
                          </a:rPr>
                          <m:t>+2</m:t>
                        </m:r>
                      </m:num>
                      <m:den>
                        <m:r>
                          <a:rPr lang="en-US" sz="2800" b="0" i="1">
                            <a:latin typeface="Cambria Math" panose="02040503050406030204" pitchFamily="18" charset="0"/>
                          </a:rPr>
                          <m:t>𝑎</m:t>
                        </m:r>
                        <m:r>
                          <a:rPr lang="en-US" sz="2800" b="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нет корней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523983" y="1212352"/>
                <a:ext cx="11301572" cy="5280916"/>
              </a:xfrm>
              <a:blipFill>
                <a:blip r:embed="rId2"/>
                <a:stretch>
                  <a:fillRect l="-1133" t="-1270" r="-216"/>
                </a:stretch>
              </a:blipFill>
            </p:spPr>
            <p:txBody>
              <a:bodyPr/>
              <a:lstStyle/>
              <a:p>
                <a:r>
                  <a:rPr lang="ru-RU">
                    <a:noFill/>
                  </a:rPr>
                  <a:t> </a:t>
                </a:r>
              </a:p>
            </p:txBody>
          </p:sp>
        </mc:Fallback>
      </mc:AlternateContent>
    </p:spTree>
    <p:extLst>
      <p:ext uri="{BB962C8B-B14F-4D97-AF65-F5344CB8AC3E}">
        <p14:creationId xmlns:p14="http://schemas.microsoft.com/office/powerpoint/2010/main" val="105692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3392" y="431515"/>
            <a:ext cx="9391168" cy="597220"/>
          </a:xfrm>
        </p:spPr>
        <p:txBody>
          <a:bodyPr>
            <a:noAutofit/>
          </a:bodyPr>
          <a:lstStyle/>
          <a:p>
            <a:pPr algn="l">
              <a:lnSpc>
                <a:spcPct val="100000"/>
              </a:lnSpc>
            </a:pPr>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b="1"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233248" cy="4886667"/>
              </a:xfrm>
            </p:spPr>
            <p:txBody>
              <a:bodyPr>
                <a:noAutofit/>
              </a:bodyPr>
              <a:lstStyle/>
              <a:p>
                <a:pPr algn="l">
                  <a:lnSpc>
                    <a:spcPct val="100000"/>
                  </a:lnSpc>
                  <a:spcBef>
                    <a:spcPts val="6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2.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решите уравнение </a:t>
                </a:r>
              </a:p>
              <a:p>
                <a:pPr>
                  <a:lnSpc>
                    <a:spcPct val="100000"/>
                  </a:lnSpc>
                  <a:spcBef>
                    <a:spcPts val="600"/>
                  </a:spcBef>
                </a:pPr>
                <a:r>
                  <a:rPr lang="ru-RU" sz="2800" i="1" dirty="0">
                    <a:solidFill>
                      <a:srgbClr val="C00000"/>
                    </a:solidFill>
                    <a:latin typeface="Times New Roman" panose="02020603050405020304" pitchFamily="18" charset="0"/>
                    <a:cs typeface="Times New Roman" panose="02020603050405020304" pitchFamily="18" charset="0"/>
                  </a:rPr>
                  <a:t>	ах</a:t>
                </a:r>
                <a:r>
                  <a:rPr lang="ru-RU" sz="2800" dirty="0">
                    <a:solidFill>
                      <a:srgbClr val="C00000"/>
                    </a:solidFill>
                    <a:latin typeface="Times New Roman" panose="02020603050405020304" pitchFamily="18" charset="0"/>
                    <a:cs typeface="Times New Roman" panose="02020603050405020304" pitchFamily="18" charset="0"/>
                  </a:rPr>
                  <a:t> – 6 = 2</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 3</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Переписав уравнение в виде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3)</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 2(</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+ 3),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рассмотрим два случая: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 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a:t>
                </a:r>
                <a:r>
                  <a:rPr lang="ru-RU" sz="2800" i="1" dirty="0">
                    <a:latin typeface="Times New Roman" panose="02020603050405020304" pitchFamily="18" charset="0"/>
                    <a:cs typeface="Times New Roman" panose="02020603050405020304" pitchFamily="18" charset="0"/>
                  </a:rPr>
                  <a:t>а </a:t>
                </a:r>
                <a:r>
                  <a:rPr lang="ru-RU" sz="2800" dirty="0">
                    <a:latin typeface="Times New Roman" panose="02020603050405020304" pitchFamily="18" charset="0"/>
                    <a:cs typeface="Times New Roman" panose="02020603050405020304" pitchFamily="18" charset="0"/>
                  </a:rPr>
                  <a:t>= –3, то любое действительное число </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х </a:t>
                </a:r>
                <a14:m>
                  <m:oMath xmlns:m="http://schemas.openxmlformats.org/officeDocument/2006/math">
                    <m:r>
                      <a:rPr lang="ru-RU" sz="2800" i="1">
                        <a:latin typeface="Cambria Math" panose="02040503050406030204" pitchFamily="18" charset="0"/>
                      </a:rPr>
                      <m:t>∈</m:t>
                    </m:r>
                  </m:oMath>
                </a14:m>
                <a:r>
                  <a:rPr lang="ru-RU" sz="2800" i="1"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R</a:t>
                </a:r>
                <a:r>
                  <a:rPr lang="ru-RU" sz="2800" dirty="0">
                    <a:latin typeface="Times New Roman" panose="02020603050405020304" pitchFamily="18" charset="0"/>
                    <a:cs typeface="Times New Roman" panose="02020603050405020304" pitchFamily="18" charset="0"/>
                  </a:rPr>
                  <a:t>) является корнем уравнения. </a:t>
                </a:r>
                <a:endParaRPr lang="en-US"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же </a:t>
                </a:r>
                <a:r>
                  <a:rPr lang="ru-RU" sz="2800" i="1" dirty="0">
                    <a:latin typeface="Times New Roman" panose="02020603050405020304" pitchFamily="18" charset="0"/>
                    <a:cs typeface="Times New Roman" panose="02020603050405020304" pitchFamily="18" charset="0"/>
                  </a:rPr>
                  <a:t>а </a:t>
                </a:r>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 то уравнение имеет единственный корень </a:t>
                </a:r>
                <a:r>
                  <a:rPr lang="ru-RU" sz="2800" i="1" dirty="0">
                    <a:latin typeface="Times New Roman" panose="02020603050405020304" pitchFamily="18" charset="0"/>
                    <a:cs typeface="Times New Roman" panose="02020603050405020304" pitchFamily="18" charset="0"/>
                  </a:rPr>
                  <a:t>х </a:t>
                </a:r>
                <a:r>
                  <a:rPr lang="en-US" sz="2800" dirty="0">
                    <a:latin typeface="Times New Roman" panose="02020603050405020304" pitchFamily="18" charset="0"/>
                    <a:cs typeface="Times New Roman" panose="02020603050405020304" pitchFamily="18" charset="0"/>
                  </a:rPr>
                  <a:t>= 2.</a:t>
                </a:r>
              </a:p>
              <a:p>
                <a:pPr algn="l">
                  <a:lnSpc>
                    <a:spcPct val="100000"/>
                  </a:lnSpc>
                  <a:spcBef>
                    <a:spcPts val="600"/>
                  </a:spcBef>
                </a:pP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х </a:t>
                </a:r>
                <a14:m>
                  <m:oMath xmlns:m="http://schemas.openxmlformats.org/officeDocument/2006/math">
                    <m:r>
                      <a:rPr lang="ru-RU" sz="2800" i="1">
                        <a:latin typeface="Cambria Math" panose="02040503050406030204" pitchFamily="18" charset="0"/>
                      </a:rPr>
                      <m:t>∈</m:t>
                    </m:r>
                  </m:oMath>
                </a14:m>
                <a:r>
                  <a:rPr lang="ru-RU" sz="2800" i="1"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R</a:t>
                </a:r>
                <a:r>
                  <a:rPr lang="ru-RU" sz="2800" dirty="0">
                    <a:latin typeface="Times New Roman" panose="02020603050405020304" pitchFamily="18" charset="0"/>
                    <a:cs typeface="Times New Roman" panose="02020603050405020304" pitchFamily="18" charset="0"/>
                  </a:rPr>
                  <a:t> при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–3; </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 2 при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233248" cy="4886667"/>
              </a:xfrm>
              <a:blipFill>
                <a:blip r:embed="rId3"/>
                <a:stretch>
                  <a:fillRect l="-1085" t="-1373" r="-977"/>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17</a:t>
            </a:fld>
            <a:endParaRPr lang="ru-RU" dirty="0">
              <a:solidFill>
                <a:schemeClr val="accent1"/>
              </a:solidFill>
            </a:endParaRPr>
          </a:p>
        </p:txBody>
      </p:sp>
    </p:spTree>
    <p:extLst>
      <p:ext uri="{BB962C8B-B14F-4D97-AF65-F5344CB8AC3E}">
        <p14:creationId xmlns:p14="http://schemas.microsoft.com/office/powerpoint/2010/main" val="34454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3392" y="356659"/>
            <a:ext cx="9391167" cy="672076"/>
          </a:xfrm>
        </p:spPr>
        <p:txBody>
          <a:bodyPr>
            <a:noAutofit/>
          </a:bodyPr>
          <a:lstStyle/>
          <a:p>
            <a:pPr algn="l">
              <a:lnSpc>
                <a:spcPct val="100000"/>
              </a:lnSpc>
            </a:pPr>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b="1"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233248" cy="4886667"/>
              </a:xfrm>
            </p:spPr>
            <p:txBody>
              <a:bodyPr>
                <a:noAutofit/>
              </a:bodyPr>
              <a:lstStyle/>
              <a:p>
                <a:pPr algn="l">
                  <a:lnSpc>
                    <a:spcPct val="100000"/>
                  </a:lnSpc>
                  <a:spcBef>
                    <a:spcPts val="3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3.</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каком значении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уравнение </a:t>
                </a:r>
              </a:p>
              <a:p>
                <a:pPr algn="l">
                  <a:lnSpc>
                    <a:spcPct val="100000"/>
                  </a:lnSpc>
                  <a:spcBef>
                    <a:spcPts val="300"/>
                  </a:spcBef>
                </a:pPr>
                <a:r>
                  <a:rPr lang="ru-RU" sz="2800" i="1" dirty="0">
                    <a:solidFill>
                      <a:srgbClr val="C00000"/>
                    </a:solidFill>
                    <a:latin typeface="Times New Roman" panose="02020603050405020304" pitchFamily="18" charset="0"/>
                    <a:cs typeface="Times New Roman" panose="02020603050405020304" pitchFamily="18" charset="0"/>
                  </a:rPr>
                  <a:t>	</a:t>
                </a:r>
                <a:r>
                  <a:rPr lang="en-US" sz="2800" i="1" dirty="0">
                    <a:solidFill>
                      <a:srgbClr val="C00000"/>
                    </a:solidFill>
                    <a:latin typeface="Times New Roman" panose="02020603050405020304" pitchFamily="18" charset="0"/>
                    <a:cs typeface="Times New Roman" panose="02020603050405020304" pitchFamily="18" charset="0"/>
                  </a:rPr>
                  <a:t>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 1) = 2</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+ 5				   </a:t>
                </a:r>
              </a:p>
              <a:p>
                <a:pPr algn="l">
                  <a:lnSpc>
                    <a:spcPct val="100000"/>
                  </a:lnSpc>
                  <a:spcBef>
                    <a:spcPts val="300"/>
                  </a:spcBef>
                </a:pPr>
                <a:r>
                  <a:rPr lang="ru-RU" sz="2800" dirty="0">
                    <a:solidFill>
                      <a:srgbClr val="C00000"/>
                    </a:solidFill>
                    <a:latin typeface="Times New Roman" panose="02020603050405020304" pitchFamily="18" charset="0"/>
                    <a:cs typeface="Times New Roman" panose="02020603050405020304" pitchFamily="18" charset="0"/>
                  </a:rPr>
                  <a:t>не имеет корней?</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Перепишем уравнение в виде</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+ 5.				   )</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 то уравнение не имеет корней. </a:t>
                </a:r>
                <a:endParaRPr lang="en-US"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Других вариантов нет, так как при любом значении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таком, что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 уравнение имеет единственный корень</a:t>
                </a:r>
                <a:r>
                  <a:rPr lang="en-US" sz="2800" i="1" dirty="0">
                    <a:latin typeface="Times New Roman" panose="02020603050405020304" pitchFamily="18" charset="0"/>
                    <a:cs typeface="Times New Roman" panose="02020603050405020304" pitchFamily="18" charset="0"/>
                  </a:rPr>
                  <a:t> 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ru-RU" sz="2800" b="0" i="1" smtClean="0">
                            <a:latin typeface="Cambria Math" panose="02040503050406030204" pitchFamily="18" charset="0"/>
                          </a:rPr>
                          <m:t> + 5</m:t>
                        </m:r>
                      </m:num>
                      <m:den>
                        <m:r>
                          <a:rPr lang="en-US" sz="2800" i="1">
                            <a:latin typeface="Cambria Math" panose="02040503050406030204" pitchFamily="18" charset="0"/>
                          </a:rPr>
                          <m:t>𝑎</m:t>
                        </m:r>
                        <m:r>
                          <a:rPr lang="ru-RU" sz="2800" b="0" i="1" smtClean="0">
                            <a:latin typeface="Cambria Math" panose="02040503050406030204" pitchFamily="18" charset="0"/>
                          </a:rPr>
                          <m:t> </m:t>
                        </m:r>
                        <m:r>
                          <a:rPr lang="ru-RU" sz="2800" i="1">
                            <a:latin typeface="Cambria Math" panose="02040503050406030204" pitchFamily="18" charset="0"/>
                          </a:rPr>
                          <m:t>−</m:t>
                        </m:r>
                        <m:r>
                          <a:rPr lang="ru-RU" sz="2800" b="0" i="1" smtClean="0">
                            <a:latin typeface="Cambria Math" panose="02040503050406030204" pitchFamily="18" charset="0"/>
                          </a:rPr>
                          <m:t> </m:t>
                        </m:r>
                        <m:r>
                          <a:rPr lang="ru-RU" sz="2800" i="1">
                            <a:latin typeface="Cambria Math" panose="02040503050406030204" pitchFamily="18" charset="0"/>
                          </a:rPr>
                          <m:t>2</m:t>
                        </m:r>
                      </m:den>
                    </m:f>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При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233248" cy="4886667"/>
              </a:xfrm>
              <a:blipFill>
                <a:blip r:embed="rId3"/>
                <a:stretch>
                  <a:fillRect l="-1085" t="-1373" r="-1031"/>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18</a:t>
            </a:fld>
            <a:endParaRPr lang="ru-RU" dirty="0">
              <a:solidFill>
                <a:schemeClr val="accent1"/>
              </a:solidFill>
            </a:endParaRPr>
          </a:p>
        </p:txBody>
      </p:sp>
    </p:spTree>
    <p:extLst>
      <p:ext uri="{BB962C8B-B14F-4D97-AF65-F5344CB8AC3E}">
        <p14:creationId xmlns:p14="http://schemas.microsoft.com/office/powerpoint/2010/main" val="271479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7272" y="431515"/>
            <a:ext cx="10537294" cy="647272"/>
          </a:xfrm>
        </p:spPr>
        <p:txBody>
          <a:bodyPr>
            <a:norm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b="1" dirty="0">
              <a:solidFill>
                <a:srgbClr val="00B05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85627" y="1230633"/>
                <a:ext cx="10870058" cy="5270709"/>
              </a:xfrm>
            </p:spPr>
            <p:txBody>
              <a:bodyPr>
                <a:noAutofit/>
              </a:bodyPr>
              <a:lstStyle/>
              <a:p>
                <a:pPr algn="l">
                  <a:lnSpc>
                    <a:spcPct val="100000"/>
                  </a:lnSpc>
                  <a:spcBef>
                    <a:spcPts val="0"/>
                  </a:spcBef>
                </a:pPr>
                <a:r>
                  <a:rPr lang="ru-RU" sz="2800" dirty="0">
                    <a:solidFill>
                      <a:srgbClr val="0070C0"/>
                    </a:solidFill>
                    <a:latin typeface="Times New Roman" panose="02020603050405020304" pitchFamily="18" charset="0"/>
                    <a:cs typeface="Times New Roman" panose="02020603050405020304" pitchFamily="18" charset="0"/>
                  </a:rPr>
                  <a:t>Похожие задания есть в п. 23*. </a:t>
                </a:r>
                <a:r>
                  <a:rPr lang="ru-RU" sz="2800" b="1" dirty="0">
                    <a:solidFill>
                      <a:srgbClr val="0070C0"/>
                    </a:solidFill>
                    <a:latin typeface="Times New Roman" panose="02020603050405020304" pitchFamily="18" charset="0"/>
                    <a:cs typeface="Times New Roman" panose="02020603050405020304" pitchFamily="18" charset="0"/>
                  </a:rPr>
                  <a:t>Линейные уравнения с параметром.</a:t>
                </a:r>
                <a:r>
                  <a:rPr lang="ru-RU" sz="2800" dirty="0">
                    <a:solidFill>
                      <a:srgbClr val="0070C0"/>
                    </a:solidFill>
                    <a:latin typeface="Times New Roman" panose="02020603050405020304" pitchFamily="18" charset="0"/>
                    <a:cs typeface="Times New Roman" panose="02020603050405020304" pitchFamily="18" charset="0"/>
                  </a:rPr>
                  <a:t>  Дидактические материалы «Алгебра. 7 класс». </a:t>
                </a:r>
              </a:p>
              <a:p>
                <a:pPr indent="240447"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 каком значении </a:t>
                </a:r>
                <a:r>
                  <a:rPr lang="en-US"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уравнение </a:t>
                </a:r>
              </a:p>
              <a:p>
                <a:pPr indent="240447" algn="l">
                  <a:lnSpc>
                    <a:spcPct val="100000"/>
                  </a:lnSpc>
                  <a:spcBef>
                    <a:spcPts val="0"/>
                  </a:spcBef>
                </a:pP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+ 5) – </a:t>
                </a:r>
                <a:r>
                  <a:rPr lang="en-US"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ax</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 3 </a:t>
                </a:r>
                <a:r>
                  <a:rPr lang="ru-RU" sz="2800" dirty="0">
                    <a:solidFill>
                      <a:srgbClr val="C00000"/>
                    </a:solidFill>
                    <a:latin typeface="Times New Roman" panose="02020603050405020304" pitchFamily="18" charset="0"/>
                    <a:cs typeface="Times New Roman" panose="02020603050405020304" pitchFamily="18" charset="0"/>
                  </a:rPr>
                  <a:t>			  	    </a:t>
                </a:r>
                <a:b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не имеет корней?</a:t>
                </a:r>
              </a:p>
              <a:p>
                <a:pPr indent="240447" algn="l">
                  <a:lnSpc>
                    <a:spcPct val="100000"/>
                  </a:lnSpc>
                  <a:spcBef>
                    <a:spcPts val="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Перепишем уравнение в виде:</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 </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7.		</a:t>
                </a:r>
              </a:p>
              <a:p>
                <a:pPr indent="240447" algn="l">
                  <a:lnSpc>
                    <a:spcPct val="100000"/>
                  </a:lnSpc>
                  <a:spcBef>
                    <a:spcPts val="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то уравнение имеет вид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7, оно не имеет </a:t>
                </a:r>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корней. </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При любом значении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таком, что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 уравнение имеет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единственный корень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b="0" i="1" smtClean="0">
                            <a:latin typeface="Cambria Math" panose="02040503050406030204" pitchFamily="18" charset="0"/>
                          </a:rPr>
                          <m:t>7</m:t>
                        </m:r>
                      </m:num>
                      <m:den>
                        <m:r>
                          <a:rPr lang="en-US" sz="2800" i="1">
                            <a:latin typeface="Cambria Math" panose="02040503050406030204" pitchFamily="18" charset="0"/>
                          </a:rPr>
                          <m:t>𝑎</m:t>
                        </m:r>
                        <m:r>
                          <a:rPr lang="ru-RU" sz="2800" b="0" i="1" smtClean="0">
                            <a:latin typeface="Cambria Math" panose="02040503050406030204" pitchFamily="18" charset="0"/>
                          </a:rPr>
                          <m:t> − 2</m:t>
                        </m:r>
                      </m:den>
                    </m:f>
                  </m:oMath>
                </a14:m>
                <a:r>
                  <a:rPr lang="ru-RU" sz="2800" dirty="0">
                    <a:latin typeface="Times New Roman" panose="02020603050405020304" pitchFamily="18" charset="0"/>
                    <a:cs typeface="Times New Roman" panose="02020603050405020304" pitchFamily="18" charset="0"/>
                  </a:rPr>
                  <a:t>.</a:t>
                </a:r>
              </a:p>
              <a:p>
                <a:pPr indent="240447" algn="l">
                  <a:lnSpc>
                    <a:spcPct val="100000"/>
                  </a:lnSpc>
                  <a:spcBef>
                    <a:spcPts val="0"/>
                  </a:spcBef>
                </a:pP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При </a:t>
                </a:r>
                <a:r>
                  <a:rPr lang="ru-RU" sz="2800" i="1" dirty="0">
                    <a:latin typeface="Times New Roman" panose="02020603050405020304" pitchFamily="18" charset="0"/>
                    <a:ea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a:t>
                </a:r>
              </a:p>
              <a:p>
                <a:pPr indent="240447" algn="l">
                  <a:spcBef>
                    <a:spcPts val="8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Bef>
                    <a:spcPts val="600"/>
                  </a:spcBef>
                </a:pPr>
                <a:r>
                  <a:rPr lang="en-US" dirty="0">
                    <a:latin typeface="Arial" panose="020B0604020202020204" pitchFamily="34" charset="0"/>
                    <a:cs typeface="Arial" panose="020B0604020202020204" pitchFamily="34" charset="0"/>
                  </a:rPr>
                  <a:t> </a:t>
                </a:r>
                <a:endParaRPr lang="ru-RU"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85627" y="1230633"/>
                <a:ext cx="10870058" cy="5270709"/>
              </a:xfrm>
              <a:blipFill>
                <a:blip r:embed="rId3"/>
                <a:stretch>
                  <a:fillRect l="-1122" t="-1273" r="-505" b="-5556"/>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r>
              <a:rPr lang="ru-RU" dirty="0">
                <a:solidFill>
                  <a:schemeClr val="accent1"/>
                </a:solidFill>
              </a:rPr>
              <a:t>8</a:t>
            </a:r>
          </a:p>
        </p:txBody>
      </p:sp>
      <p:pic>
        <p:nvPicPr>
          <p:cNvPr id="4" name="Рисунок 3">
            <a:extLst>
              <a:ext uri="{FF2B5EF4-FFF2-40B4-BE49-F238E27FC236}">
                <a16:creationId xmlns:a16="http://schemas.microsoft.com/office/drawing/2014/main" id="{81AA3F2A-844D-4C13-A01D-B962BA6EE9EA}"/>
              </a:ext>
            </a:extLst>
          </p:cNvPr>
          <p:cNvPicPr>
            <a:picLocks noChangeAspect="1"/>
          </p:cNvPicPr>
          <p:nvPr/>
        </p:nvPicPr>
        <p:blipFill>
          <a:blip r:embed="rId4"/>
          <a:stretch>
            <a:fillRect/>
          </a:stretch>
        </p:blipFill>
        <p:spPr>
          <a:xfrm>
            <a:off x="9982200" y="3604477"/>
            <a:ext cx="2162531" cy="3228351"/>
          </a:xfrm>
          <a:prstGeom prst="rect">
            <a:avLst/>
          </a:prstGeom>
        </p:spPr>
      </p:pic>
    </p:spTree>
    <p:extLst>
      <p:ext uri="{BB962C8B-B14F-4D97-AF65-F5344CB8AC3E}">
        <p14:creationId xmlns:p14="http://schemas.microsoft.com/office/powerpoint/2010/main" val="199364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448656"/>
            <a:ext cx="11373492" cy="5044611"/>
          </a:xfrm>
        </p:spPr>
        <p:txBody>
          <a:bodyPr>
            <a:noAutofit/>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Вопрос, вынесенный в заголовок кадра, провокационный. Разумеется, не ИЛИ, а И, но здесь важно на чём мы делаем акцент в преподавании.</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Под давлением ЕГЭ и ученики, и их родители понимают задачу упрощённо: научите нас решать задачи 1-19 из ЕГЭ – и будет хорошо. Кому хорошо? Учащимся? Чем? Поступят на учиться на бюджетной основе?  Может быть… А они смогут там учиться?</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Обратим внимание на то, что сужение цели обучения до 19 задач определённого типа не обеспечивает ничего: ни математического кругозора, ни более общего взгляда на математику, её методы, историю… Это потеря даже общекультурного уровня. Приведу два примера.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20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364733"/>
            <a:ext cx="10061825" cy="744876"/>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 каком значении</a:t>
                </a:r>
                <a:r>
                  <a:rPr lang="ru-RU" sz="2800" dirty="0">
                    <a:solidFill>
                      <a:srgbClr val="C00000"/>
                    </a:solidFill>
                    <a:latin typeface="Times New Roman" panose="02020603050405020304" pitchFamily="18" charset="0"/>
                    <a:cs typeface="Times New Roman" panose="02020603050405020304" pitchFamily="18" charset="0"/>
                  </a:rPr>
                  <a:t> параметра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число 7 является единственным корнем уравнения</a:t>
                </a:r>
                <a:r>
                  <a:rPr lang="ru-RU" sz="2800" i="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smtClean="0">
                            <a:solidFill>
                              <a:srgbClr val="C00000"/>
                            </a:solidFill>
                            <a:effectLst/>
                            <a:latin typeface="Cambria Math" panose="02040503050406030204" pitchFamily="18" charset="0"/>
                            <a:ea typeface="Times New Roman" panose="02020603050405020304" pitchFamily="18" charset="0"/>
                          </a:rPr>
                        </m:ctrlPr>
                      </m:sSupPr>
                      <m:e>
                        <m:r>
                          <a:rPr lang="en-US" sz="2800" b="0" i="1" smtClean="0">
                            <a:solidFill>
                              <a:srgbClr val="C00000"/>
                            </a:solidFill>
                            <a:effectLst/>
                            <a:latin typeface="Cambria Math" panose="02040503050406030204" pitchFamily="18" charset="0"/>
                            <a:ea typeface="Times New Roman" panose="02020603050405020304" pitchFamily="18" charset="0"/>
                          </a:rPr>
                          <m:t>𝑥</m:t>
                        </m:r>
                        <m:r>
                          <a:rPr lang="en-US" sz="2800" b="0" i="1" smtClean="0">
                            <a:solidFill>
                              <a:srgbClr val="C00000"/>
                            </a:solidFill>
                            <a:effectLst/>
                            <a:latin typeface="Cambria Math" panose="02040503050406030204" pitchFamily="18" charset="0"/>
                            <a:ea typeface="Times New Roman" panose="02020603050405020304" pitchFamily="18" charset="0"/>
                          </a:rPr>
                          <m:t>−7=</m:t>
                        </m:r>
                        <m:r>
                          <a:rPr lang="en-US" sz="2800" b="0" i="1" smtClean="0">
                            <a:solidFill>
                              <a:srgbClr val="C00000"/>
                            </a:solidFill>
                            <a:effectLst/>
                            <a:latin typeface="Cambria Math" panose="02040503050406030204" pitchFamily="18" charset="0"/>
                            <a:ea typeface="Times New Roman" panose="02020603050405020304" pitchFamily="18" charset="0"/>
                          </a:rPr>
                          <m:t>𝑎𝑥</m:t>
                        </m:r>
                        <m:r>
                          <a:rPr lang="en-US" sz="2800" b="0" i="1" smtClean="0">
                            <a:solidFill>
                              <a:srgbClr val="C00000"/>
                            </a:solidFill>
                            <a:effectLst/>
                            <a:latin typeface="Cambria Math" panose="02040503050406030204" pitchFamily="18" charset="0"/>
                            <a:ea typeface="Times New Roman" panose="02020603050405020304" pitchFamily="18" charset="0"/>
                          </a:rPr>
                          <m:t>−7</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ru-RU" sz="2800" dirty="0">
                    <a:solidFill>
                      <a:srgbClr val="C00000"/>
                    </a:solidFill>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a:t>
                </a:r>
                <a:r>
                  <a:rPr lang="en-US"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уравнение имее</a:t>
                </a:r>
                <a:r>
                  <a:rPr lang="ru-RU" sz="2800" dirty="0">
                    <a:solidFill>
                      <a:schemeClr val="tx1"/>
                    </a:solidFill>
                    <a:latin typeface="Times New Roman" panose="02020603050405020304" pitchFamily="18" charset="0"/>
                    <a:cs typeface="Times New Roman" panose="02020603050405020304" pitchFamily="18" charset="0"/>
                  </a:rPr>
                  <a:t>т корень 7 (не обязательно единственный), то верно числовое равенство </a:t>
                </a:r>
                <a14:m>
                  <m:oMath xmlns:m="http://schemas.openxmlformats.org/officeDocument/2006/math">
                    <m:sSup>
                      <m:sSupPr>
                        <m:ctrlPr>
                          <a:rPr lang="ru-RU" sz="2800" i="1" smtClean="0">
                            <a:solidFill>
                              <a:schemeClr val="tx1"/>
                            </a:solidFill>
                            <a:effectLst/>
                            <a:latin typeface="Cambria Math" panose="02040503050406030204" pitchFamily="18" charset="0"/>
                            <a:ea typeface="Times New Roman" panose="02020603050405020304" pitchFamily="18" charset="0"/>
                          </a:rPr>
                        </m:ctrlPr>
                      </m:sSupPr>
                      <m:e>
                        <m:r>
                          <a:rPr lang="ru-RU" sz="2800" b="0" i="1" smtClean="0">
                            <a:solidFill>
                              <a:schemeClr val="tx1"/>
                            </a:solidFill>
                            <a:effectLst/>
                            <a:latin typeface="Cambria Math" panose="02040503050406030204" pitchFamily="18" charset="0"/>
                            <a:ea typeface="Times New Roman" panose="02020603050405020304" pitchFamily="18" charset="0"/>
                          </a:rPr>
                          <m:t>7</m:t>
                        </m:r>
                        <m:r>
                          <a:rPr lang="en-US" sz="2800" b="0" i="1" smtClean="0">
                            <a:solidFill>
                              <a:schemeClr val="tx1"/>
                            </a:solidFill>
                            <a:effectLst/>
                            <a:latin typeface="Cambria Math" panose="02040503050406030204" pitchFamily="18" charset="0"/>
                            <a:ea typeface="Times New Roman" panose="02020603050405020304" pitchFamily="18" charset="0"/>
                          </a:rPr>
                          <m:t>−7=</m:t>
                        </m:r>
                        <m:r>
                          <a:rPr lang="ru-RU" sz="2800" b="0" i="1" smtClean="0">
                            <a:solidFill>
                              <a:schemeClr val="tx1"/>
                            </a:solidFill>
                            <a:effectLst/>
                            <a:latin typeface="Cambria Math" panose="02040503050406030204" pitchFamily="18" charset="0"/>
                            <a:ea typeface="Times New Roman" panose="02020603050405020304" pitchFamily="18" charset="0"/>
                          </a:rPr>
                          <m:t>7</m:t>
                        </m:r>
                        <m:r>
                          <a:rPr lang="en-US" sz="2800" b="0" i="1" smtClean="0">
                            <a:solidFill>
                              <a:schemeClr val="tx1"/>
                            </a:solidFill>
                            <a:effectLst/>
                            <a:latin typeface="Cambria Math" panose="02040503050406030204" pitchFamily="18" charset="0"/>
                            <a:ea typeface="Times New Roman" panose="02020603050405020304" pitchFamily="18" charset="0"/>
                          </a:rPr>
                          <m:t>𝑎</m:t>
                        </m:r>
                        <m:r>
                          <a:rPr lang="en-US" sz="2800" b="0" i="1" smtClean="0">
                            <a:solidFill>
                              <a:schemeClr val="tx1"/>
                            </a:solidFill>
                            <a:effectLst/>
                            <a:latin typeface="Cambria Math" panose="02040503050406030204" pitchFamily="18" charset="0"/>
                            <a:ea typeface="Times New Roman" panose="02020603050405020304" pitchFamily="18" charset="0"/>
                          </a:rPr>
                          <m:t>−7</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ru-RU" sz="2800" dirty="0">
                    <a:solidFill>
                      <a:schemeClr val="tx1"/>
                    </a:solidFill>
                    <a:latin typeface="Times New Roman" panose="02020603050405020304" pitchFamily="18" charset="0"/>
                    <a:cs typeface="Times New Roman" panose="02020603050405020304" pitchFamily="18" charset="0"/>
                  </a:rPr>
                  <a:t>, в котором неизвестн</a:t>
                </a:r>
                <a:r>
                  <a:rPr lang="ru-RU" sz="2800" dirty="0">
                    <a:latin typeface="Times New Roman" panose="02020603050405020304" pitchFamily="18" charset="0"/>
                    <a:cs typeface="Times New Roman" panose="02020603050405020304" pitchFamily="18" charset="0"/>
                  </a:rPr>
                  <a:t>о</a:t>
                </a:r>
                <a:r>
                  <a:rPr lang="ru-RU" sz="2800" dirty="0">
                    <a:solidFill>
                      <a:schemeClr val="tx1"/>
                    </a:solidFill>
                    <a:latin typeface="Times New Roman" panose="02020603050405020304" pitchFamily="18" charset="0"/>
                    <a:cs typeface="Times New Roman" panose="02020603050405020304" pitchFamily="18" charset="0"/>
                  </a:rPr>
                  <a:t> число </a:t>
                </a:r>
                <a:r>
                  <a:rPr lang="en-US" sz="2800" i="1" dirty="0">
                    <a:solidFill>
                      <a:schemeClr val="tx1"/>
                    </a:solidFill>
                    <a:latin typeface="Times New Roman" panose="02020603050405020304" pitchFamily="18" charset="0"/>
                    <a:cs typeface="Times New Roman" panose="02020603050405020304" pitchFamily="18" charset="0"/>
                  </a:rPr>
                  <a:t>a</a:t>
                </a:r>
                <a:r>
                  <a:rPr lang="ru-RU" sz="2800" i="1" dirty="0">
                    <a:solidFill>
                      <a:schemeClr val="tx1"/>
                    </a:solidFill>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Это равенство верно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Проверим, единственный ли корень у нашего уравнения при этих значениях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то корень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единственный.</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то уравнение имеет вид </a:t>
                </a:r>
                <a:r>
                  <a:rPr lang="en-US" sz="2800" i="1" dirty="0">
                    <a:latin typeface="Times New Roman" panose="02020603050405020304" pitchFamily="18" charset="0"/>
                    <a:cs typeface="Times New Roman" panose="02020603050405020304" pitchFamily="18" charset="0"/>
                  </a:rPr>
                  <a:t>x</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оно имеет бесконечно много корней.</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 Рассмотрим второй способ решения той же задачи.</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r="-536"/>
                </a:stretch>
              </a:blipFill>
            </p:spPr>
            <p:txBody>
              <a:bodyPr/>
              <a:lstStyle/>
              <a:p>
                <a:r>
                  <a:rPr lang="ru-RU">
                    <a:noFill/>
                  </a:rPr>
                  <a:t> </a:t>
                </a:r>
              </a:p>
            </p:txBody>
          </p:sp>
        </mc:Fallback>
      </mc:AlternateContent>
    </p:spTree>
    <p:extLst>
      <p:ext uri="{BB962C8B-B14F-4D97-AF65-F5344CB8AC3E}">
        <p14:creationId xmlns:p14="http://schemas.microsoft.com/office/powerpoint/2010/main" val="403594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85626"/>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10000"/>
                  </a:lnSpc>
                  <a:spcBef>
                    <a:spcPts val="3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 каком значении</a:t>
                </a:r>
                <a:r>
                  <a:rPr lang="ru-RU" sz="2800" dirty="0">
                    <a:solidFill>
                      <a:srgbClr val="C00000"/>
                    </a:solidFill>
                    <a:latin typeface="Times New Roman" panose="02020603050405020304" pitchFamily="18" charset="0"/>
                    <a:cs typeface="Times New Roman" panose="02020603050405020304" pitchFamily="18" charset="0"/>
                  </a:rPr>
                  <a:t> параметра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число 7 является единственным корнем уравнения</a:t>
                </a:r>
                <a:r>
                  <a:rPr lang="ru-RU" sz="2800" i="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ea typeface="Times New Roman" panose="02020603050405020304" pitchFamily="18" charset="0"/>
                          </a:rPr>
                        </m:ctrlPr>
                      </m:sSupPr>
                      <m:e>
                        <m:r>
                          <a:rPr lang="en-US" sz="2800" i="1">
                            <a:solidFill>
                              <a:srgbClr val="C00000"/>
                            </a:solidFill>
                            <a:latin typeface="Cambria Math" panose="02040503050406030204" pitchFamily="18" charset="0"/>
                            <a:ea typeface="Times New Roman" panose="02020603050405020304" pitchFamily="18" charset="0"/>
                          </a:rPr>
                          <m:t>𝑥</m:t>
                        </m:r>
                        <m:r>
                          <a:rPr lang="en-US" sz="2800" i="1">
                            <a:solidFill>
                              <a:srgbClr val="C00000"/>
                            </a:solidFill>
                            <a:latin typeface="Cambria Math" panose="02040503050406030204" pitchFamily="18" charset="0"/>
                            <a:ea typeface="Times New Roman" panose="02020603050405020304" pitchFamily="18" charset="0"/>
                          </a:rPr>
                          <m:t>−7=</m:t>
                        </m:r>
                        <m:r>
                          <a:rPr lang="en-US" sz="2800" i="1">
                            <a:solidFill>
                              <a:srgbClr val="C00000"/>
                            </a:solidFill>
                            <a:latin typeface="Cambria Math" panose="02040503050406030204" pitchFamily="18" charset="0"/>
                            <a:ea typeface="Times New Roman" panose="02020603050405020304" pitchFamily="18" charset="0"/>
                          </a:rPr>
                          <m:t>𝑎𝑥</m:t>
                        </m:r>
                        <m:r>
                          <a:rPr lang="en-US" sz="2800" i="1">
                            <a:solidFill>
                              <a:srgbClr val="C00000"/>
                            </a:solidFill>
                            <a:latin typeface="Cambria Math" panose="02040503050406030204" pitchFamily="18" charset="0"/>
                            <a:ea typeface="Times New Roman" panose="02020603050405020304" pitchFamily="18" charset="0"/>
                          </a:rPr>
                          <m:t>−7</m:t>
                        </m:r>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ru-RU" sz="2800" dirty="0">
                    <a:solidFill>
                      <a:srgbClr val="C00000"/>
                    </a:solidFill>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en-US" sz="2800" i="1" dirty="0">
                    <a:latin typeface="Times New Roman" panose="02020603050405020304" pitchFamily="18" charset="0"/>
                    <a:cs typeface="Times New Roman" panose="02020603050405020304" pitchFamily="18" charset="0"/>
                  </a:rPr>
                  <a:t>II </a:t>
                </a:r>
                <a:r>
                  <a:rPr lang="ru-RU" sz="2800" i="1" dirty="0">
                    <a:latin typeface="Times New Roman" panose="02020603050405020304" pitchFamily="18" charset="0"/>
                    <a:cs typeface="Times New Roman" panose="02020603050405020304" pitchFamily="18" charset="0"/>
                  </a:rPr>
                  <a:t>способ.</a:t>
                </a:r>
                <a:r>
                  <a:rPr lang="en-US"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Перепишем исходное уравнение в виде</a:t>
                </a:r>
              </a:p>
              <a:p>
                <a:pPr indent="180340" algn="l">
                  <a:lnSpc>
                    <a:spcPct val="110000"/>
                  </a:lnSpc>
                  <a:spcBef>
                    <a:spcPts val="300"/>
                  </a:spcBef>
                </a:pPr>
                <a:r>
                  <a:rPr lang="ru-RU"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ru-RU" sz="2800" i="1" smtClean="0">
                            <a:solidFill>
                              <a:schemeClr val="tx1"/>
                            </a:solidFill>
                            <a:latin typeface="Cambria Math" panose="02040503050406030204" pitchFamily="18" charset="0"/>
                            <a:ea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rPr>
                          <m:t>𝑎</m:t>
                        </m:r>
                        <m:r>
                          <a:rPr lang="en-US" sz="2800" i="1">
                            <a:solidFill>
                              <a:schemeClr val="tx1"/>
                            </a:solidFill>
                            <a:latin typeface="Cambria Math" panose="02040503050406030204" pitchFamily="18" charset="0"/>
                            <a:ea typeface="Times New Roman" panose="02020603050405020304" pitchFamily="18" charset="0"/>
                          </a:rPr>
                          <m:t>−1</m:t>
                        </m:r>
                      </m:e>
                    </m:d>
                    <m:r>
                      <a:rPr lang="en-US" sz="2800" i="1">
                        <a:solidFill>
                          <a:schemeClr val="tx1"/>
                        </a:solidFill>
                        <a:latin typeface="Cambria Math" panose="02040503050406030204" pitchFamily="18" charset="0"/>
                        <a:ea typeface="Times New Roman" panose="02020603050405020304" pitchFamily="18" charset="0"/>
                      </a:rPr>
                      <m:t>𝑥</m:t>
                    </m:r>
                    <m:r>
                      <a:rPr lang="en-US" sz="2800" i="1">
                        <a:solidFill>
                          <a:schemeClr val="tx1"/>
                        </a:solidFill>
                        <a:latin typeface="Cambria Math" panose="02040503050406030204" pitchFamily="18" charset="0"/>
                        <a:ea typeface="Times New Roman" panose="02020603050405020304" pitchFamily="18" charset="0"/>
                      </a:rPr>
                      <m:t>=</m:t>
                    </m:r>
                  </m:oMath>
                </a14:m>
                <a:r>
                  <a:rPr lang="ru-RU"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7</a:t>
                </a:r>
                <a14:m>
                  <m:oMath xmlns:m="http://schemas.openxmlformats.org/officeDocument/2006/math">
                    <m:d>
                      <m:dPr>
                        <m:ctrlPr>
                          <a:rPr lang="ru-RU" sz="2800" i="1" smtClean="0">
                            <a:solidFill>
                              <a:schemeClr val="tx1"/>
                            </a:solidFill>
                            <a:latin typeface="Cambria Math" panose="02040503050406030204" pitchFamily="18" charset="0"/>
                            <a:ea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rPr>
                          <m:t>𝑎</m:t>
                        </m:r>
                        <m:r>
                          <a:rPr lang="en-US" sz="2800" i="1">
                            <a:solidFill>
                              <a:schemeClr val="tx1"/>
                            </a:solidFill>
                            <a:latin typeface="Cambria Math" panose="02040503050406030204" pitchFamily="18" charset="0"/>
                            <a:ea typeface="Times New Roman" panose="02020603050405020304" pitchFamily="18" charset="0"/>
                          </a:rPr>
                          <m:t>−1</m:t>
                        </m:r>
                      </m:e>
                    </m:d>
                    <m:d>
                      <m:dPr>
                        <m:ctrlPr>
                          <a:rPr lang="ru-RU" sz="2800" i="1">
                            <a:solidFill>
                              <a:schemeClr val="tx1"/>
                            </a:solidFill>
                            <a:latin typeface="Cambria Math" panose="02040503050406030204" pitchFamily="18" charset="0"/>
                            <a:ea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rPr>
                          <m:t>𝑎</m:t>
                        </m:r>
                        <m:r>
                          <a:rPr lang="ru-RU" sz="2800" b="0" i="1" smtClean="0">
                            <a:solidFill>
                              <a:schemeClr val="tx1"/>
                            </a:solidFill>
                            <a:latin typeface="Cambria Math" panose="02040503050406030204" pitchFamily="18" charset="0"/>
                            <a:ea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rPr>
                          <m:t>1</m:t>
                        </m:r>
                      </m:e>
                    </m:d>
                    <m:r>
                      <a:rPr lang="ru-RU" sz="2800" b="0" i="0" smtClean="0">
                        <a:solidFill>
                          <a:schemeClr val="tx1"/>
                        </a:solidFill>
                        <a:latin typeface="Cambria Math" panose="02040503050406030204" pitchFamily="18" charset="0"/>
                        <a:ea typeface="Times New Roman" panose="02020603050405020304" pitchFamily="18" charset="0"/>
                      </a:rPr>
                      <m:t>.</m:t>
                    </m:r>
                  </m:oMath>
                </a14:m>
                <a:endParaRPr lang="ru-RU" sz="2800" dirty="0">
                  <a:solidFill>
                    <a:schemeClr val="tx1"/>
                  </a:solidFill>
                  <a:latin typeface="Times New Roman" panose="02020603050405020304" pitchFamily="18" charset="0"/>
                  <a:cs typeface="Times New Roman" panose="02020603050405020304" pitchFamily="18" charset="0"/>
                </a:endParaRP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en-US" sz="2800" i="1" smtClean="0">
                        <a:solidFill>
                          <a:schemeClr val="tx1"/>
                        </a:solidFill>
                        <a:latin typeface="Cambria Math" panose="02040503050406030204" pitchFamily="18" charset="0"/>
                        <a:ea typeface="Times New Roman" panose="02020603050405020304" pitchFamily="18" charset="0"/>
                      </a:rPr>
                      <m:t>1</m:t>
                    </m:r>
                  </m:oMath>
                </a14:m>
                <a:r>
                  <a:rPr lang="ru-RU" sz="2800" dirty="0">
                    <a:latin typeface="Times New Roman" panose="02020603050405020304" pitchFamily="18" charset="0"/>
                    <a:cs typeface="Times New Roman" panose="02020603050405020304" pitchFamily="18" charset="0"/>
                  </a:rPr>
                  <a:t> корнем уравнения является любое число, т. е.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не единственный корень уравнения.</a:t>
                </a:r>
                <a:r>
                  <a:rPr lang="ru-RU" sz="2800" dirty="0">
                    <a:solidFill>
                      <a:srgbClr val="C00000"/>
                    </a:solidFill>
                    <a:latin typeface="Times New Roman" panose="02020603050405020304" pitchFamily="18" charset="0"/>
                    <a:cs typeface="Times New Roman" panose="02020603050405020304" pitchFamily="18" charset="0"/>
                  </a:rPr>
                  <a:t> </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При каждом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таком, что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ru-RU" sz="2800" dirty="0">
                    <a:latin typeface="Times New Roman" panose="02020603050405020304" pitchFamily="18" charset="0"/>
                    <a:cs typeface="Times New Roman" panose="02020603050405020304" pitchFamily="18" charset="0"/>
                  </a:rPr>
                  <a:t>, корнем уравнения является единственное число </a:t>
                </a:r>
                <a14:m>
                  <m:oMath xmlns:m="http://schemas.openxmlformats.org/officeDocument/2006/math">
                    <m:r>
                      <a:rPr lang="en-US" sz="2800" smtClean="0">
                        <a:latin typeface="Cambria Math" panose="02040503050406030204" pitchFamily="18" charset="0"/>
                        <a:ea typeface="Cambria Math" panose="02040503050406030204" pitchFamily="18" charset="0"/>
                      </a:rPr>
                      <m:t>7</m:t>
                    </m:r>
                  </m:oMath>
                </a14:m>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a:t>
                </a:r>
                <a:r>
                  <a:rPr lang="ru-RU" sz="2800" dirty="0">
                    <a:latin typeface="Times New Roman" panose="02020603050405020304" pitchFamily="18" charset="0"/>
                    <a:ea typeface="Cambria Math" panose="02040503050406030204" pitchFamily="18" charset="0"/>
                    <a:cs typeface="Times New Roman" panose="02020603050405020304" pitchFamily="18" charset="0"/>
                  </a:rPr>
                  <a:t> 7. Условие задачи будет выполнено, если это число равно 7, т. е.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 </a:t>
                </a:r>
              </a:p>
              <a:p>
                <a:pPr indent="180340" algn="l">
                  <a:lnSpc>
                    <a:spcPct val="110000"/>
                  </a:lnSpc>
                  <a:spcBef>
                    <a:spcPts val="30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039"/>
                </a:stretch>
              </a:blipFill>
            </p:spPr>
            <p:txBody>
              <a:bodyPr/>
              <a:lstStyle/>
              <a:p>
                <a:r>
                  <a:rPr lang="ru-RU">
                    <a:noFill/>
                  </a:rPr>
                  <a:t> </a:t>
                </a:r>
              </a:p>
            </p:txBody>
          </p:sp>
        </mc:Fallback>
      </mc:AlternateContent>
    </p:spTree>
    <p:extLst>
      <p:ext uri="{BB962C8B-B14F-4D97-AF65-F5344CB8AC3E}">
        <p14:creationId xmlns:p14="http://schemas.microsoft.com/office/powerpoint/2010/main" val="212972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75352"/>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486508"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6.</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уравнения </a:t>
                </a:r>
                <a:br>
                  <a:rPr lang="ru-RU" sz="2800" dirty="0">
                    <a:solidFill>
                      <a:srgbClr val="C00000"/>
                    </a:solidFill>
                    <a:latin typeface="Times New Roman" panose="02020603050405020304" pitchFamily="18" charset="0"/>
                    <a:cs typeface="Times New Roman" panose="02020603050405020304" pitchFamily="18" charset="0"/>
                  </a:rPr>
                </a:br>
                <a14:m>
                  <m:oMath xmlns:m="http://schemas.openxmlformats.org/officeDocument/2006/math">
                    <m:r>
                      <a:rPr lang="en-US" sz="2800" i="1">
                        <a:solidFill>
                          <a:srgbClr val="C00000"/>
                        </a:solidFill>
                        <a:latin typeface="Cambria Math" panose="02040503050406030204" pitchFamily="18" charset="0"/>
                        <a:ea typeface="Times New Roman" panose="02020603050405020304" pitchFamily="18" charset="0"/>
                      </a:rPr>
                      <m:t>𝑎𝑥</m:t>
                    </m:r>
                    <m:r>
                      <a:rPr lang="en-US" sz="2800" i="1">
                        <a:solidFill>
                          <a:srgbClr val="C00000"/>
                        </a:solidFill>
                        <a:latin typeface="Cambria Math" panose="02040503050406030204" pitchFamily="18" charset="0"/>
                        <a:ea typeface="Times New Roman" panose="02020603050405020304" pitchFamily="18" charset="0"/>
                      </a:rPr>
                      <m:t>−5=</m:t>
                    </m:r>
                    <m:r>
                      <a:rPr lang="en-US" sz="2800" i="1">
                        <a:solidFill>
                          <a:srgbClr val="C00000"/>
                        </a:solidFill>
                        <a:latin typeface="Cambria Math" panose="02040503050406030204" pitchFamily="18" charset="0"/>
                        <a:ea typeface="Times New Roman" panose="02020603050405020304" pitchFamily="18" charset="0"/>
                      </a:rPr>
                      <m:t>𝑥</m:t>
                    </m:r>
                    <m:r>
                      <a:rPr lang="en-US" sz="2800" b="0" i="1" smtClean="0">
                        <a:solidFill>
                          <a:srgbClr val="C00000"/>
                        </a:solidFill>
                        <a:latin typeface="Cambria Math" panose="02040503050406030204" pitchFamily="18" charset="0"/>
                        <a:ea typeface="Times New Roman" panose="02020603050405020304" pitchFamily="18" charset="0"/>
                      </a:rPr>
                      <m:t>+</m:t>
                    </m:r>
                    <m:r>
                      <a:rPr lang="en-US" sz="2800" b="0" i="1" smtClean="0">
                        <a:solidFill>
                          <a:srgbClr val="C00000"/>
                        </a:solidFill>
                        <a:latin typeface="Cambria Math" panose="02040503050406030204" pitchFamily="18" charset="0"/>
                        <a:ea typeface="Times New Roman" panose="02020603050405020304" pitchFamily="18" charset="0"/>
                      </a:rPr>
                      <m:t>𝑎</m:t>
                    </m:r>
                  </m:oMath>
                </a14:m>
                <a:r>
                  <a:rPr lang="en-US"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и </a:t>
                </a:r>
                <a14:m>
                  <m:oMath xmlns:m="http://schemas.openxmlformats.org/officeDocument/2006/math">
                    <m:sSup>
                      <m:sSupPr>
                        <m:ctrlPr>
                          <a:rPr lang="ru-RU" sz="2800" i="1" smtClean="0">
                            <a:solidFill>
                              <a:srgbClr val="C00000"/>
                            </a:solidFill>
                            <a:latin typeface="Cambria Math" panose="02040503050406030204" pitchFamily="18" charset="0"/>
                            <a:ea typeface="Times New Roman" panose="02020603050405020304" pitchFamily="18" charset="0"/>
                          </a:rPr>
                        </m:ctrlPr>
                      </m:sSup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en-US" sz="2800" i="1">
                            <a:solidFill>
                              <a:srgbClr val="C00000"/>
                            </a:solidFill>
                            <a:latin typeface="Cambria Math" panose="02040503050406030204" pitchFamily="18" charset="0"/>
                            <a:ea typeface="Times New Roman" panose="02020603050405020304" pitchFamily="18" charset="0"/>
                          </a:rPr>
                          <m:t>𝑥</m:t>
                        </m:r>
                        <m:r>
                          <a:rPr lang="en-US" sz="2800" i="1">
                            <a:solidFill>
                              <a:srgbClr val="C00000"/>
                            </a:solidFill>
                            <a:latin typeface="Cambria Math" panose="02040503050406030204" pitchFamily="18" charset="0"/>
                            <a:ea typeface="Times New Roman" panose="02020603050405020304" pitchFamily="18" charset="0"/>
                          </a:rPr>
                          <m:t>−3=</m:t>
                        </m:r>
                        <m:r>
                          <a:rPr lang="en-US" sz="2800" i="1">
                            <a:solidFill>
                              <a:srgbClr val="C00000"/>
                            </a:solidFill>
                            <a:latin typeface="Cambria Math" panose="02040503050406030204" pitchFamily="18" charset="0"/>
                            <a:ea typeface="Times New Roman" panose="02020603050405020304" pitchFamily="18" charset="0"/>
                          </a:rPr>
                          <m:t>𝑥</m:t>
                        </m:r>
                        <m:r>
                          <a:rPr lang="en-US" sz="2800" b="0" i="1" smtClean="0">
                            <a:solidFill>
                              <a:srgbClr val="C00000"/>
                            </a:solidFill>
                            <a:latin typeface="Cambria Math" panose="02040503050406030204" pitchFamily="18" charset="0"/>
                            <a:ea typeface="Times New Roman" panose="02020603050405020304" pitchFamily="18" charset="0"/>
                          </a:rPr>
                          <m:t>+</m:t>
                        </m:r>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solidFill>
                      <a:srgbClr val="C00000"/>
                    </a:solidFill>
                    <a:latin typeface="Times New Roman" panose="02020603050405020304" pitchFamily="18" charset="0"/>
                    <a:cs typeface="Times New Roman" panose="02020603050405020304" pitchFamily="18" charset="0"/>
                  </a:rPr>
                  <a:t>имеют общий корень.</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Первое уравнение имеет корень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+5</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лишь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Второе уравнение имеет корень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m:t>
                        </m:r>
                        <m:r>
                          <a:rPr lang="ru-RU" sz="2800" i="1">
                            <a:latin typeface="Cambria Math" panose="02040503050406030204" pitchFamily="18" charset="0"/>
                          </a:rPr>
                          <m:t>3</m:t>
                        </m:r>
                      </m:num>
                      <m:den>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лишь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smtClean="0">
                        <a:latin typeface="Cambria Math" panose="02040503050406030204" pitchFamily="18" charset="0"/>
                        <a:ea typeface="Calibri" panose="020F0502020204030204" pitchFamily="34" charset="0"/>
                        <a:cs typeface="Times New Roman" panose="02020603050405020304" pitchFamily="18" charset="0"/>
                      </a:rPr>
                      <m:t>≠</m:t>
                    </m:r>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Осталось найти все значения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при каждом из которых числа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+5</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и</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m:t>
                        </m:r>
                        <m:r>
                          <a:rPr lang="ru-RU" sz="2800" b="0" i="1" smtClean="0">
                            <a:latin typeface="Cambria Math" panose="02040503050406030204" pitchFamily="18" charset="0"/>
                          </a:rPr>
                          <m:t>3</m:t>
                        </m:r>
                      </m:num>
                      <m:den>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равны. Решив уравнение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+5</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m:t>
                        </m:r>
                        <m:r>
                          <a:rPr lang="ru-RU" sz="2800" i="1">
                            <a:latin typeface="Cambria Math" panose="02040503050406030204" pitchFamily="18" charset="0"/>
                          </a:rPr>
                          <m:t>3</m:t>
                        </m:r>
                      </m:num>
                      <m:den>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получим его единственный корень </a:t>
                </a:r>
                <a14:m>
                  <m:oMath xmlns:m="http://schemas.openxmlformats.org/officeDocument/2006/math">
                    <m:r>
                      <a:rPr lang="ru-RU" sz="2800" b="0" i="0" smtClean="0">
                        <a:latin typeface="Cambria Math" panose="02040503050406030204" pitchFamily="18" charset="0"/>
                      </a:rPr>
                      <m:t>−</m:t>
                    </m:r>
                    <m:f>
                      <m:fPr>
                        <m:ctrlPr>
                          <a:rPr lang="ru-RU" sz="2800" i="1">
                            <a:latin typeface="Cambria Math" panose="02040503050406030204" pitchFamily="18" charset="0"/>
                          </a:rPr>
                        </m:ctrlPr>
                      </m:fPr>
                      <m:num>
                        <m:r>
                          <a:rPr lang="ru-RU" sz="2800" b="0" i="1" smtClean="0">
                            <a:latin typeface="Cambria Math" panose="02040503050406030204" pitchFamily="18" charset="0"/>
                          </a:rPr>
                          <m:t>1</m:t>
                        </m:r>
                      </m:num>
                      <m:den>
                        <m:r>
                          <a:rPr lang="ru-RU" sz="2800" b="0" i="1" smtClean="0">
                            <a:latin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он удовлетворяет условию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ru-RU" sz="2800" b="1" dirty="0">
                    <a:latin typeface="Times New Roman" panose="02020603050405020304" pitchFamily="18" charset="0"/>
                    <a:cs typeface="Times New Roman" panose="02020603050405020304" pitchFamily="18" charset="0"/>
                  </a:rPr>
                  <a:t>Ответ.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0" smtClean="0">
                        <a:latin typeface="Cambria Math" panose="02040503050406030204" pitchFamily="18" charset="0"/>
                      </a:rPr>
                      <m:t>−</m:t>
                    </m:r>
                    <m:f>
                      <m:fPr>
                        <m:ctrlPr>
                          <a:rPr lang="ru-RU" sz="2800" i="1" smtClean="0">
                            <a:latin typeface="Cambria Math" panose="02040503050406030204" pitchFamily="18" charset="0"/>
                          </a:rPr>
                        </m:ctrlPr>
                      </m:fPr>
                      <m:num>
                        <m:r>
                          <a:rPr lang="ru-RU" sz="2800" b="0" i="1" smtClean="0">
                            <a:latin typeface="Cambria Math" panose="02040503050406030204" pitchFamily="18" charset="0"/>
                          </a:rPr>
                          <m:t>1</m:t>
                        </m:r>
                      </m:num>
                      <m:den>
                        <m:r>
                          <a:rPr lang="ru-RU" sz="2800" b="0" i="1" smtClean="0">
                            <a:latin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486508" cy="5280916"/>
              </a:xfrm>
              <a:blipFill>
                <a:blip r:embed="rId2"/>
                <a:stretch>
                  <a:fillRect l="-1062" t="-1270" b="-1732"/>
                </a:stretch>
              </a:blipFill>
            </p:spPr>
            <p:txBody>
              <a:bodyPr/>
              <a:lstStyle/>
              <a:p>
                <a:r>
                  <a:rPr lang="ru-RU">
                    <a:noFill/>
                  </a:rPr>
                  <a:t> </a:t>
                </a:r>
              </a:p>
            </p:txBody>
          </p:sp>
        </mc:Fallback>
      </mc:AlternateContent>
    </p:spTree>
    <p:extLst>
      <p:ext uri="{BB962C8B-B14F-4D97-AF65-F5344CB8AC3E}">
        <p14:creationId xmlns:p14="http://schemas.microsoft.com/office/powerpoint/2010/main" val="123784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31515" y="1202078"/>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единственное решение.</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система имеет единственное решение (</a:t>
                </a:r>
                <a14:m>
                  <m:oMath xmlns:m="http://schemas.openxmlformats.org/officeDocument/2006/math">
                    <m:r>
                      <a:rPr lang="en-US" sz="2800" i="1" smtClean="0">
                        <a:solidFill>
                          <a:schemeClr val="tx1"/>
                        </a:solidFill>
                        <a:latin typeface="Cambria Math" panose="02040503050406030204" pitchFamily="18" charset="0"/>
                        <a:ea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система имеет единственное решение, если выполнено условие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r>
                          <a:rPr lang="en-US" sz="2800" i="1">
                            <a:latin typeface="Cambria Math" panose="02040503050406030204" pitchFamily="18" charset="0"/>
                            <a:ea typeface="Cambria Math" panose="02040503050406030204" pitchFamily="18" charset="0"/>
                          </a:rPr>
                          <m:t>𝑎</m:t>
                        </m:r>
                      </m:den>
                    </m:f>
                    <m:r>
                      <m:rPr>
                        <m:nor/>
                      </m:rPr>
                      <a:rPr lang="ru-RU" sz="2800" dirty="0">
                        <a:latin typeface="Times New Roman" panose="020206030504050203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Решив уравнение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num>
                      <m:den>
                        <m:r>
                          <a:rPr lang="en-US" sz="2800" i="1">
                            <a:latin typeface="Cambria Math" panose="02040503050406030204" pitchFamily="18" charset="0"/>
                            <a:ea typeface="Cambria Math" panose="02040503050406030204" pitchFamily="18" charset="0"/>
                          </a:rPr>
                          <m:t>1</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+2</m:t>
                        </m:r>
                      </m:num>
                      <m:den>
                        <m:r>
                          <a:rPr lang="ru-RU" sz="2800" b="0" i="1" smtClean="0">
                            <a:latin typeface="Cambria Math" panose="02040503050406030204" pitchFamily="18" charset="0"/>
                            <a:ea typeface="Cambria Math" panose="02040503050406030204" pitchFamily="18" charset="0"/>
                          </a:rPr>
                          <m:t>3</m:t>
                        </m:r>
                        <m:r>
                          <a:rPr lang="en-US" sz="2800" i="1">
                            <a:latin typeface="Cambria Math" panose="02040503050406030204" pitchFamily="18" charset="0"/>
                            <a:ea typeface="Cambria Math" panose="02040503050406030204" pitchFamily="18" charset="0"/>
                          </a:rPr>
                          <m:t>𝑎</m:t>
                        </m:r>
                      </m:den>
                    </m:f>
                  </m:oMath>
                </a14:m>
                <a:r>
                  <a:rPr lang="ru-RU" sz="2800" dirty="0">
                    <a:latin typeface="Times New Roman" panose="02020603050405020304" pitchFamily="18" charset="0"/>
                    <a:cs typeface="Times New Roman" panose="02020603050405020304" pitchFamily="18" charset="0"/>
                  </a:rPr>
                  <a:t>, найдём его корни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Значит, система имеет единственное решение при</a:t>
                </a:r>
                <a:r>
                  <a:rPr lang="en-US" sz="2800" i="1" dirty="0">
                    <a:latin typeface="Times New Roman" panose="02020603050405020304" pitchFamily="18" charset="0"/>
                    <a:cs typeface="Times New Roman" panose="02020603050405020304" pitchFamily="18" charset="0"/>
                  </a:rPr>
                  <a:t> 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31515" y="1202078"/>
                <a:ext cx="11373492" cy="5280916"/>
              </a:xfrm>
              <a:blipFill>
                <a:blip r:embed="rId2"/>
                <a:stretch>
                  <a:fillRect l="-1125" t="-1155"/>
                </a:stretch>
              </a:blipFill>
            </p:spPr>
            <p:txBody>
              <a:bodyPr/>
              <a:lstStyle/>
              <a:p>
                <a:r>
                  <a:rPr lang="ru-RU">
                    <a:noFill/>
                  </a:rPr>
                  <a:t> </a:t>
                </a:r>
              </a:p>
            </p:txBody>
          </p:sp>
        </mc:Fallback>
      </mc:AlternateContent>
    </p:spTree>
    <p:extLst>
      <p:ext uri="{BB962C8B-B14F-4D97-AF65-F5344CB8AC3E}">
        <p14:creationId xmlns:p14="http://schemas.microsoft.com/office/powerpoint/2010/main" val="141504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31515" y="1202078"/>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единственное решение.</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Из второго уравнения системы имеем: </a:t>
                </a:r>
                <a14:m>
                  <m:oMath xmlns:m="http://schemas.openxmlformats.org/officeDocument/2006/math">
                    <m:r>
                      <a:rPr lang="ru-RU"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𝑎𝑦</m:t>
                    </m:r>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ru-RU" sz="2800" dirty="0">
                    <a:solidFill>
                      <a:schemeClr val="tx1"/>
                    </a:solidFill>
                    <a:latin typeface="Times New Roman" panose="02020603050405020304" pitchFamily="18" charset="0"/>
                    <a:cs typeface="Times New Roman" panose="02020603050405020304" pitchFamily="18" charset="0"/>
                  </a:rPr>
                  <a:t>. Подставив это выражение в первое уравнение системы, после преобразования имеем: </a:t>
                </a:r>
                <a14:m>
                  <m:oMath xmlns:m="http://schemas.openxmlformats.org/officeDocument/2006/math">
                    <m:d>
                      <m:dPr>
                        <m:ctrlP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b="0" i="1"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ru-RU" sz="2800" dirty="0">
                  <a:solidFill>
                    <a:schemeClr val="tx1"/>
                  </a:solidFill>
                  <a:latin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это уравнение имеет вид: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14:m>
                  <m:oMath xmlns:m="http://schemas.openxmlformats.org/officeDocument/2006/math">
                    <m:r>
                      <a:rPr lang="en-US" sz="2800" i="1" smtClean="0">
                        <a:latin typeface="Cambria Math" panose="02040503050406030204" pitchFamily="18" charset="0"/>
                        <a:ea typeface="Times New Roman" panose="02020603050405020304" pitchFamily="18" charset="0"/>
                        <a:cs typeface="Times New Roman" panose="02020603050405020304" pitchFamily="18" charset="0"/>
                      </a:rPr>
                      <m:t>𝑦</m:t>
                    </m:r>
                    <m:r>
                      <a:rPr lang="ru-RU" sz="2800" b="0" i="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0. Система имеет бесконечно много решений. </a:t>
                </a:r>
                <a:r>
                  <a:rPr lang="ru-RU" sz="2800" dirty="0">
                    <a:latin typeface="Times New Roman" panose="02020603050405020304" pitchFamily="18" charset="0"/>
                    <a:cs typeface="Times New Roman" panose="02020603050405020304" pitchFamily="18" charset="0"/>
                  </a:rPr>
                  <a:t>При</a:t>
                </a:r>
                <a:r>
                  <a:rPr lang="en-US" sz="2800" i="1" dirty="0">
                    <a:latin typeface="Times New Roman" panose="02020603050405020304" pitchFamily="18" charset="0"/>
                    <a:cs typeface="Times New Roman" panose="02020603050405020304" pitchFamily="18" charset="0"/>
                  </a:rPr>
                  <a:t> 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это уравнение имеет корень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𝑦</m:t>
                    </m:r>
                    <m:r>
                      <a:rPr lang="ru-RU" sz="2800">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 а</a:t>
                </a:r>
                <a:r>
                  <a:rPr lang="ru-RU" sz="2800" dirty="0">
                    <a:latin typeface="Times New Roman" panose="02020603050405020304" pitchFamily="18" charset="0"/>
                    <a:cs typeface="Times New Roman" panose="02020603050405020304" pitchFamily="18" charset="0"/>
                  </a:rPr>
                  <a:t> система </a:t>
                </a:r>
                <a14:m>
                  <m:oMath xmlns:m="http://schemas.openxmlformats.org/officeDocument/2006/math">
                    <m:r>
                      <a:rPr lang="ru-RU" sz="2800" i="1">
                        <a:latin typeface="Cambria Math" panose="02040503050406030204" pitchFamily="18" charset="0"/>
                        <a:ea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единственное решение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31515" y="1202078"/>
                <a:ext cx="11373492" cy="5280916"/>
              </a:xfrm>
              <a:blipFill>
                <a:blip r:embed="rId2"/>
                <a:stretch>
                  <a:fillRect l="-1125" t="-1155" r="-1501" b="-4042"/>
                </a:stretch>
              </a:blipFill>
            </p:spPr>
            <p:txBody>
              <a:bodyPr/>
              <a:lstStyle/>
              <a:p>
                <a:r>
                  <a:rPr lang="ru-RU">
                    <a:noFill/>
                  </a:rPr>
                  <a:t> </a:t>
                </a:r>
              </a:p>
            </p:txBody>
          </p:sp>
        </mc:Fallback>
      </mc:AlternateContent>
    </p:spTree>
    <p:extLst>
      <p:ext uri="{BB962C8B-B14F-4D97-AF65-F5344CB8AC3E}">
        <p14:creationId xmlns:p14="http://schemas.microsoft.com/office/powerpoint/2010/main" val="257062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8.</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Найдите все значения </a:t>
                </a:r>
                <a:r>
                  <a:rPr lang="ru-RU" sz="28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а</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𝑎</m:t>
                                </m:r>
                              </m:e>
                            </m:d>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ru-RU" sz="28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b="0" i="0" smtClean="0">
                                <a:solidFill>
                                  <a:srgbClr val="C00000"/>
                                </a:solidFill>
                                <a:latin typeface="Cambria Math" panose="02040503050406030204" pitchFamily="18" charset="0"/>
                                <a:ea typeface="Cambria Math" panose="02040503050406030204" pitchFamily="18" charset="0"/>
                              </a:rPr>
                              <m:t>−4</m:t>
                            </m:r>
                            <m:r>
                              <a:rPr lang="en-US" sz="2800" b="0" i="1" smtClean="0">
                                <a:solidFill>
                                  <a:srgbClr val="C00000"/>
                                </a:solidFill>
                                <a:latin typeface="Cambria Math" panose="02040503050406030204" pitchFamily="18" charset="0"/>
                                <a:ea typeface="Cambria Math" panose="02040503050406030204" pitchFamily="18" charset="0"/>
                              </a:rPr>
                              <m:t>𝑎</m:t>
                            </m:r>
                            <m:r>
                              <a:rPr lang="ru-RU" sz="2800" b="0" i="0" smtClean="0">
                                <a:solidFill>
                                  <a:srgbClr val="C00000"/>
                                </a:solidFill>
                                <a:latin typeface="Cambria Math" panose="02040503050406030204" pitchFamily="18" charset="0"/>
                                <a:ea typeface="Cambria Math" panose="02040503050406030204" pitchFamily="18" charset="0"/>
                              </a:rPr>
                              <m:t>+4</m:t>
                            </m:r>
                          </m:e>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a:solidFill>
                                  <a:srgbClr val="C00000"/>
                                </a:solidFill>
                                <a:latin typeface="Cambria Math" panose="02040503050406030204" pitchFamily="18" charset="0"/>
                                <a:ea typeface="Cambria Math" panose="02040503050406030204" pitchFamily="18" charset="0"/>
                              </a:rPr>
                              <m:t>−</m:t>
                            </m:r>
                            <m:r>
                              <a:rPr lang="ru-RU" sz="2800" b="0" i="1" smtClean="0">
                                <a:solidFill>
                                  <a:srgbClr val="C00000"/>
                                </a:solidFill>
                                <a:latin typeface="Cambria Math" panose="02040503050406030204" pitchFamily="18" charset="0"/>
                                <a:ea typeface="Cambria Math" panose="02040503050406030204" pitchFamily="18" charset="0"/>
                              </a:rPr>
                              <m:t>2</m:t>
                            </m:r>
                            <m:r>
                              <a:rPr lang="en-US" sz="2800" i="1">
                                <a:solidFill>
                                  <a:srgbClr val="C00000"/>
                                </a:solidFill>
                                <a:latin typeface="Cambria Math" panose="02040503050406030204" pitchFamily="18" charset="0"/>
                                <a:ea typeface="Cambria Math" panose="02040503050406030204" pitchFamily="18" charset="0"/>
                              </a:rPr>
                              <m:t>𝑎</m:t>
                            </m:r>
                            <m:r>
                              <a:rPr lang="ru-RU" sz="280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2             </m:t>
                            </m:r>
                          </m:e>
                        </m:eqArr>
                      </m:e>
                    </m:d>
                  </m:oMath>
                </a14:m>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a:t>
                </a:r>
              </a:p>
              <a:p>
                <a:pPr algn="l">
                  <a:lnSpc>
                    <a:spcPct val="100000"/>
                  </a:lnSpc>
                  <a:spcBef>
                    <a:spcPts val="0"/>
                  </a:spcBef>
                </a:pP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имеет бесконечно много решений.</a:t>
                </a:r>
              </a:p>
              <a:p>
                <a:pPr indent="180340" algn="l">
                  <a:lnSpc>
                    <a:spcPct val="100000"/>
                  </a:lnSpc>
                  <a:spcBef>
                    <a:spcPts val="600"/>
                  </a:spcBef>
                </a:pPr>
                <a:r>
                  <a:rPr lang="en-US" sz="2800" i="1" dirty="0">
                    <a:latin typeface="Times New Roman" panose="02020603050405020304" pitchFamily="18" charset="0"/>
                    <a:ea typeface="Cambria Math" panose="02040503050406030204" pitchFamily="18" charset="0"/>
                    <a:cs typeface="Times New Roman" panose="02020603050405020304" pitchFamily="18" charset="0"/>
                  </a:rPr>
                  <a:t>I </a:t>
                </a:r>
                <a:r>
                  <a:rPr lang="ru-RU" sz="2800" i="1" dirty="0">
                    <a:latin typeface="Times New Roman" panose="02020603050405020304" pitchFamily="18" charset="0"/>
                    <a:ea typeface="Cambria Math" panose="02040503050406030204" pitchFamily="18" charset="0"/>
                    <a:cs typeface="Times New Roman" panose="02020603050405020304" pitchFamily="18" charset="0"/>
                  </a:rPr>
                  <a:t>способ.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Все коэффициенты второго уравнения системы отличны от нуля.  Система имеет бесконечно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много решений при условии</a:t>
                </a:r>
              </a:p>
              <a:p>
                <a:pPr indent="180340" algn="l">
                  <a:lnSpc>
                    <a:spcPct val="100000"/>
                  </a:lnSpc>
                  <a:spcBef>
                    <a:spcPts val="300"/>
                  </a:spcBef>
                </a:pP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ru-RU" sz="2800" i="1">
                            <a:solidFill>
                              <a:schemeClr val="tx1"/>
                            </a:solidFill>
                            <a:latin typeface="Cambria Math" panose="02040503050406030204" pitchFamily="18" charset="0"/>
                            <a:ea typeface="Cambria Math" panose="02040503050406030204" pitchFamily="18" charset="0"/>
                          </a:rPr>
                        </m:ctrlPr>
                      </m:fPr>
                      <m:num>
                        <m:r>
                          <a:rPr lang="ru-RU" sz="2800" b="0" i="1" smtClean="0">
                            <a:solidFill>
                              <a:schemeClr val="tx1"/>
                            </a:solidFill>
                            <a:latin typeface="Cambria Math" panose="02040503050406030204" pitchFamily="18" charset="0"/>
                            <a:ea typeface="Cambria Math" panose="02040503050406030204" pitchFamily="18" charset="0"/>
                          </a:rPr>
                          <m:t>2−</m:t>
                        </m:r>
                        <m:r>
                          <a:rPr lang="en-US" sz="2800" i="1">
                            <a:solidFill>
                              <a:schemeClr val="tx1"/>
                            </a:solidFill>
                            <a:latin typeface="Cambria Math" panose="02040503050406030204" pitchFamily="18" charset="0"/>
                            <a:ea typeface="Cambria Math" panose="02040503050406030204" pitchFamily="18" charset="0"/>
                          </a:rPr>
                          <m:t>𝑎</m:t>
                        </m:r>
                      </m:num>
                      <m:den>
                        <m:r>
                          <a:rPr lang="en-US" sz="2800" i="1">
                            <a:solidFill>
                              <a:schemeClr val="tx1"/>
                            </a:solidFill>
                            <a:latin typeface="Cambria Math" panose="02040503050406030204" pitchFamily="18" charset="0"/>
                            <a:ea typeface="Cambria Math" panose="02040503050406030204" pitchFamily="18" charset="0"/>
                          </a:rPr>
                          <m:t>1</m:t>
                        </m:r>
                      </m:den>
                    </m:f>
                    <m: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r>
                          <a:rPr lang="en-US" sz="2800" i="1">
                            <a:solidFill>
                              <a:schemeClr val="tx1"/>
                            </a:solidFill>
                            <a:latin typeface="Cambria Math" panose="02040503050406030204" pitchFamily="18" charset="0"/>
                            <a:ea typeface="Cambria Math" panose="02040503050406030204" pitchFamily="18" charset="0"/>
                          </a:rPr>
                          <m:t>2</m:t>
                        </m:r>
                      </m:num>
                      <m:den>
                        <m:r>
                          <a:rPr lang="ru-RU" sz="2800" b="0" i="1" smtClean="0">
                            <a:solidFill>
                              <a:schemeClr val="tx1"/>
                            </a:solidFill>
                            <a:latin typeface="Cambria Math" panose="02040503050406030204" pitchFamily="18" charset="0"/>
                            <a:ea typeface="Cambria Math" panose="02040503050406030204" pitchFamily="18" charset="0"/>
                          </a:rPr>
                          <m:t>2</m:t>
                        </m:r>
                      </m:den>
                    </m:f>
                    <m:r>
                      <a:rPr lang="ru-RU" sz="2800" b="0" i="1" smtClean="0">
                        <a:solidFill>
                          <a:schemeClr val="tx1"/>
                        </a:solidFill>
                        <a:latin typeface="Cambria Math" panose="02040503050406030204" pitchFamily="18" charset="0"/>
                        <a:ea typeface="Cambria Math" panose="020405030504060302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a:solidFill>
                              <a:schemeClr val="tx1"/>
                            </a:solidFill>
                            <a:latin typeface="Cambria Math" panose="02040503050406030204" pitchFamily="18" charset="0"/>
                            <a:ea typeface="Cambria Math" panose="02040503050406030204" pitchFamily="18" charset="0"/>
                          </a:rPr>
                          <m:t>−4</m:t>
                        </m:r>
                        <m:r>
                          <a:rPr lang="en-US" sz="2800" i="1">
                            <a:solidFill>
                              <a:schemeClr val="tx1"/>
                            </a:solidFill>
                            <a:latin typeface="Cambria Math" panose="02040503050406030204" pitchFamily="18" charset="0"/>
                            <a:ea typeface="Cambria Math" panose="02040503050406030204" pitchFamily="18" charset="0"/>
                          </a:rPr>
                          <m:t>𝑎</m:t>
                        </m:r>
                        <m:r>
                          <a:rPr lang="ru-RU" sz="2800">
                            <a:solidFill>
                              <a:schemeClr val="tx1"/>
                            </a:solidFill>
                            <a:latin typeface="Cambria Math" panose="02040503050406030204" pitchFamily="18" charset="0"/>
                            <a:ea typeface="Cambria Math" panose="02040503050406030204" pitchFamily="18" charset="0"/>
                          </a:rPr>
                          <m:t>+4</m:t>
                        </m:r>
                      </m:num>
                      <m:den>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a:solidFill>
                              <a:schemeClr val="tx1"/>
                            </a:solidFill>
                            <a:latin typeface="Cambria Math" panose="02040503050406030204" pitchFamily="18" charset="0"/>
                            <a:ea typeface="Cambria Math" panose="02040503050406030204" pitchFamily="18" charset="0"/>
                          </a:rPr>
                          <m:t>−</m:t>
                        </m:r>
                        <m:r>
                          <a:rPr lang="ru-RU" sz="2800" i="1">
                            <a:solidFill>
                              <a:schemeClr val="tx1"/>
                            </a:solidFill>
                            <a:latin typeface="Cambria Math" panose="02040503050406030204" pitchFamily="18" charset="0"/>
                            <a:ea typeface="Cambria Math" panose="02040503050406030204" pitchFamily="18" charset="0"/>
                          </a:rPr>
                          <m:t>2</m:t>
                        </m:r>
                        <m:r>
                          <a:rPr lang="en-US" sz="2800" i="1">
                            <a:solidFill>
                              <a:schemeClr val="tx1"/>
                            </a:solidFill>
                            <a:latin typeface="Cambria Math" panose="02040503050406030204" pitchFamily="18" charset="0"/>
                            <a:ea typeface="Cambria Math" panose="02040503050406030204" pitchFamily="18" charset="0"/>
                          </a:rPr>
                          <m:t>𝑎</m:t>
                        </m:r>
                        <m:r>
                          <a:rPr lang="ru-RU" sz="280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2</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Так как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ru-RU"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𝑎</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2</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лишь 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 при</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этом верно равенство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2</m:t>
                        </m:r>
                      </m:den>
                    </m:f>
                    <m:r>
                      <a:rPr lang="ru-RU" sz="2800" i="1">
                        <a:latin typeface="Cambria Math" panose="02040503050406030204" pitchFamily="18" charset="0"/>
                        <a:ea typeface="Cambria Math" panose="02040503050406030204" pitchFamily="18" charset="0"/>
                      </a:rPr>
                      <m:t>=</m:t>
                    </m:r>
                    <m:f>
                      <m:fPr>
                        <m:ctrlPr>
                          <a:rPr lang="ru-RU" sz="2800" i="1">
                            <a:latin typeface="Cambria Math" panose="02040503050406030204" pitchFamily="18" charset="0"/>
                            <a:ea typeface="Cambria Math" panose="02040503050406030204" pitchFamily="18" charset="0"/>
                          </a:rPr>
                        </m:ctrlPr>
                      </m:fPr>
                      <m:num>
                        <m:sSup>
                          <m:sSupPr>
                            <m:ctrlPr>
                              <a:rPr lang="ru-RU"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𝑎</m:t>
                            </m:r>
                          </m:e>
                          <m:sup>
                            <m:r>
                              <a:rPr lang="ru-RU" sz="2800" i="1">
                                <a:latin typeface="Cambria Math" panose="02040503050406030204" pitchFamily="18" charset="0"/>
                                <a:ea typeface="Cambria Math" panose="02040503050406030204" pitchFamily="18" charset="0"/>
                              </a:rPr>
                              <m:t>2</m:t>
                            </m:r>
                          </m:sup>
                        </m:sSup>
                        <m:r>
                          <a:rPr lang="ru-RU" sz="2800">
                            <a:latin typeface="Cambria Math" panose="02040503050406030204" pitchFamily="18" charset="0"/>
                            <a:ea typeface="Cambria Math" panose="02040503050406030204" pitchFamily="18" charset="0"/>
                          </a:rPr>
                          <m:t>−4</m:t>
                        </m:r>
                        <m:r>
                          <a:rPr lang="en-US" sz="2800" i="1">
                            <a:latin typeface="Cambria Math" panose="02040503050406030204" pitchFamily="18" charset="0"/>
                            <a:ea typeface="Cambria Math" panose="02040503050406030204" pitchFamily="18" charset="0"/>
                          </a:rPr>
                          <m:t>𝑎</m:t>
                        </m:r>
                        <m:r>
                          <a:rPr lang="ru-RU" sz="2800">
                            <a:latin typeface="Cambria Math" panose="02040503050406030204" pitchFamily="18" charset="0"/>
                            <a:ea typeface="Cambria Math" panose="02040503050406030204" pitchFamily="18" charset="0"/>
                          </a:rPr>
                          <m:t>+4</m:t>
                        </m:r>
                      </m:num>
                      <m:den>
                        <m:sSup>
                          <m:sSupPr>
                            <m:ctrlPr>
                              <a:rPr lang="ru-RU"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𝑎</m:t>
                            </m:r>
                          </m:e>
                          <m:sup>
                            <m:r>
                              <a:rPr lang="ru-RU" sz="2800" i="1">
                                <a:latin typeface="Cambria Math" panose="02040503050406030204" pitchFamily="18" charset="0"/>
                                <a:ea typeface="Cambria Math" panose="02040503050406030204" pitchFamily="18" charset="0"/>
                              </a:rPr>
                              <m:t>2</m:t>
                            </m:r>
                          </m:sup>
                        </m:sSup>
                        <m:r>
                          <a:rPr lang="ru-RU" sz="2800">
                            <a:latin typeface="Cambria Math" panose="02040503050406030204" pitchFamily="18" charset="0"/>
                            <a:ea typeface="Cambria Math" panose="02040503050406030204" pitchFamily="18" charset="0"/>
                          </a:rPr>
                          <m:t>−</m:t>
                        </m:r>
                        <m:r>
                          <a:rPr lang="ru-RU"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𝑎</m:t>
                        </m:r>
                        <m:r>
                          <a:rPr lang="ru-RU" sz="280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2</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то система имеет бесконечно много решений лишь 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p>
              <a:p>
                <a:pPr indent="180340" algn="l">
                  <a:lnSpc>
                    <a:spcPct val="110000"/>
                  </a:lnSpc>
                  <a:spcBef>
                    <a:spcPts val="300"/>
                  </a:spcBef>
                </a:pPr>
                <a:endParaRPr lang="ru-RU" sz="2800" dirty="0">
                  <a:latin typeface="Times New Roman" panose="02020603050405020304" pitchFamily="18" charset="0"/>
                  <a:cs typeface="Times New Roman" panose="02020603050405020304" pitchFamily="18"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a:stretch>
              </a:blipFill>
            </p:spPr>
            <p:txBody>
              <a:bodyPr/>
              <a:lstStyle/>
              <a:p>
                <a:r>
                  <a:rPr lang="ru-RU">
                    <a:noFill/>
                  </a:rPr>
                  <a:t> </a:t>
                </a:r>
              </a:p>
            </p:txBody>
          </p:sp>
        </mc:Fallback>
      </mc:AlternateContent>
    </p:spTree>
    <p:extLst>
      <p:ext uri="{BB962C8B-B14F-4D97-AF65-F5344CB8AC3E}">
        <p14:creationId xmlns:p14="http://schemas.microsoft.com/office/powerpoint/2010/main" val="143360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8.</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Найдите все значения </a:t>
                </a:r>
                <a:r>
                  <a:rPr lang="ru-RU" sz="28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а</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𝑎</m:t>
                                </m:r>
                              </m:e>
                            </m:d>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ru-RU" sz="28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b="0" i="0" smtClean="0">
                                <a:solidFill>
                                  <a:srgbClr val="C00000"/>
                                </a:solidFill>
                                <a:latin typeface="Cambria Math" panose="02040503050406030204" pitchFamily="18" charset="0"/>
                                <a:ea typeface="Cambria Math" panose="02040503050406030204" pitchFamily="18" charset="0"/>
                              </a:rPr>
                              <m:t>−4</m:t>
                            </m:r>
                            <m:r>
                              <a:rPr lang="en-US" sz="2800" b="0" i="1" smtClean="0">
                                <a:solidFill>
                                  <a:srgbClr val="C00000"/>
                                </a:solidFill>
                                <a:latin typeface="Cambria Math" panose="02040503050406030204" pitchFamily="18" charset="0"/>
                                <a:ea typeface="Cambria Math" panose="02040503050406030204" pitchFamily="18" charset="0"/>
                              </a:rPr>
                              <m:t>𝑎</m:t>
                            </m:r>
                            <m:r>
                              <a:rPr lang="ru-RU" sz="2800" b="0" i="0" smtClean="0">
                                <a:solidFill>
                                  <a:srgbClr val="C00000"/>
                                </a:solidFill>
                                <a:latin typeface="Cambria Math" panose="02040503050406030204" pitchFamily="18" charset="0"/>
                                <a:ea typeface="Cambria Math" panose="02040503050406030204" pitchFamily="18" charset="0"/>
                              </a:rPr>
                              <m:t>+4</m:t>
                            </m:r>
                          </m:e>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a:solidFill>
                                  <a:srgbClr val="C00000"/>
                                </a:solidFill>
                                <a:latin typeface="Cambria Math" panose="02040503050406030204" pitchFamily="18" charset="0"/>
                                <a:ea typeface="Cambria Math" panose="02040503050406030204" pitchFamily="18" charset="0"/>
                              </a:rPr>
                              <m:t>−</m:t>
                            </m:r>
                            <m:r>
                              <a:rPr lang="ru-RU" sz="2800" b="0" i="1" smtClean="0">
                                <a:solidFill>
                                  <a:srgbClr val="C00000"/>
                                </a:solidFill>
                                <a:latin typeface="Cambria Math" panose="02040503050406030204" pitchFamily="18" charset="0"/>
                                <a:ea typeface="Cambria Math" panose="02040503050406030204" pitchFamily="18" charset="0"/>
                              </a:rPr>
                              <m:t>2</m:t>
                            </m:r>
                            <m:r>
                              <a:rPr lang="en-US" sz="2800" i="1">
                                <a:solidFill>
                                  <a:srgbClr val="C00000"/>
                                </a:solidFill>
                                <a:latin typeface="Cambria Math" panose="02040503050406030204" pitchFamily="18" charset="0"/>
                                <a:ea typeface="Cambria Math" panose="02040503050406030204" pitchFamily="18" charset="0"/>
                              </a:rPr>
                              <m:t>𝑎</m:t>
                            </m:r>
                            <m:r>
                              <a:rPr lang="ru-RU" sz="280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2             </m:t>
                            </m:r>
                          </m:e>
                        </m:eqArr>
                      </m:e>
                    </m:d>
                  </m:oMath>
                </a14:m>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a:t>
                </a:r>
                <a:endParaRPr lang="ru-RU" sz="2800" dirty="0">
                  <a:solidFill>
                    <a:srgbClr val="C00000"/>
                  </a:solidFill>
                  <a:effectLst/>
                  <a:latin typeface="Times New Roman" panose="02020603050405020304" pitchFamily="18" charset="0"/>
                  <a:ea typeface="Cambria Math" panose="02040503050406030204" pitchFamily="18"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имеет бесконечно много решений.</a:t>
                </a:r>
              </a:p>
              <a:p>
                <a:pPr indent="180340" algn="l">
                  <a:lnSpc>
                    <a:spcPct val="100000"/>
                  </a:lnSpc>
                  <a:spcBef>
                    <a:spcPts val="300"/>
                  </a:spcBef>
                </a:pPr>
                <a:r>
                  <a:rPr lang="en-US" sz="2800" i="1" dirty="0">
                    <a:latin typeface="Times New Roman" panose="02020603050405020304" pitchFamily="18" charset="0"/>
                    <a:ea typeface="Cambria Math" panose="02040503050406030204" pitchFamily="18" charset="0"/>
                    <a:cs typeface="Times New Roman" panose="02020603050405020304" pitchFamily="18" charset="0"/>
                  </a:rPr>
                  <a:t>II </a:t>
                </a:r>
                <a:r>
                  <a:rPr lang="ru-RU" sz="2800" i="1" dirty="0">
                    <a:latin typeface="Times New Roman" panose="02020603050405020304" pitchFamily="18" charset="0"/>
                    <a:ea typeface="Cambria Math" panose="02040503050406030204" pitchFamily="18" charset="0"/>
                    <a:cs typeface="Times New Roman" panose="02020603050405020304" pitchFamily="18" charset="0"/>
                  </a:rPr>
                  <a:t>способ.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Из второго уравнения системы вычтем первое уравнение и заменим полученным уравнением  первое уравнение системы. Получим ра</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вносильную ей</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систему:</a:t>
                </a:r>
              </a:p>
              <a:p>
                <a:pPr indent="180340" algn="l">
                  <a:lnSpc>
                    <a:spcPct val="100000"/>
                  </a:lnSpc>
                  <a:spcBef>
                    <a:spcPts val="0"/>
                  </a:spcBef>
                </a:pP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ru-RU" sz="28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d>
                              <m:dPr>
                                <m:ctrlP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𝑎</m:t>
                                </m:r>
                                <m: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d>
                            <m:r>
                              <a:rPr lang="ru-RU"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ru-RU" sz="28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ru-RU" sz="28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d>
                              <m:dPr>
                                <m:ctrlP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𝑎</m:t>
                                </m:r>
                                <m: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d>
                            <m: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e>
                          <m:e>
                            <m:r>
                              <a:rPr lang="ru-RU"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a:solidFill>
                                  <a:schemeClr val="tx1"/>
                                </a:solidFill>
                                <a:latin typeface="Cambria Math" panose="02040503050406030204" pitchFamily="18" charset="0"/>
                                <a:ea typeface="Cambria Math" panose="02040503050406030204" pitchFamily="18" charset="0"/>
                              </a:rPr>
                              <m:t>−</m:t>
                            </m:r>
                            <m:r>
                              <a:rPr lang="ru-RU" sz="2800" b="0" i="1" smtClean="0">
                                <a:solidFill>
                                  <a:schemeClr val="tx1"/>
                                </a:solidFill>
                                <a:latin typeface="Cambria Math" panose="02040503050406030204" pitchFamily="18" charset="0"/>
                                <a:ea typeface="Cambria Math" panose="02040503050406030204" pitchFamily="18" charset="0"/>
                              </a:rPr>
                              <m:t>2</m:t>
                            </m:r>
                            <m:r>
                              <a:rPr lang="en-US" sz="2800" i="1">
                                <a:solidFill>
                                  <a:schemeClr val="tx1"/>
                                </a:solidFill>
                                <a:latin typeface="Cambria Math" panose="02040503050406030204" pitchFamily="18" charset="0"/>
                                <a:ea typeface="Cambria Math" panose="02040503050406030204" pitchFamily="18" charset="0"/>
                              </a:rPr>
                              <m:t>𝑎</m:t>
                            </m:r>
                            <m:r>
                              <a:rPr lang="ru-RU" sz="280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2</m:t>
                            </m:r>
                          </m:e>
                        </m:eqArr>
                      </m:e>
                    </m:d>
                  </m:oMath>
                </a14:m>
                <a:r>
                  <a:rPr lang="ru-RU" sz="2800" dirty="0">
                    <a:solidFill>
                      <a:schemeClr val="tx1"/>
                    </a:solidFill>
                    <a:effectLst/>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300"/>
                  </a:spcBef>
                </a:pP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Эта система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имеет бесконечно много решений лишь 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p>
              <a:p>
                <a:pPr indent="180340" algn="l">
                  <a:lnSpc>
                    <a:spcPct val="100000"/>
                  </a:lnSpc>
                  <a:spcBef>
                    <a:spcPts val="300"/>
                  </a:spcBef>
                </a:pPr>
                <a:r>
                  <a:rPr lang="ru-RU" sz="2800" b="1" dirty="0">
                    <a:latin typeface="Times New Roman" panose="02020603050405020304" pitchFamily="18" charset="0"/>
                    <a:ea typeface="Cambria Math" panose="02040503050406030204" pitchFamily="18" charset="0"/>
                    <a:cs typeface="Times New Roman" panose="02020603050405020304" pitchFamily="18" charset="0"/>
                  </a:rPr>
                  <a:t>Ответ.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b="-2771"/>
                </a:stretch>
              </a:blipFill>
            </p:spPr>
            <p:txBody>
              <a:bodyPr/>
              <a:lstStyle/>
              <a:p>
                <a:r>
                  <a:rPr lang="ru-RU">
                    <a:noFill/>
                  </a:rPr>
                  <a:t> </a:t>
                </a:r>
              </a:p>
            </p:txBody>
          </p:sp>
        </mc:Fallback>
      </mc:AlternateContent>
    </p:spTree>
    <p:extLst>
      <p:ext uri="{BB962C8B-B14F-4D97-AF65-F5344CB8AC3E}">
        <p14:creationId xmlns:p14="http://schemas.microsoft.com/office/powerpoint/2010/main" val="284127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650894"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9.</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a:solidFill>
                                      <a:srgbClr val="C00000"/>
                                    </a:solidFill>
                                    <a:latin typeface="Cambria Math" panose="02040503050406030204" pitchFamily="18" charset="0"/>
                                  </a:rPr>
                                  <m:t>+4</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latin typeface="Cambria Math" panose="02040503050406030204" pitchFamily="18" charset="0"/>
                              </a:rPr>
                              <m:t>4</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C00000"/>
                                </a:solidFill>
                                <a:latin typeface="Cambria Math" panose="02040503050406030204" pitchFamily="18" charset="0"/>
                              </a:rPr>
                              <m:t>𝑎</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не имеет решений.</a:t>
                </a:r>
              </a:p>
              <a:p>
                <a:pPr indent="180340" algn="l">
                  <a:lnSpc>
                    <a:spcPct val="100000"/>
                  </a:lnSpc>
                  <a:spcBef>
                    <a:spcPts val="600"/>
                  </a:spcBef>
                </a:pP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1) </a:t>
                </a:r>
                <a:r>
                  <a:rPr lang="ru-RU" sz="2800" dirty="0">
                    <a:solidFill>
                      <a:schemeClr val="tx1"/>
                    </a:solidFill>
                    <a:latin typeface="Times New Roman" panose="02020603050405020304" pitchFamily="18" charset="0"/>
                    <a:cs typeface="Times New Roman" panose="02020603050405020304" pitchFamily="18" charset="0"/>
                  </a:rPr>
                  <a:t>При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solidFill>
                      <a:schemeClr val="tx1"/>
                    </a:solidFill>
                    <a:latin typeface="Times New Roman" panose="02020603050405020304" pitchFamily="18" charset="0"/>
                    <a:cs typeface="Times New Roman" panose="02020603050405020304" pitchFamily="18" charset="0"/>
                  </a:rPr>
                  <a:t> система не имеет решений: </a:t>
                </a:r>
                <a14:m>
                  <m:oMath xmlns:m="http://schemas.openxmlformats.org/officeDocument/2006/math">
                    <m:r>
                      <a:rPr lang="ru-RU"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chemeClr val="tx1"/>
                        </a:solidFill>
                        <a:latin typeface="Cambria Math" panose="02040503050406030204" pitchFamily="18" charset="0"/>
                      </a:rPr>
                      <m:t>4</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 </a:t>
                </a: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2) При </a:t>
                </a:r>
                <a:r>
                  <a:rPr lang="en-US" sz="2800" i="1" dirty="0">
                    <a:solidFill>
                      <a:schemeClr val="tx1"/>
                    </a:solidFill>
                    <a:latin typeface="Times New Roman" panose="02020603050405020304" pitchFamily="18" charset="0"/>
                    <a:cs typeface="Times New Roman" panose="02020603050405020304" pitchFamily="18" charset="0"/>
                  </a:rPr>
                  <a:t>a</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solidFill>
                      <a:schemeClr val="tx1"/>
                    </a:solidFill>
                    <a:latin typeface="Times New Roman" panose="02020603050405020304" pitchFamily="18" charset="0"/>
                    <a:cs typeface="Times New Roman" panose="02020603050405020304" pitchFamily="18" charset="0"/>
                  </a:rPr>
                  <a:t> система не имеет решений, если</a:t>
                </a:r>
                <a14:m>
                  <m:oMath xmlns:m="http://schemas.openxmlformats.org/officeDocument/2006/math">
                    <m:r>
                      <a:rPr lang="ru-RU" sz="2800" b="0" i="0" smtClean="0">
                        <a:solidFill>
                          <a:schemeClr val="tx1"/>
                        </a:solidFill>
                        <a:latin typeface="Cambria Math" panose="02040503050406030204" pitchFamily="18" charset="0"/>
                        <a:ea typeface="Cambria Math" panose="02040503050406030204" pitchFamily="18" charset="0"/>
                      </a:rPr>
                      <m:t> </m:t>
                    </m:r>
                    <m:f>
                      <m:fPr>
                        <m:ctrlPr>
                          <a:rPr lang="ru-RU" sz="2800" i="1">
                            <a:solidFill>
                              <a:schemeClr val="tx1"/>
                            </a:solidFill>
                            <a:latin typeface="Cambria Math" panose="02040503050406030204" pitchFamily="18" charset="0"/>
                            <a:ea typeface="Cambria Math" panose="02040503050406030204" pitchFamily="18" charset="0"/>
                          </a:rPr>
                        </m:ctrlPr>
                      </m:fPr>
                      <m:num>
                        <m:r>
                          <a:rPr lang="en-US" sz="2800" i="1">
                            <a:solidFill>
                              <a:schemeClr val="tx1"/>
                            </a:solidFill>
                            <a:latin typeface="Cambria Math" panose="02040503050406030204" pitchFamily="18" charset="0"/>
                            <a:ea typeface="Cambria Math" panose="02040503050406030204" pitchFamily="18" charset="0"/>
                          </a:rPr>
                          <m:t>𝑎</m:t>
                        </m:r>
                        <m:r>
                          <a:rPr lang="ru-RU" sz="2800" b="0" i="1" smtClean="0">
                            <a:solidFill>
                              <a:schemeClr val="tx1"/>
                            </a:solidFill>
                            <a:latin typeface="Cambria Math" panose="02040503050406030204" pitchFamily="18" charset="0"/>
                            <a:ea typeface="Cambria Math" panose="02040503050406030204" pitchFamily="18" charset="0"/>
                          </a:rPr>
                          <m:t>+1</m:t>
                        </m:r>
                      </m:num>
                      <m:den>
                        <m:r>
                          <a:rPr lang="en-US" sz="2800" i="1">
                            <a:solidFill>
                              <a:schemeClr val="tx1"/>
                            </a:solidFill>
                            <a:latin typeface="Cambria Math" panose="02040503050406030204" pitchFamily="18" charset="0"/>
                            <a:ea typeface="Cambria Math" panose="02040503050406030204" pitchFamily="18" charset="0"/>
                          </a:rPr>
                          <m:t>1</m:t>
                        </m:r>
                      </m:den>
                    </m:f>
                    <m:r>
                      <a:rPr lang="ru-RU" sz="2800" b="0" i="1" smtClean="0">
                        <a:solidFill>
                          <a:schemeClr val="tx1"/>
                        </a:solidFill>
                        <a:latin typeface="Cambria Math" panose="02040503050406030204" pitchFamily="18" charset="0"/>
                        <a:ea typeface="Cambria Math" panose="020405030504060302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sSup>
                          <m:sSupPr>
                            <m:ctrlPr>
                              <a:rPr lang="ru-RU"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𝑎</m:t>
                            </m:r>
                          </m:e>
                          <m:sup>
                            <m:r>
                              <a:rPr lang="ru-RU" sz="2800" i="1">
                                <a:solidFill>
                                  <a:schemeClr val="tx1"/>
                                </a:solidFill>
                                <a:latin typeface="Cambria Math" panose="02040503050406030204" pitchFamily="18" charset="0"/>
                              </a:rPr>
                              <m:t>2</m:t>
                            </m:r>
                          </m:sup>
                        </m:sSup>
                        <m:r>
                          <a:rPr lang="ru-RU" sz="2800">
                            <a:solidFill>
                              <a:schemeClr val="tx1"/>
                            </a:solidFill>
                            <a:latin typeface="Cambria Math" panose="02040503050406030204" pitchFamily="18" charset="0"/>
                          </a:rPr>
                          <m:t>+4</m:t>
                        </m:r>
                      </m:num>
                      <m:den>
                        <m:r>
                          <a:rPr lang="en-US" sz="2800" b="0" i="1" smtClean="0">
                            <a:solidFill>
                              <a:schemeClr val="tx1"/>
                            </a:solidFill>
                            <a:latin typeface="Cambria Math" panose="02040503050406030204" pitchFamily="18" charset="0"/>
                            <a:ea typeface="Cambria Math" panose="02040503050406030204" pitchFamily="18" charset="0"/>
                          </a:rPr>
                          <m:t>4</m:t>
                        </m:r>
                      </m:den>
                    </m:f>
                    <m: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r>
                          <a:rPr lang="en-US" sz="2800" b="0" i="1" smtClean="0">
                            <a:solidFill>
                              <a:schemeClr val="tx1"/>
                            </a:solidFill>
                            <a:latin typeface="Cambria Math" panose="02040503050406030204" pitchFamily="18" charset="0"/>
                            <a:ea typeface="Cambria Math" panose="02040503050406030204" pitchFamily="18" charset="0"/>
                          </a:rPr>
                          <m:t>4</m:t>
                        </m:r>
                      </m:num>
                      <m:den>
                        <m:r>
                          <a:rPr lang="en-US" sz="2800" i="1">
                            <a:solidFill>
                              <a:schemeClr val="tx1"/>
                            </a:solidFill>
                            <a:latin typeface="Cambria Math" panose="02040503050406030204" pitchFamily="18" charset="0"/>
                            <a:ea typeface="Cambria Math" panose="02040503050406030204" pitchFamily="18" charset="0"/>
                          </a:rPr>
                          <m:t>𝑎</m:t>
                        </m:r>
                      </m:den>
                    </m:f>
                    <m:r>
                      <m:rPr>
                        <m:nor/>
                      </m:rP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Решив уравнение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ru-RU" sz="2800" i="1">
                            <a:latin typeface="Cambria Math" panose="02040503050406030204" pitchFamily="18" charset="0"/>
                            <a:ea typeface="Cambria Math" panose="02040503050406030204" pitchFamily="18" charset="0"/>
                          </a:rPr>
                          <m:t>+1</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rPr>
                      <m:t>=</m:t>
                    </m:r>
                    <m:f>
                      <m:fPr>
                        <m:ctrlPr>
                          <a:rPr lang="ru-RU" sz="2800" i="1">
                            <a:latin typeface="Cambria Math" panose="02040503050406030204" pitchFamily="18" charset="0"/>
                            <a:ea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a:latin typeface="Cambria Math" panose="02040503050406030204" pitchFamily="18" charset="0"/>
                          </a:rPr>
                          <m:t>+4</m:t>
                        </m:r>
                      </m:num>
                      <m:den>
                        <m:r>
                          <a:rPr lang="en-US" sz="2800" i="1">
                            <a:latin typeface="Cambria Math" panose="02040503050406030204" pitchFamily="18" charset="0"/>
                            <a:ea typeface="Cambria Math" panose="02040503050406030204" pitchFamily="18" charset="0"/>
                          </a:rPr>
                          <m:t>4</m:t>
                        </m:r>
                      </m:den>
                    </m:f>
                  </m:oMath>
                </a14:m>
                <a:r>
                  <a:rPr lang="ru-RU" sz="2800" dirty="0">
                    <a:latin typeface="Times New Roman" panose="02020603050405020304" pitchFamily="18" charset="0"/>
                    <a:cs typeface="Times New Roman" panose="02020603050405020304" pitchFamily="18" charset="0"/>
                  </a:rPr>
                  <a:t>, найдём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 не рассматриваем)</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При</a:t>
                </a:r>
                <a:r>
                  <a:rPr lang="en-US" sz="2800" i="1" dirty="0">
                    <a:latin typeface="Times New Roman" panose="02020603050405020304" pitchFamily="18" charset="0"/>
                    <a:cs typeface="Times New Roman" panose="02020603050405020304" pitchFamily="18" charset="0"/>
                  </a:rPr>
                  <a:t> a</a:t>
                </a:r>
                <a:r>
                  <a:rPr lang="ru-RU"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выполнено условие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ru-RU" sz="2800" i="1">
                            <a:latin typeface="Cambria Math" panose="02040503050406030204" pitchFamily="18" charset="0"/>
                            <a:ea typeface="Cambria Math" panose="02040503050406030204" pitchFamily="18" charset="0"/>
                          </a:rPr>
                          <m:t>+1</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4</m:t>
                        </m:r>
                      </m:num>
                      <m:den>
                        <m:r>
                          <a:rPr lang="en-US" sz="2800" i="1">
                            <a:latin typeface="Cambria Math" panose="02040503050406030204" pitchFamily="18" charset="0"/>
                            <a:ea typeface="Cambria Math" panose="02040503050406030204" pitchFamily="18" charset="0"/>
                          </a:rPr>
                          <m:t>𝑎</m:t>
                        </m:r>
                      </m:den>
                    </m:f>
                    <m:r>
                      <m:rPr>
                        <m:nor/>
                      </m:rPr>
                      <a:rPr lang="ru-RU" sz="2800" dirty="0">
                        <a:latin typeface="Times New Roman" panose="02020603050405020304" pitchFamily="18" charset="0"/>
                        <a:ea typeface="Cambria Math" panose="02040503050406030204" pitchFamily="18" charset="0"/>
                        <a:cs typeface="Times New Roman" panose="02020603050405020304" pitchFamily="18" charset="0"/>
                      </a:rPr>
                      <m:t>.</m:t>
                    </m:r>
                    <m:r>
                      <a:rPr lang="ru-RU" sz="2800" i="1" dirty="0">
                        <a:latin typeface="Cambria Math" panose="02040503050406030204" pitchFamily="18" charset="0"/>
                        <a:ea typeface="Cambria Math" panose="02040503050406030204" pitchFamily="18" charset="0"/>
                        <a:cs typeface="Arial" panose="020B0604020202020204" pitchFamily="34" charset="0"/>
                      </a:rPr>
                      <m:t> </m:t>
                    </m:r>
                  </m:oMath>
                </a14:m>
                <a:r>
                  <a:rPr lang="ru-RU" sz="2800" dirty="0">
                    <a:latin typeface="Times New Roman" panose="020206030504050203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Значит, система не имеет решений при</a:t>
                </a:r>
                <a:r>
                  <a:rPr lang="en-US" sz="2800" i="1" dirty="0">
                    <a:latin typeface="Times New Roman" panose="02020603050405020304" pitchFamily="18" charset="0"/>
                    <a:cs typeface="Times New Roman" panose="02020603050405020304" pitchFamily="18" charset="0"/>
                  </a:rPr>
                  <a:t> 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650894" cy="5280916"/>
              </a:xfrm>
              <a:blipFill>
                <a:blip r:embed="rId2"/>
                <a:stretch>
                  <a:fillRect l="-1047" t="-1270" r="-994"/>
                </a:stretch>
              </a:blipFill>
            </p:spPr>
            <p:txBody>
              <a:bodyPr/>
              <a:lstStyle/>
              <a:p>
                <a:r>
                  <a:rPr lang="ru-RU">
                    <a:noFill/>
                  </a:rPr>
                  <a:t> </a:t>
                </a:r>
              </a:p>
            </p:txBody>
          </p:sp>
        </mc:Fallback>
      </mc:AlternateContent>
    </p:spTree>
    <p:extLst>
      <p:ext uri="{BB962C8B-B14F-4D97-AF65-F5344CB8AC3E}">
        <p14:creationId xmlns:p14="http://schemas.microsoft.com/office/powerpoint/2010/main" val="382199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9.</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a:solidFill>
                                      <a:srgbClr val="C00000"/>
                                    </a:solidFill>
                                    <a:latin typeface="Cambria Math" panose="02040503050406030204" pitchFamily="18" charset="0"/>
                                  </a:rPr>
                                  <m:t>+4</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latin typeface="Cambria Math" panose="02040503050406030204" pitchFamily="18" charset="0"/>
                              </a:rPr>
                              <m:t>4</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C00000"/>
                                </a:solidFill>
                                <a:latin typeface="Cambria Math" panose="02040503050406030204" pitchFamily="18" charset="0"/>
                              </a:rPr>
                              <m:t>𝑎</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не имеет решений.</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Из второго уравнения системы имеем: </a:t>
                </a:r>
                <a14:m>
                  <m:oMath xmlns:m="http://schemas.openxmlformats.org/officeDocument/2006/math">
                    <m:r>
                      <a:rPr lang="ru-RU"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ru-RU" sz="2800" dirty="0">
                    <a:solidFill>
                      <a:schemeClr val="tx1"/>
                    </a:solidFill>
                    <a:latin typeface="Times New Roman" panose="02020603050405020304" pitchFamily="18" charset="0"/>
                    <a:cs typeface="Times New Roman" panose="02020603050405020304" pitchFamily="18" charset="0"/>
                  </a:rPr>
                  <a:t>. Подставив это выражение в первое уравнение системы, после преобразования имеем: </a:t>
                </a:r>
                <a:endParaRPr lang="ru-RU" sz="2800" dirty="0">
                  <a:latin typeface="Times New Roman" panose="02020603050405020304" pitchFamily="18" charset="0"/>
                  <a:cs typeface="Times New Roman" panose="02020603050405020304" pitchFamily="18" charset="0"/>
                </a:endParaRPr>
              </a:p>
              <a:p>
                <a:pPr indent="180340" algn="l">
                  <a:lnSpc>
                    <a:spcPct val="100000"/>
                  </a:lnSpc>
                  <a:spcBef>
                    <a:spcPts val="0"/>
                  </a:spcBef>
                </a:pPr>
                <a14:m>
                  <m:oMathPara xmlns:m="http://schemas.openxmlformats.org/officeDocument/2006/math">
                    <m:oMathParaPr>
                      <m:jc m:val="centerGroup"/>
                    </m:oMathParaPr>
                    <m:oMath xmlns:m="http://schemas.openxmlformats.org/officeDocument/2006/math">
                      <m:d>
                        <m:dPr>
                          <m:ctrlP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b="0" i="1" smtClean="0">
                              <a:solidFill>
                                <a:schemeClr val="tx1"/>
                              </a:solidFill>
                              <a:latin typeface="Cambria Math" panose="02040503050406030204" pitchFamily="18" charset="0"/>
                              <a:ea typeface="Cambria Math" panose="020405030504060302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ru-RU" sz="2800" dirty="0">
                  <a:solidFill>
                    <a:schemeClr val="tx1"/>
                  </a:solidFill>
                  <a:latin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При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solidFill>
                      <a:schemeClr val="tx1"/>
                    </a:solidFill>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4</a:t>
                </a:r>
                <a:r>
                  <a:rPr lang="ru-RU" sz="2800" dirty="0">
                    <a:solidFill>
                      <a:schemeClr val="tx1"/>
                    </a:solidFill>
                    <a:latin typeface="Times New Roman" panose="02020603050405020304" pitchFamily="18" charset="0"/>
                    <a:cs typeface="Times New Roman" panose="02020603050405020304" pitchFamily="18" charset="0"/>
                  </a:rPr>
                  <a:t> уравнение не имеет корней. </a:t>
                </a: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При </a:t>
                </a:r>
                <a:r>
                  <a:rPr lang="en-US" sz="2800" i="1" dirty="0">
                    <a:solidFill>
                      <a:schemeClr val="tx1"/>
                    </a:solidFill>
                    <a:latin typeface="Times New Roman" panose="02020603050405020304" pitchFamily="18" charset="0"/>
                    <a:cs typeface="Times New Roman" panose="02020603050405020304" pitchFamily="18" charset="0"/>
                  </a:rPr>
                  <a:t>a</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solidFill>
                      <a:schemeClr val="tx1"/>
                    </a:solidFill>
                    <a:latin typeface="Times New Roman" panose="02020603050405020304" pitchFamily="18" charset="0"/>
                    <a:cs typeface="Times New Roman" panose="02020603050405020304" pitchFamily="18" charset="0"/>
                  </a:rPr>
                  <a:t> система имеет единственное решение.</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Значит, система не имеет решений при</a:t>
                </a:r>
                <a:r>
                  <a:rPr lang="en-US" sz="2800" i="1" dirty="0">
                    <a:latin typeface="Times New Roman" panose="02020603050405020304" pitchFamily="18" charset="0"/>
                    <a:cs typeface="Times New Roman" panose="02020603050405020304" pitchFamily="18" charset="0"/>
                  </a:rPr>
                  <a:t> 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r="-1018" b="-3811"/>
                </a:stretch>
              </a:blipFill>
            </p:spPr>
            <p:txBody>
              <a:bodyPr/>
              <a:lstStyle/>
              <a:p>
                <a:r>
                  <a:rPr lang="ru-RU">
                    <a:noFill/>
                  </a:rPr>
                  <a:t> </a:t>
                </a:r>
              </a:p>
            </p:txBody>
          </p:sp>
        </mc:Fallback>
      </mc:AlternateContent>
    </p:spTree>
    <p:extLst>
      <p:ext uri="{BB962C8B-B14F-4D97-AF65-F5344CB8AC3E}">
        <p14:creationId xmlns:p14="http://schemas.microsoft.com/office/powerpoint/2010/main" val="4132829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72611" y="1222626"/>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10.</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параметра </a:t>
                </a:r>
                <a:r>
                  <a:rPr lang="ru-RU" sz="2800" i="1" dirty="0">
                    <a:solidFill>
                      <a:srgbClr val="C00000"/>
                    </a:solidFill>
                    <a:latin typeface="Times New Roman" panose="02020603050405020304" pitchFamily="18" charset="0"/>
                    <a:cs typeface="Times New Roman" panose="02020603050405020304" pitchFamily="18" charset="0"/>
                  </a:rPr>
                  <a:t>а </a:t>
                </a:r>
                <a:r>
                  <a:rPr lang="ru-RU" sz="2800" dirty="0">
                    <a:solidFill>
                      <a:srgbClr val="C00000"/>
                    </a:solidFill>
                    <a:latin typeface="Times New Roman" panose="02020603050405020304" pitchFamily="18" charset="0"/>
                    <a:cs typeface="Times New Roman" panose="02020603050405020304" pitchFamily="18" charset="0"/>
                  </a:rPr>
                  <a:t>решите систему уравнений </a:t>
                </a:r>
              </a:p>
              <a:p>
                <a:pPr algn="l">
                  <a:lnSpc>
                    <a:spcPct val="100000"/>
                  </a:lnSpc>
                  <a:spcBef>
                    <a:spcPts val="0"/>
                  </a:spcBef>
                </a:pPr>
                <a:r>
                  <a:rPr lang="ru-RU" sz="2800" dirty="0">
                    <a:solidFill>
                      <a:srgbClr val="C00000"/>
                    </a:solidFill>
                    <a:effectLst/>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a:solidFill>
                                      <a:srgbClr val="C00000"/>
                                    </a:solidFill>
                                    <a:latin typeface="Cambria Math" panose="02040503050406030204" pitchFamily="18" charset="0"/>
                                  </a:rPr>
                                  <m:t>5</m:t>
                                </m:r>
                                <m:r>
                                  <a:rPr lang="en-US" sz="2800" i="1">
                                    <a:solidFill>
                                      <a:srgbClr val="C00000"/>
                                    </a:solidFill>
                                    <a:latin typeface="Cambria Math" panose="02040503050406030204" pitchFamily="18" charset="0"/>
                                  </a:rPr>
                                  <m:t>𝑎</m:t>
                                </m:r>
                                <m:r>
                                  <a:rPr lang="en-US" sz="2800" b="0" i="0" smtClean="0">
                                    <a:solidFill>
                                      <a:srgbClr val="C00000"/>
                                    </a:solidFill>
                                    <a:latin typeface="Cambria Math" panose="02040503050406030204" pitchFamily="18" charset="0"/>
                                  </a:rPr>
                                  <m:t>−25</m:t>
                                </m:r>
                              </m:e>
                            </m:d>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−10</m:t>
                            </m:r>
                          </m:e>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en-US" sz="2800" b="0" i="0" smtClean="0">
                                    <a:solidFill>
                                      <a:srgbClr val="C00000"/>
                                    </a:solidFill>
                                    <a:latin typeface="Cambria Math" panose="02040503050406030204" pitchFamily="18" charset="0"/>
                                  </a:rPr>
                                  <m:t>−5</m:t>
                                </m:r>
                                <m:r>
                                  <a:rPr lang="en-US" sz="2800" b="0" i="1" smtClean="0">
                                    <a:solidFill>
                                      <a:srgbClr val="C00000"/>
                                    </a:solidFill>
                                    <a:latin typeface="Cambria Math" panose="02040503050406030204" pitchFamily="18" charset="0"/>
                                  </a:rPr>
                                  <m:t>𝑎</m:t>
                                </m:r>
                              </m:e>
                            </m:d>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endParaRPr lang="ru-RU" sz="2800" dirty="0">
                  <a:effectLst/>
                  <a:latin typeface="Times New Roman" panose="02020603050405020304" pitchFamily="18" charset="0"/>
                  <a:ea typeface="Cambria Math" panose="02040503050406030204" pitchFamily="18" charset="0"/>
                  <a:cs typeface="Times New Roman" panose="02020603050405020304" pitchFamily="18" charset="0"/>
                </a:endParaRP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Данная система </a:t>
                </a:r>
                <a:r>
                  <a:rPr lang="ru-RU" sz="2800" dirty="0">
                    <a:solidFill>
                      <a:schemeClr val="tx1"/>
                    </a:solidFill>
                    <a:latin typeface="Times New Roman" panose="02020603050405020304" pitchFamily="18" charset="0"/>
                    <a:cs typeface="Times New Roman" panose="02020603050405020304" pitchFamily="18" charset="0"/>
                  </a:rPr>
                  <a:t>равносильна системе</a:t>
                </a:r>
              </a:p>
              <a:p>
                <a:pPr indent="180340" algn="l">
                  <a:lnSpc>
                    <a:spcPct val="100000"/>
                  </a:lnSpc>
                  <a:spcBef>
                    <a:spcPts val="0"/>
                  </a:spcBef>
                </a:pP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ru-RU"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tx1"/>
                                    </a:solidFill>
                                    <a:latin typeface="Cambria Math" panose="02040503050406030204" pitchFamily="18" charset="0"/>
                                  </a:rPr>
                                  <m:t>5</m:t>
                                </m:r>
                                <m:r>
                                  <a:rPr lang="en-US" sz="2800" i="1">
                                    <a:solidFill>
                                      <a:schemeClr val="tx1"/>
                                    </a:solidFill>
                                    <a:latin typeface="Cambria Math" panose="02040503050406030204" pitchFamily="18" charset="0"/>
                                  </a:rPr>
                                  <m:t>𝑎</m:t>
                                </m:r>
                                <m:r>
                                  <a:rPr lang="en-US" sz="2800" b="0" i="0" smtClean="0">
                                    <a:solidFill>
                                      <a:schemeClr val="tx1"/>
                                    </a:solidFill>
                                    <a:latin typeface="Cambria Math" panose="02040503050406030204" pitchFamily="18" charset="0"/>
                                  </a:rPr>
                                  <m:t>−25</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e>
                          <m:e>
                            <m:d>
                              <m:dPr>
                                <m:ctrlP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𝑎</m:t>
                                    </m:r>
                                  </m:e>
                                  <m:sup>
                                    <m:r>
                                      <a:rPr lang="ru-RU" sz="2800" i="1">
                                        <a:solidFill>
                                          <a:schemeClr val="tx1"/>
                                        </a:solidFill>
                                        <a:latin typeface="Cambria Math" panose="02040503050406030204" pitchFamily="18" charset="0"/>
                                      </a:rPr>
                                      <m:t>2</m:t>
                                    </m:r>
                                  </m:sup>
                                </m:sSup>
                                <m:r>
                                  <a:rPr lang="en-US" sz="2800" b="0" i="0" smtClean="0">
                                    <a:solidFill>
                                      <a:schemeClr val="tx1"/>
                                    </a:solidFill>
                                    <a:latin typeface="Cambria Math" panose="02040503050406030204" pitchFamily="18" charset="0"/>
                                  </a:rPr>
                                  <m:t>−</m:t>
                                </m:r>
                                <m:r>
                                  <a:rPr lang="ru-RU" sz="2800" b="0" i="0" smtClean="0">
                                    <a:solidFill>
                                      <a:schemeClr val="tx1"/>
                                    </a:solidFill>
                                    <a:latin typeface="Cambria Math" panose="02040503050406030204" pitchFamily="18" charset="0"/>
                                  </a:rPr>
                                  <m:t>2</m:t>
                                </m:r>
                                <m:r>
                                  <a:rPr lang="en-US" sz="2800" b="0" i="0" smtClean="0">
                                    <a:solidFill>
                                      <a:schemeClr val="tx1"/>
                                    </a:solidFill>
                                    <a:latin typeface="Cambria Math" panose="02040503050406030204" pitchFamily="18" charset="0"/>
                                  </a:rPr>
                                  <m:t>5</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+5)</m:t>
                            </m:r>
                            <m:r>
                              <a:rPr lang="en-US" sz="2800" b="0" i="1" smtClean="0">
                                <a:solidFill>
                                  <a:schemeClr val="tx1"/>
                                </a:solidFill>
                                <a:latin typeface="Cambria Math" panose="02040503050406030204" pitchFamily="18" charset="0"/>
                              </a:rPr>
                              <m:t>. </m:t>
                            </m:r>
                          </m:e>
                        </m:eqArr>
                      </m:e>
                    </m:d>
                  </m:oMath>
                </a14:m>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1) Если </a:t>
                </a:r>
                <a14:m>
                  <m:oMath xmlns:m="http://schemas.openxmlformats.org/officeDocument/2006/math">
                    <m:r>
                      <a:rPr lang="en-US" sz="280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=5</m:t>
                    </m:r>
                  </m:oMath>
                </a14:m>
                <a:r>
                  <a:rPr lang="ru-RU" sz="2800" dirty="0">
                    <a:solidFill>
                      <a:schemeClr val="tx1"/>
                    </a:solidFill>
                    <a:latin typeface="Times New Roman" panose="02020603050405020304" pitchFamily="18" charset="0"/>
                    <a:cs typeface="Times New Roman" panose="02020603050405020304" pitchFamily="18" charset="0"/>
                  </a:rPr>
                  <a:t>, то второе уравнение системы не и</a:t>
                </a:r>
                <a:r>
                  <a:rPr lang="ru-RU" sz="2800" dirty="0">
                    <a:latin typeface="Times New Roman" panose="02020603050405020304" pitchFamily="18" charset="0"/>
                    <a:cs typeface="Times New Roman" panose="02020603050405020304" pitchFamily="18" charset="0"/>
                  </a:rPr>
                  <a:t>меет корней, а значит, система не имеет решений.</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2</a:t>
                </a:r>
                <a:r>
                  <a:rPr lang="ru-RU" sz="2800" dirty="0">
                    <a:solidFill>
                      <a:schemeClr val="tx1"/>
                    </a:solidFill>
                    <a:latin typeface="Times New Roman" panose="02020603050405020304" pitchFamily="18" charset="0"/>
                    <a:cs typeface="Times New Roman" panose="02020603050405020304" pitchFamily="18" charset="0"/>
                  </a:rPr>
                  <a:t>) Если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rPr>
                      <m:t>=</m:t>
                    </m:r>
                    <m:r>
                      <a:rPr lang="ru-RU" sz="2800" b="0" i="1" smtClean="0">
                        <a:latin typeface="Cambria Math" panose="02040503050406030204" pitchFamily="18" charset="0"/>
                      </a:rPr>
                      <m:t>−</m:t>
                    </m:r>
                    <m:r>
                      <a:rPr lang="ru-RU" sz="2800" i="1">
                        <a:latin typeface="Cambria Math" panose="02040503050406030204" pitchFamily="18" charset="0"/>
                      </a:rPr>
                      <m:t>5</m:t>
                    </m:r>
                  </m:oMath>
                </a14:m>
                <a:r>
                  <a:rPr lang="ru-RU" sz="2800" dirty="0">
                    <a:solidFill>
                      <a:schemeClr val="tx1"/>
                    </a:solidFill>
                    <a:latin typeface="Times New Roman" panose="02020603050405020304" pitchFamily="18" charset="0"/>
                    <a:cs typeface="Times New Roman" panose="02020603050405020304" pitchFamily="18" charset="0"/>
                  </a:rPr>
                  <a:t>, то корнем второго </a:t>
                </a:r>
                <a:r>
                  <a:rPr lang="ru-RU" sz="2800" dirty="0">
                    <a:latin typeface="Times New Roman" panose="02020603050405020304" pitchFamily="18" charset="0"/>
                    <a:cs typeface="Times New Roman" panose="02020603050405020304" pitchFamily="18" charset="0"/>
                  </a:rPr>
                  <a:t>уравнения системы является </a:t>
                </a:r>
                <a:r>
                  <a:rPr lang="ru-RU" sz="2800" dirty="0">
                    <a:solidFill>
                      <a:schemeClr val="tx1"/>
                    </a:solidFill>
                    <a:latin typeface="Times New Roman" panose="02020603050405020304" pitchFamily="18" charset="0"/>
                    <a:cs typeface="Times New Roman" panose="02020603050405020304" pitchFamily="18" charset="0"/>
                  </a:rPr>
                  <a:t>любое число </a:t>
                </a:r>
                <a:r>
                  <a:rPr lang="en-US" sz="2800" i="1" dirty="0">
                    <a:solidFill>
                      <a:schemeClr val="tx1"/>
                    </a:solidFill>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а значит, решением системы является пара </a:t>
                </a:r>
                <a14:m>
                  <m:oMath xmlns:m="http://schemas.openxmlformats.org/officeDocument/2006/math">
                    <m:d>
                      <m:dPr>
                        <m:ctrlPr>
                          <a:rPr lang="ru-RU" sz="2800" i="1">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50</m:t>
                        </m:r>
                        <m:r>
                          <a:rPr lang="en-US" sz="2800" i="1">
                            <a:latin typeface="Cambria Math" panose="02040503050406030204" pitchFamily="18" charset="0"/>
                            <a:ea typeface="Times New Roman" panose="02020603050405020304" pitchFamily="18" charset="0"/>
                            <a:cs typeface="Times New Roman" panose="02020603050405020304" pitchFamily="18" charset="0"/>
                          </a:rPr>
                          <m:t>𝑦</m:t>
                        </m:r>
                        <m:r>
                          <a:rPr lang="en-US" sz="2800">
                            <a:latin typeface="Cambria Math" panose="02040503050406030204" pitchFamily="18" charset="0"/>
                            <a:ea typeface="Times New Roman" panose="02020603050405020304" pitchFamily="18" charset="0"/>
                            <a:cs typeface="Times New Roman" panose="02020603050405020304" pitchFamily="18" charset="0"/>
                          </a:rPr>
                          <m:t>−10</m:t>
                        </m:r>
                        <m:r>
                          <a:rPr lang="ru-RU" sz="2800" b="0" i="1" smtClean="0">
                            <a:latin typeface="Cambria Math" panose="02040503050406030204" pitchFamily="18" charset="0"/>
                          </a:rPr>
                          <m:t>;</m:t>
                        </m:r>
                        <m:r>
                          <a:rPr lang="en-US" sz="2800" b="0" i="1" smtClean="0">
                            <a:latin typeface="Cambria Math" panose="02040503050406030204" pitchFamily="18" charset="0"/>
                          </a:rPr>
                          <m:t>𝑦</m:t>
                        </m:r>
                      </m:e>
                    </m:d>
                  </m:oMath>
                </a14:m>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3) </a:t>
                </a:r>
                <a:r>
                  <a:rPr lang="ru-RU" sz="2800" dirty="0">
                    <a:solidFill>
                      <a:schemeClr val="tx1"/>
                    </a:solidFill>
                    <a:latin typeface="Times New Roman" panose="02020603050405020304" pitchFamily="18" charset="0"/>
                    <a:cs typeface="Times New Roman" panose="02020603050405020304" pitchFamily="18" charset="0"/>
                  </a:rPr>
                  <a:t>Если </a:t>
                </a:r>
                <a14:m>
                  <m:oMath xmlns:m="http://schemas.openxmlformats.org/officeDocument/2006/math">
                    <m:r>
                      <a:rPr lang="en-US" sz="2800" i="1">
                        <a:latin typeface="Cambria Math" panose="02040503050406030204" pitchFamily="18" charset="0"/>
                      </a:rPr>
                      <m:t>𝑎</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mbria Math" panose="020405030504060302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solidFill>
                      <a:schemeClr val="tx1"/>
                    </a:solidFill>
                    <a:latin typeface="Times New Roman" panose="02020603050405020304" pitchFamily="18" charset="0"/>
                    <a:cs typeface="Times New Roman" panose="02020603050405020304" pitchFamily="18" charset="0"/>
                  </a:rPr>
                  <a:t>, то второе уравнение системы имеет единственный корень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𝑦</m:t>
                    </m:r>
                    <m:r>
                      <a:rPr lang="ru-RU" sz="280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ru-RU" sz="2800" b="0" i="0" smtClean="0">
                            <a:latin typeface="Cambria Math" panose="02040503050406030204" pitchFamily="18" charset="0"/>
                            <a:ea typeface="Cambria Math" panose="02040503050406030204" pitchFamily="18" charset="0"/>
                          </a:rPr>
                          <m:t>2</m:t>
                        </m:r>
                      </m:num>
                      <m:den>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−5</m:t>
                        </m:r>
                      </m:den>
                    </m:f>
                    <m:r>
                      <m:rPr>
                        <m:nor/>
                      </m:rP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Из первого уравнения системы находим: </a:t>
                </a:r>
                <a14:m>
                  <m:oMath xmlns:m="http://schemas.openxmlformats.org/officeDocument/2006/math">
                    <m:r>
                      <a:rPr lang="en-US" sz="2800" b="0" i="1" smtClean="0">
                        <a:latin typeface="Cambria Math" panose="02040503050406030204" pitchFamily="18" charset="0"/>
                      </a:rPr>
                      <m:t>𝑥</m:t>
                    </m:r>
                    <m:r>
                      <a:rPr lang="ru-RU" sz="2800" i="1">
                        <a:latin typeface="Cambria Math" panose="02040503050406030204" pitchFamily="18" charset="0"/>
                      </a:rPr>
                      <m:t>=</m:t>
                    </m:r>
                    <m:r>
                      <a:rPr lang="en-US" sz="2800" b="0" i="1" smtClean="0">
                        <a:latin typeface="Cambria Math" panose="02040503050406030204" pitchFamily="18" charset="0"/>
                      </a:rPr>
                      <m:t>0</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72611" y="1222626"/>
                <a:ext cx="11373492" cy="5280916"/>
              </a:xfrm>
              <a:blipFill>
                <a:blip r:embed="rId2"/>
                <a:stretch>
                  <a:fillRect l="-1126" t="-1270" b="-7275"/>
                </a:stretch>
              </a:blipFill>
            </p:spPr>
            <p:txBody>
              <a:bodyPr/>
              <a:lstStyle/>
              <a:p>
                <a:r>
                  <a:rPr lang="ru-RU">
                    <a:noFill/>
                  </a:rPr>
                  <a:t> </a:t>
                </a:r>
              </a:p>
            </p:txBody>
          </p:sp>
        </mc:Fallback>
      </mc:AlternateContent>
    </p:spTree>
    <p:extLst>
      <p:ext uri="{BB962C8B-B14F-4D97-AF65-F5344CB8AC3E}">
        <p14:creationId xmlns:p14="http://schemas.microsoft.com/office/powerpoint/2010/main" val="339273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Экономический обозреватель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Комсомольской правды</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написал в газете, что стоимость юбилейного рубля «Пушкин»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увеличилась с 1 р. в 1999 г. до 600 р. в 2019 г., то есть на 600 %.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«Ай, да Пушкин!», ну и т. п. Но стоимость рубля увеличилась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 целых (600 – 1) : 1 </a:t>
                </a:r>
                <a14:m>
                  <m:oMath xmlns:m="http://schemas.openxmlformats.org/officeDocument/2006/math">
                    <m:r>
                      <a:rPr lang="ru-RU" sz="280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100 = 59 900 (%)! </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Это к вопросу о потерях в общекультурном уровне, если человек ограничивает себя: «Я гуманитарий, мне не нужны проценты».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«Это мне не нужно, так как этого нет в ЕГЭ».</a:t>
                </a:r>
              </a:p>
              <a:p>
                <a:pPr indent="180340" algn="l">
                  <a:lnSpc>
                    <a:spcPct val="10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Такой способ самоограничения в содержании обучения </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ограничивает общее развитие учащихся.</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endParaRPr lang="ru-RU" dirty="0"/>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664414"/>
                <a:ext cx="11373492" cy="4828853"/>
              </a:xfrm>
              <a:blipFill>
                <a:blip r:embed="rId2"/>
                <a:stretch>
                  <a:fillRect l="-1072" t="-1263"/>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C0575F78-6AC5-4CD7-811D-29201F6975E7}"/>
              </a:ext>
            </a:extLst>
          </p:cNvPr>
          <p:cNvPicPr>
            <a:picLocks noChangeAspect="1"/>
          </p:cNvPicPr>
          <p:nvPr/>
        </p:nvPicPr>
        <p:blipFill>
          <a:blip r:embed="rId3"/>
          <a:stretch>
            <a:fillRect/>
          </a:stretch>
        </p:blipFill>
        <p:spPr>
          <a:xfrm>
            <a:off x="9971743" y="4742716"/>
            <a:ext cx="2090112" cy="2090112"/>
          </a:xfrm>
          <a:prstGeom prst="rect">
            <a:avLst/>
          </a:prstGeom>
        </p:spPr>
      </p:pic>
    </p:spTree>
    <p:extLst>
      <p:ext uri="{BB962C8B-B14F-4D97-AF65-F5344CB8AC3E}">
        <p14:creationId xmlns:p14="http://schemas.microsoft.com/office/powerpoint/2010/main" val="2091649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72611" y="1222626"/>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10.</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параметра </a:t>
                </a:r>
                <a:r>
                  <a:rPr lang="ru-RU" sz="2800" i="1" dirty="0">
                    <a:solidFill>
                      <a:srgbClr val="C00000"/>
                    </a:solidFill>
                    <a:latin typeface="Times New Roman" panose="02020603050405020304" pitchFamily="18" charset="0"/>
                    <a:cs typeface="Times New Roman" panose="02020603050405020304" pitchFamily="18" charset="0"/>
                  </a:rPr>
                  <a:t>а </a:t>
                </a:r>
                <a:r>
                  <a:rPr lang="ru-RU" sz="2800" dirty="0">
                    <a:solidFill>
                      <a:srgbClr val="C00000"/>
                    </a:solidFill>
                    <a:latin typeface="Times New Roman" panose="02020603050405020304" pitchFamily="18" charset="0"/>
                    <a:cs typeface="Times New Roman" panose="02020603050405020304" pitchFamily="18" charset="0"/>
                  </a:rPr>
                  <a:t>решите систему уравнений </a:t>
                </a:r>
              </a:p>
              <a:p>
                <a:pPr algn="l">
                  <a:lnSpc>
                    <a:spcPct val="100000"/>
                  </a:lnSpc>
                  <a:spcBef>
                    <a:spcPts val="0"/>
                  </a:spcBef>
                </a:pPr>
                <a:r>
                  <a:rPr lang="ru-RU"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rgbClr val="C00000"/>
                                    </a:solidFill>
                                    <a:latin typeface="Cambria Math" panose="02040503050406030204" pitchFamily="18" charset="0"/>
                                  </a:rPr>
                                  <m:t>5</m:t>
                                </m:r>
                                <m:r>
                                  <a:rPr lang="en-US" sz="2800" i="1">
                                    <a:solidFill>
                                      <a:srgbClr val="C00000"/>
                                    </a:solidFill>
                                    <a:latin typeface="Cambria Math" panose="02040503050406030204" pitchFamily="18" charset="0"/>
                                  </a:rPr>
                                  <m:t>𝑎</m:t>
                                </m:r>
                                <m:r>
                                  <a:rPr lang="en-US" sz="2800" b="0" i="0" smtClean="0">
                                    <a:solidFill>
                                      <a:srgbClr val="C00000"/>
                                    </a:solidFill>
                                    <a:latin typeface="Cambria Math" panose="02040503050406030204" pitchFamily="18" charset="0"/>
                                  </a:rPr>
                                  <m:t>−25</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en-US" sz="2800" b="0" i="0" smtClean="0">
                                    <a:solidFill>
                                      <a:srgbClr val="C00000"/>
                                    </a:solidFill>
                                    <a:latin typeface="Cambria Math" panose="02040503050406030204" pitchFamily="18" charset="0"/>
                                  </a:rPr>
                                  <m:t>−5</m:t>
                                </m:r>
                                <m:r>
                                  <a:rPr lang="en-US" sz="2800" b="0" i="1" smtClean="0">
                                    <a:solidFill>
                                      <a:srgbClr val="C00000"/>
                                    </a:solidFill>
                                    <a:latin typeface="Cambria Math" panose="02040503050406030204" pitchFamily="18" charset="0"/>
                                  </a:rPr>
                                  <m:t>𝑎</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r>
                  <a:rPr lang="ru-RU" sz="2800" dirty="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Нет решений при </a:t>
                </a:r>
                <a14:m>
                  <m:oMath xmlns:m="http://schemas.openxmlformats.org/officeDocument/2006/math">
                    <m:r>
                      <a:rPr lang="en-US" sz="280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=5</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en-US" sz="2800" i="1">
                            <a:latin typeface="Cambria Math" panose="020405030504060302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50</m:t>
                        </m:r>
                        <m:r>
                          <a:rPr lang="en-US" sz="2800" i="1">
                            <a:latin typeface="Cambria Math" panose="02040503050406030204" pitchFamily="18" charset="0"/>
                            <a:ea typeface="Times New Roman" panose="02020603050405020304" pitchFamily="18" charset="0"/>
                            <a:cs typeface="Times New Roman" panose="02020603050405020304" pitchFamily="18" charset="0"/>
                          </a:rPr>
                          <m:t>𝑦</m:t>
                        </m:r>
                        <m:r>
                          <a:rPr lang="en-US" sz="2800">
                            <a:latin typeface="Cambria Math" panose="02040503050406030204" pitchFamily="18" charset="0"/>
                            <a:ea typeface="Times New Roman" panose="02020603050405020304" pitchFamily="18" charset="0"/>
                            <a:cs typeface="Times New Roman" panose="02020603050405020304" pitchFamily="18" charset="0"/>
                          </a:rPr>
                          <m:t>−10</m:t>
                        </m:r>
                        <m:r>
                          <a:rPr lang="ru-RU" sz="2800" i="1">
                            <a:latin typeface="Cambria Math" panose="02040503050406030204" pitchFamily="18" charset="0"/>
                          </a:rPr>
                          <m:t>;</m:t>
                        </m:r>
                        <m:r>
                          <a:rPr lang="en-US" sz="2800" i="1">
                            <a:latin typeface="Cambria Math" panose="02040503050406030204" pitchFamily="18" charset="0"/>
                          </a:rPr>
                          <m:t>𝑦</m:t>
                        </m:r>
                      </m:e>
                    </m:d>
                  </m:oMath>
                </a14:m>
                <a:r>
                  <a:rPr lang="ru-RU" sz="2800" dirty="0">
                    <a:solidFill>
                      <a:schemeClr val="tx1"/>
                    </a:solidFill>
                    <a:latin typeface="Times New Roman" panose="02020603050405020304" pitchFamily="18" charset="0"/>
                    <a:cs typeface="Times New Roman" panose="02020603050405020304" pitchFamily="18" charset="0"/>
                  </a:rPr>
                  <a:t>, где </a:t>
                </a:r>
                <a:r>
                  <a:rPr lang="en-US" sz="2800" i="1" dirty="0">
                    <a:solidFill>
                      <a:schemeClr val="tx1"/>
                    </a:solidFill>
                    <a:latin typeface="Times New Roman" panose="02020603050405020304" pitchFamily="18" charset="0"/>
                    <a:cs typeface="Times New Roman" panose="02020603050405020304" pitchFamily="18" charset="0"/>
                  </a:rPr>
                  <a:t>y</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solidFill>
                      <a:schemeClr val="tx1"/>
                    </a:solidFill>
                    <a:latin typeface="Times New Roman" panose="02020603050405020304" pitchFamily="18" charset="0"/>
                    <a:cs typeface="Times New Roman" panose="02020603050405020304" pitchFamily="18" charset="0"/>
                  </a:rPr>
                  <a:t>любое действительное число при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rPr>
                      <m:t>=</m:t>
                    </m:r>
                    <m:r>
                      <a:rPr lang="ru-RU" sz="2800" b="0" i="1" smtClean="0">
                        <a:latin typeface="Cambria Math" panose="02040503050406030204" pitchFamily="18" charset="0"/>
                      </a:rPr>
                      <m:t>−</m:t>
                    </m:r>
                    <m:r>
                      <a:rPr lang="ru-RU" sz="2800" i="1">
                        <a:latin typeface="Cambria Math" panose="02040503050406030204" pitchFamily="18" charset="0"/>
                      </a:rPr>
                      <m:t>5</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en-US" sz="2800">
                            <a:latin typeface="Cambria Math" panose="02040503050406030204" pitchFamily="18" charset="0"/>
                            <a:ea typeface="Times New Roman" panose="02020603050405020304" pitchFamily="18" charset="0"/>
                            <a:cs typeface="Times New Roman" panose="02020603050405020304" pitchFamily="18" charset="0"/>
                          </a:rPr>
                          <m:t>0</m:t>
                        </m:r>
                        <m:r>
                          <a:rPr lang="ru-RU" sz="2800" i="1">
                            <a:latin typeface="Cambria Math" panose="02040503050406030204" pitchFamily="18" charset="0"/>
                          </a:rPr>
                          <m:t>;</m:t>
                        </m:r>
                        <m:f>
                          <m:fPr>
                            <m:ctrlPr>
                              <a:rPr lang="ru-RU" sz="2800" i="1">
                                <a:latin typeface="Cambria Math" panose="02040503050406030204" pitchFamily="18" charset="0"/>
                                <a:ea typeface="Cambria Math" panose="02040503050406030204" pitchFamily="18" charset="0"/>
                              </a:rPr>
                            </m:ctrlPr>
                          </m:fPr>
                          <m:num>
                            <m:r>
                              <a:rPr lang="ru-RU" sz="280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rPr>
                              <m:t>𝑎</m:t>
                            </m:r>
                            <m:r>
                              <a:rPr lang="en-US" sz="2800" i="1">
                                <a:latin typeface="Cambria Math" panose="02040503050406030204" pitchFamily="18" charset="0"/>
                              </a:rPr>
                              <m:t>−5</m:t>
                            </m:r>
                          </m:den>
                        </m:f>
                      </m:e>
                    </m:d>
                  </m:oMath>
                </a14:m>
                <a:r>
                  <a:rPr lang="ru-RU" sz="2800" dirty="0">
                    <a:latin typeface="Times New Roman" panose="02020603050405020304" pitchFamily="18" charset="0"/>
                    <a:cs typeface="Times New Roman" panose="02020603050405020304" pitchFamily="18" charset="0"/>
                  </a:rPr>
                  <a:t> при </a:t>
                </a:r>
                <a14:m>
                  <m:oMath xmlns:m="http://schemas.openxmlformats.org/officeDocument/2006/math">
                    <m:r>
                      <a:rPr lang="en-US" sz="2800" i="1">
                        <a:latin typeface="Cambria Math" panose="02040503050406030204" pitchFamily="18" charset="0"/>
                        <a:ea typeface="Cambria Math" panose="02040503050406030204" pitchFamily="18" charset="0"/>
                      </a:rPr>
                      <m:t>𝑎</m:t>
                    </m:r>
                    <m: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ru-RU" sz="2800" i="1">
                        <a:latin typeface="Cambria Math" panose="02040503050406030204" pitchFamily="18" charset="0"/>
                        <a:ea typeface="Cambria Math" panose="02040503050406030204" pitchFamily="18" charset="0"/>
                      </a:rPr>
                      <m:t>± </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5. </a:t>
                </a:r>
              </a:p>
              <a:p>
                <a:pPr indent="180340" algn="l">
                  <a:lnSpc>
                    <a:spcPct val="100000"/>
                  </a:lnSpc>
                  <a:spcBef>
                    <a:spcPts val="0"/>
                  </a:spcBef>
                </a:pP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При решении задач на системы линейных уравнений с </a:t>
                </a:r>
                <a:b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параметром использован материал, который изложен в </a:t>
                </a:r>
                <a:b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 10.7*. О количестве решений системы линейных </a:t>
                </a:r>
                <a:br>
                  <a:rPr lang="ru-RU" sz="28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уравнений с двумя неизвестными</a:t>
                </a: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учебника «Алгебра, 7».</a:t>
                </a:r>
              </a:p>
              <a:p>
                <a:pPr indent="180340" algn="l">
                  <a:lnSpc>
                    <a:spcPct val="100000"/>
                  </a:lnSpc>
                  <a:spcBef>
                    <a:spcPts val="0"/>
                  </a:spcBef>
                </a:pP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В учебнике есть системы с параметром, но термин </a:t>
                </a:r>
                <a:b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«параметр» не используется.</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72611" y="1222626"/>
                <a:ext cx="11373492" cy="5280916"/>
              </a:xfrm>
              <a:blipFill>
                <a:blip r:embed="rId2"/>
                <a:stretch>
                  <a:fillRect l="-1126" t="-1270"/>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CEF2D00B-1824-44CE-AE7F-95CB5FBA4A00}"/>
              </a:ext>
            </a:extLst>
          </p:cNvPr>
          <p:cNvPicPr>
            <a:picLocks noChangeAspect="1"/>
          </p:cNvPicPr>
          <p:nvPr/>
        </p:nvPicPr>
        <p:blipFill>
          <a:blip r:embed="rId3"/>
          <a:stretch>
            <a:fillRect/>
          </a:stretch>
        </p:blipFill>
        <p:spPr>
          <a:xfrm>
            <a:off x="9705606" y="3667875"/>
            <a:ext cx="2472727" cy="3142424"/>
          </a:xfrm>
          <a:prstGeom prst="rect">
            <a:avLst/>
          </a:prstGeom>
        </p:spPr>
      </p:pic>
    </p:spTree>
    <p:extLst>
      <p:ext uri="{BB962C8B-B14F-4D97-AF65-F5344CB8AC3E}">
        <p14:creationId xmlns:p14="http://schemas.microsoft.com/office/powerpoint/2010/main" val="395859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6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11.</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параметра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b="0" i="1" smtClean="0">
                            <a:solidFill>
                              <a:srgbClr val="C00000"/>
                            </a:solidFill>
                            <a:latin typeface="Cambria Math" panose="02040503050406030204" pitchFamily="18" charset="0"/>
                          </a:rPr>
                          <m:t>𝑎</m:t>
                        </m:r>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en-US" sz="280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8</m:t>
                    </m:r>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+16=0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единственный корень.</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1) Если </a:t>
                </a:r>
                <a14:m>
                  <m:oMath xmlns:m="http://schemas.openxmlformats.org/officeDocument/2006/math">
                    <m:r>
                      <a:rPr lang="en-US" sz="2800" i="1" smtClean="0">
                        <a:solidFill>
                          <a:schemeClr val="tx1"/>
                        </a:solidFill>
                        <a:latin typeface="Cambria Math" panose="02040503050406030204" pitchFamily="18" charset="0"/>
                      </a:rPr>
                      <m:t>𝑎</m:t>
                    </m:r>
                    <m:r>
                      <a:rPr lang="ru-RU" sz="2800" i="1">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то</a:t>
                </a:r>
                <a:r>
                  <a:rPr lang="ru-RU" sz="2800" dirty="0">
                    <a:solidFill>
                      <a:schemeClr val="tx1"/>
                    </a:solidFill>
                    <a:latin typeface="Times New Roman" panose="02020603050405020304" pitchFamily="18" charset="0"/>
                    <a:cs typeface="Times New Roman" panose="02020603050405020304" pitchFamily="18" charset="0"/>
                  </a:rPr>
                  <a:t> уравнение </a:t>
                </a:r>
                <a14:m>
                  <m:oMath xmlns:m="http://schemas.openxmlformats.org/officeDocument/2006/math">
                    <m:r>
                      <a:rPr lang="en-US" sz="2800" i="1">
                        <a:solidFill>
                          <a:schemeClr val="tx1"/>
                        </a:solidFill>
                        <a:latin typeface="Cambria Math" panose="02040503050406030204" pitchFamily="18" charset="0"/>
                      </a:rPr>
                      <m:t>−8</m:t>
                    </m:r>
                    <m:r>
                      <a:rPr lang="ru-RU" sz="2800" i="1">
                        <a:solidFill>
                          <a:schemeClr val="tx1"/>
                        </a:solidFill>
                        <a:latin typeface="Cambria Math" panose="02040503050406030204" pitchFamily="18" charset="0"/>
                      </a:rPr>
                      <m:t>𝑥</m:t>
                    </m:r>
                    <m:r>
                      <a:rPr lang="ru-RU" sz="2800" i="1">
                        <a:solidFill>
                          <a:schemeClr val="tx1"/>
                        </a:solidFill>
                        <a:latin typeface="Cambria Math" panose="02040503050406030204" pitchFamily="18" charset="0"/>
                      </a:rPr>
                      <m:t>+16=0</m:t>
                    </m:r>
                  </m:oMath>
                </a14:m>
                <a:r>
                  <a:rPr lang="ru-RU" sz="2800" dirty="0">
                    <a:solidFill>
                      <a:schemeClr val="tx1"/>
                    </a:solidFill>
                    <a:latin typeface="Times New Roman" panose="02020603050405020304" pitchFamily="18" charset="0"/>
                    <a:cs typeface="Times New Roman" panose="02020603050405020304" pitchFamily="18" charset="0"/>
                  </a:rPr>
                  <a:t> имеет единственный корень.</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2) Если</a:t>
                </a:r>
                <a14:m>
                  <m:oMath xmlns:m="http://schemas.openxmlformats.org/officeDocument/2006/math">
                    <m:r>
                      <a:rPr lang="ru-RU" sz="2800" b="0" i="0" smtClean="0">
                        <a:latin typeface="Cambria Math" panose="02040503050406030204" pitchFamily="18" charset="0"/>
                      </a:rPr>
                      <m:t> </m:t>
                    </m:r>
                    <m:r>
                      <a:rPr lang="en-US" sz="2800" i="1">
                        <a:latin typeface="Cambria Math" panose="02040503050406030204" pitchFamily="18" charset="0"/>
                      </a:rPr>
                      <m:t>𝑎</m:t>
                    </m:r>
                    <m:r>
                      <a:rPr lang="ru-RU" sz="2800" i="1">
                        <a:latin typeface="Cambria Math" panose="02040503050406030204" pitchFamily="18" charset="0"/>
                        <a:ea typeface="Cambria Math" panose="02040503050406030204" pitchFamily="18" charset="0"/>
                        <a:cs typeface="Times New Roman" panose="02020603050405020304" pitchFamily="18" charset="0"/>
                      </a:rPr>
                      <m:t>≠</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то </a:t>
                </a:r>
                <a:r>
                  <a:rPr lang="ru-RU" sz="2800" dirty="0">
                    <a:solidFill>
                      <a:schemeClr val="tx1"/>
                    </a:solidFill>
                    <a:latin typeface="Times New Roman" panose="02020603050405020304" pitchFamily="18" charset="0"/>
                    <a:cs typeface="Times New Roman" panose="02020603050405020304" pitchFamily="18" charset="0"/>
                  </a:rPr>
                  <a:t>уравнение </a:t>
                </a:r>
                <a:r>
                  <a:rPr lang="ru-RU" sz="2800" dirty="0">
                    <a:latin typeface="Times New Roman" panose="02020603050405020304" pitchFamily="18" charset="0"/>
                    <a:cs typeface="Times New Roman" panose="02020603050405020304" pitchFamily="18" charset="0"/>
                  </a:rPr>
                  <a:t>(2) </a:t>
                </a:r>
                <a:r>
                  <a:rPr lang="ru-RU" sz="2800" dirty="0">
                    <a:solidFill>
                      <a:schemeClr val="tx1"/>
                    </a:solidFill>
                    <a:latin typeface="Times New Roman" panose="02020603050405020304" pitchFamily="18" charset="0"/>
                    <a:cs typeface="Times New Roman" panose="02020603050405020304" pitchFamily="18" charset="0"/>
                  </a:rPr>
                  <a:t>квадратное, оно имеет единственный корень, если  </a:t>
                </a:r>
                <a14:m>
                  <m:oMath xmlns:m="http://schemas.openxmlformats.org/officeDocument/2006/math">
                    <m:f>
                      <m:fPr>
                        <m:ctrlPr>
                          <a:rPr lang="ru-RU" sz="2800" i="1">
                            <a:solidFill>
                              <a:schemeClr val="tx1"/>
                            </a:solidFill>
                            <a:latin typeface="Cambria Math" panose="02040503050406030204" pitchFamily="18" charset="0"/>
                          </a:rPr>
                        </m:ctrlPr>
                      </m:fPr>
                      <m:num>
                        <m:r>
                          <a:rPr lang="ru-RU" sz="2800" i="1">
                            <a:solidFill>
                              <a:schemeClr val="tx1"/>
                            </a:solidFill>
                            <a:latin typeface="Cambria Math" panose="02040503050406030204" pitchFamily="18" charset="0"/>
                          </a:rPr>
                          <m:t>𝐷</m:t>
                        </m:r>
                      </m:num>
                      <m:den>
                        <m:r>
                          <a:rPr lang="ru-RU" sz="2800" i="1">
                            <a:solidFill>
                              <a:schemeClr val="tx1"/>
                            </a:solidFill>
                            <a:latin typeface="Cambria Math" panose="02040503050406030204" pitchFamily="18" charset="0"/>
                          </a:rPr>
                          <m:t>4</m:t>
                        </m:r>
                      </m:den>
                    </m:f>
                    <m:r>
                      <a:rPr lang="ru-RU" sz="2800" b="0" i="1" smtClean="0">
                        <a:solidFill>
                          <a:schemeClr val="tx1"/>
                        </a:solidFill>
                        <a:latin typeface="Cambria Math" panose="02040503050406030204" pitchFamily="18" charset="0"/>
                      </a:rPr>
                      <m:t>=16−16</m:t>
                    </m:r>
                    <m:r>
                      <a:rPr lang="en-US" sz="2800" b="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m:t>
                    </m:r>
                    <m:r>
                      <a:rPr lang="ru-RU" sz="2800" i="1">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 т. е. </a:t>
                </a:r>
                <a:r>
                  <a:rPr lang="ru-RU" sz="2800" dirty="0">
                    <a:latin typeface="Times New Roman" panose="02020603050405020304" pitchFamily="18" charset="0"/>
                    <a:cs typeface="Times New Roman" panose="02020603050405020304" pitchFamily="18" charset="0"/>
                  </a:rPr>
                  <a:t>если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rPr>
                      <m:t>=</m:t>
                    </m:r>
                    <m:r>
                      <a:rPr lang="ru-RU" sz="2800" b="0" i="1" smtClean="0">
                        <a:latin typeface="Cambria Math" panose="02040503050406030204" pitchFamily="18" charset="0"/>
                      </a:rPr>
                      <m:t>1.</m:t>
                    </m:r>
                  </m:oMath>
                </a14:m>
                <a:endParaRPr lang="ru-RU"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У</a:t>
                </a:r>
                <a:r>
                  <a:rPr lang="ru-RU" sz="2800" dirty="0">
                    <a:solidFill>
                      <a:schemeClr val="tx1"/>
                    </a:solidFill>
                    <a:latin typeface="Times New Roman" panose="02020603050405020304" pitchFamily="18" charset="0"/>
                    <a:cs typeface="Times New Roman" panose="02020603050405020304" pitchFamily="18" charset="0"/>
                  </a:rPr>
                  <a:t>равнение имеет единственный корень при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rPr>
                      <m:t>1</m:t>
                    </m:r>
                  </m:oMath>
                </a14:m>
                <a:r>
                  <a:rPr lang="ru-RU" sz="2800" dirty="0">
                    <a:solidFill>
                      <a:schemeClr val="tx1"/>
                    </a:solidFill>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a:t>
                </a:r>
              </a:p>
              <a:p>
                <a:pPr algn="l">
                  <a:spcBef>
                    <a:spcPts val="400"/>
                  </a:spcBef>
                </a:pPr>
                <a:r>
                  <a:rPr lang="ru-RU" dirty="0"/>
                  <a:t>    </a:t>
                </a: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31</a:t>
            </a:fld>
            <a:endParaRPr lang="ru-RU" dirty="0">
              <a:solidFill>
                <a:schemeClr val="accent1"/>
              </a:solidFill>
            </a:endParaRPr>
          </a:p>
        </p:txBody>
      </p:sp>
    </p:spTree>
    <p:extLst>
      <p:ext uri="{BB962C8B-B14F-4D97-AF65-F5344CB8AC3E}">
        <p14:creationId xmlns:p14="http://schemas.microsoft.com/office/powerpoint/2010/main" val="11030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6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12.</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en-US" sz="2800" i="1" smtClean="0">
                        <a:solidFill>
                          <a:srgbClr val="C00000"/>
                        </a:solidFill>
                        <a:latin typeface="Cambria Math" panose="02040503050406030204" pitchFamily="18" charset="0"/>
                      </a:rPr>
                      <m:t>−</m:t>
                    </m:r>
                    <m:d>
                      <m:dPr>
                        <m:ctrlPr>
                          <a:rPr lang="ru-RU" sz="2800" b="0" i="1" smtClean="0">
                            <a:solidFill>
                              <a:srgbClr val="C00000"/>
                            </a:solidFill>
                            <a:latin typeface="Cambria Math" panose="02040503050406030204" pitchFamily="18" charset="0"/>
                          </a:rPr>
                        </m:ctrlPr>
                      </m:dPr>
                      <m:e>
                        <m:r>
                          <a:rPr lang="ru-RU" sz="2800" b="0" i="1" smtClean="0">
                            <a:solidFill>
                              <a:srgbClr val="C00000"/>
                            </a:solidFill>
                            <a:latin typeface="Cambria Math" panose="02040503050406030204" pitchFamily="18" charset="0"/>
                          </a:rPr>
                          <m:t>2</m:t>
                        </m:r>
                        <m:r>
                          <a:rPr lang="en-US" sz="2800" b="0" i="1" smtClean="0">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−2</m:t>
                        </m:r>
                      </m:e>
                    </m:d>
                    <m:r>
                      <a:rPr lang="ru-RU" sz="2800" i="1">
                        <a:solidFill>
                          <a:srgbClr val="C00000"/>
                        </a:solidFill>
                        <a:latin typeface="Cambria Math" panose="02040503050406030204" pitchFamily="18" charset="0"/>
                      </a:rPr>
                      <m:t>𝑥</m:t>
                    </m:r>
                    <m:r>
                      <a:rPr lang="en-US" sz="2800" b="0" i="1" smtClean="0">
                        <a:solidFill>
                          <a:srgbClr val="C00000"/>
                        </a:solidFill>
                        <a:latin typeface="Cambria Math" panose="02040503050406030204" pitchFamily="18" charset="0"/>
                      </a:rPr>
                      <m:t>−4</m:t>
                    </m:r>
                    <m:r>
                      <a:rPr lang="en-US" sz="2800" b="0" i="1" smtClean="0">
                        <a:solidFill>
                          <a:srgbClr val="C00000"/>
                        </a:solidFill>
                        <a:latin typeface="Cambria Math" panose="02040503050406030204" pitchFamily="18" charset="0"/>
                      </a:rPr>
                      <m:t>𝑎</m:t>
                    </m:r>
                    <m:r>
                      <a:rPr lang="ru-RU" sz="2800" i="1">
                        <a:solidFill>
                          <a:srgbClr val="C00000"/>
                        </a:solidFill>
                        <a:latin typeface="Cambria Math" panose="02040503050406030204" pitchFamily="18" charset="0"/>
                      </a:rPr>
                      <m:t>=0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имеет </a:t>
                </a:r>
                <a:r>
                  <a:rPr lang="en-US"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имеет два различных корня, меньших </a:t>
                </a:r>
                <a14:m>
                  <m:oMath xmlns:m="http://schemas.openxmlformats.org/officeDocument/2006/math">
                    <m:r>
                      <a:rPr lang="ru-RU" sz="2800" i="1" smtClean="0">
                        <a:solidFill>
                          <a:srgbClr val="C00000"/>
                        </a:solidFill>
                        <a:latin typeface="Cambria Math" panose="02040503050406030204" pitchFamily="18" charset="0"/>
                      </a:rPr>
                      <m:t>1</m:t>
                    </m:r>
                  </m:oMath>
                </a14:m>
                <a:r>
                  <a:rPr lang="ru-RU" sz="2800" dirty="0">
                    <a:solidFill>
                      <a:srgbClr val="C00000"/>
                    </a:solidFill>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Уравнение  имеет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имеет два различных корня, если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i="1">
                        <a:latin typeface="Cambria Math" panose="02040503050406030204" pitchFamily="18" charset="0"/>
                      </a:rPr>
                      <m:t>&gt;0</m:t>
                    </m:r>
                  </m:oMath>
                </a14:m>
                <a:r>
                  <a:rPr lang="ru-RU" sz="2800" dirty="0">
                    <a:solidFill>
                      <a:schemeClr val="tx1"/>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 е. если</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chemeClr val="tx1"/>
                            </a:solidFill>
                            <a:latin typeface="Cambria Math" panose="02040503050406030204" pitchFamily="18" charset="0"/>
                          </a:rPr>
                        </m:ctrlPr>
                      </m:sSupPr>
                      <m:e>
                        <m:d>
                          <m:dPr>
                            <m:ctrlPr>
                              <a:rPr lang="ru-RU"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𝑎</m:t>
                            </m:r>
                            <m:r>
                              <a:rPr lang="en-US" sz="2800" i="1">
                                <a:solidFill>
                                  <a:schemeClr val="tx1"/>
                                </a:solidFill>
                                <a:latin typeface="Cambria Math" panose="02040503050406030204" pitchFamily="18" charset="0"/>
                              </a:rPr>
                              <m:t>−1</m:t>
                            </m:r>
                          </m:e>
                        </m:d>
                      </m:e>
                      <m:sup>
                        <m:r>
                          <a:rPr lang="ru-RU" sz="2800" i="1">
                            <a:solidFill>
                              <a:schemeClr val="tx1"/>
                            </a:solidFill>
                            <a:latin typeface="Cambria Math" panose="02040503050406030204" pitchFamily="18" charset="0"/>
                          </a:rPr>
                          <m:t>2</m:t>
                        </m:r>
                      </m:sup>
                    </m:sSup>
                    <m:r>
                      <a:rPr lang="ru-RU" sz="2800" b="0" i="1" smtClean="0">
                        <a:solidFill>
                          <a:schemeClr val="tx1"/>
                        </a:solidFill>
                        <a:latin typeface="Cambria Math" panose="02040503050406030204" pitchFamily="18" charset="0"/>
                      </a:rPr>
                      <m:t>+4</m:t>
                    </m:r>
                    <m:r>
                      <a:rPr lang="en-US" sz="2800" b="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chemeClr val="tx1"/>
                            </a:solidFill>
                            <a:latin typeface="Cambria Math" panose="02040503050406030204" pitchFamily="18" charset="0"/>
                          </a:rPr>
                        </m:ctrlPr>
                      </m:sSupPr>
                      <m:e>
                        <m:d>
                          <m:dPr>
                            <m:ctrlPr>
                              <a:rPr lang="ru-RU"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1</m:t>
                            </m:r>
                          </m:e>
                        </m:d>
                      </m:e>
                      <m:sup>
                        <m:r>
                          <a:rPr lang="ru-RU" sz="2800" i="1">
                            <a:solidFill>
                              <a:schemeClr val="tx1"/>
                            </a:solidFill>
                            <a:latin typeface="Cambria Math" panose="02040503050406030204" pitchFamily="18" charset="0"/>
                          </a:rPr>
                          <m:t>2</m:t>
                        </m:r>
                      </m:sup>
                    </m:sSup>
                    <m:r>
                      <a:rPr lang="en-US" sz="2800" b="0" i="1" smtClean="0">
                        <a:solidFill>
                          <a:schemeClr val="tx1"/>
                        </a:solidFill>
                        <a:latin typeface="Cambria Math" panose="02040503050406030204" pitchFamily="18" charset="0"/>
                      </a:rPr>
                      <m:t>&gt;</m:t>
                    </m:r>
                    <m:r>
                      <a:rPr lang="ru-RU"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𝑎</m:t>
                    </m:r>
                    <m:r>
                      <a:rPr lang="ru-RU"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rPr>
                      <m:t>−1</m:t>
                    </m:r>
                    <m:r>
                      <a:rPr lang="ru-RU" sz="2800" b="0" i="1" smtClean="0">
                        <a:latin typeface="Cambria Math" panose="02040503050406030204" pitchFamily="18" charset="0"/>
                      </a:rPr>
                      <m:t>.</m:t>
                    </m:r>
                  </m:oMath>
                </a14:m>
                <a:endParaRPr lang="ru-RU" sz="2800" dirty="0">
                  <a:solidFill>
                    <a:schemeClr val="tx1"/>
                  </a:solidFill>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Так как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b="0" i="1" smtClean="0">
                        <a:solidFill>
                          <a:schemeClr val="tx1"/>
                        </a:solidFill>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полный квадрат, то корни уравнения (2) легко найти.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Это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14:m>
                  <m:oMath xmlns:m="http://schemas.openxmlformats.org/officeDocument/2006/math">
                    <m:r>
                      <a:rPr lang="en-US" sz="2800" i="1">
                        <a:latin typeface="Cambria Math" panose="02040503050406030204" pitchFamily="18" charset="0"/>
                      </a:rPr>
                      <m:t>𝑎</m:t>
                    </m:r>
                  </m:oMath>
                </a14:m>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и </a:t>
                </a:r>
                <a14:m>
                  <m:oMath xmlns:m="http://schemas.openxmlformats.org/officeDocument/2006/math">
                    <m:r>
                      <a:rPr lang="en-US" sz="2800" i="1">
                        <a:latin typeface="Cambria Math" panose="020405030504060302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Оба корня меньше </a:t>
                </a:r>
                <a14:m>
                  <m:oMath xmlns:m="http://schemas.openxmlformats.org/officeDocument/2006/math">
                    <m:r>
                      <a:rPr lang="ru-RU" sz="2800" b="0" i="1" smtClean="0">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если</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&lt;</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0</m:t>
                    </m:r>
                    <m:r>
                      <a:rPr lang="ru-RU" sz="2800" b="0" i="1" smtClean="0">
                        <a:latin typeface="Cambria Math" panose="02040503050406030204" pitchFamily="18" charset="0"/>
                      </a:rPr>
                      <m:t>,5.</m:t>
                    </m:r>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Учитывая условие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имеем: </a:t>
                </a:r>
                <a14:m>
                  <m:oMath xmlns:m="http://schemas.openxmlformats.org/officeDocument/2006/math">
                    <m:r>
                      <a:rPr lang="en-US" sz="2800" i="1">
                        <a:latin typeface="Cambria Math" panose="02040503050406030204" pitchFamily="18" charset="0"/>
                      </a:rPr>
                      <m:t>𝑎</m:t>
                    </m:r>
                    <m:r>
                      <m:rPr>
                        <m:nor/>
                      </m:rPr>
                      <a:rPr lang="ru-RU" sz="2800">
                        <a:latin typeface="Times New Roman" panose="02020603050405020304" pitchFamily="18" charset="0"/>
                        <a:cs typeface="Times New Roman" panose="02020603050405020304" pitchFamily="18" charset="0"/>
                      </a:rPr>
                      <m:t> ∈</m:t>
                    </m:r>
                    <m:r>
                      <a:rPr lang="ru-RU" sz="2800" i="1">
                        <a:latin typeface="Cambria Math" panose="02040503050406030204" pitchFamily="18" charset="0"/>
                      </a:rPr>
                      <m:t> (</m:t>
                    </m:r>
                    <m:r>
                      <a:rPr lang="en-US" sz="2800" i="1">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a:rPr lang="ru-RU" sz="2800" b="0" i="1" dirty="0" smtClean="0">
                        <a:latin typeface="Cambria Math" panose="02040503050406030204" pitchFamily="18" charset="0"/>
                        <a:cs typeface="Arial" panose="020B0604020202020204" pitchFamily="34" charset="0"/>
                      </a:rPr>
                      <m:t>−1</m:t>
                    </m:r>
                    <m:r>
                      <m:rPr>
                        <m:nor/>
                      </m:rPr>
                      <a:rPr lang="ru-RU" sz="2800" dirty="0">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 </m:t>
                    </m:r>
                    <m:r>
                      <a:rPr lang="ru-RU" sz="2800">
                        <a:latin typeface="Cambria Math" panose="02040503050406030204" pitchFamily="18" charset="0"/>
                      </a:rPr>
                      <m:t>(</m:t>
                    </m:r>
                    <m:r>
                      <a:rPr lang="ru-RU" sz="2800" b="0" i="0" smtClean="0">
                        <a:latin typeface="Cambria Math" panose="02040503050406030204" pitchFamily="18" charset="0"/>
                      </a:rPr>
                      <m:t>−</m:t>
                    </m:r>
                    <m:r>
                      <a:rPr lang="ru-RU" sz="2800">
                        <a:latin typeface="Cambria Math" panose="02040503050406030204" pitchFamily="18" charset="0"/>
                      </a:rPr>
                      <m:t>1;</m:t>
                    </m:r>
                    <m:r>
                      <a:rPr lang="ru-RU" sz="2800" b="0" i="1" smtClean="0">
                        <a:latin typeface="Cambria Math" panose="02040503050406030204" pitchFamily="18" charset="0"/>
                      </a:rPr>
                      <m:t>0,5</m:t>
                    </m:r>
                    <m:r>
                      <m:rPr>
                        <m:nor/>
                      </m:rPr>
                      <a:rPr lang="ru-RU" sz="2800" dirty="0">
                        <a:latin typeface="Times New Roman" panose="02020603050405020304" pitchFamily="18"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300"/>
                  </a:spcBef>
                </a:pPr>
                <a:r>
                  <a:rPr lang="ru-RU" sz="2800" b="1" dirty="0">
                    <a:latin typeface="Times New Roman" panose="02020603050405020304" pitchFamily="18" charset="0"/>
                    <a:cs typeface="Times New Roman" panose="02020603050405020304" pitchFamily="18" charset="0"/>
                  </a:rPr>
                  <a:t>   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r>
                      <a:rPr lang="en-US" sz="2800" i="1">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a:rPr lang="ru-RU" sz="2800" i="1" dirty="0">
                        <a:latin typeface="Cambria Math" panose="02040503050406030204" pitchFamily="18" charset="0"/>
                        <a:cs typeface="Arial" panose="020B0604020202020204" pitchFamily="34" charset="0"/>
                      </a:rPr>
                      <m:t>−1</m:t>
                    </m:r>
                    <m:r>
                      <m:rPr>
                        <m:nor/>
                      </m:rPr>
                      <a:rPr lang="ru-RU" sz="2800" dirty="0">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 </m:t>
                    </m:r>
                    <m:r>
                      <a:rPr lang="ru-RU" sz="2800">
                        <a:latin typeface="Cambria Math" panose="02040503050406030204" pitchFamily="18" charset="0"/>
                      </a:rPr>
                      <m:t>(−1;</m:t>
                    </m:r>
                    <m:r>
                      <a:rPr lang="ru-RU" sz="2800" i="1">
                        <a:latin typeface="Cambria Math" panose="02040503050406030204" pitchFamily="18" charset="0"/>
                      </a:rPr>
                      <m:t>0,5</m:t>
                    </m:r>
                    <m:r>
                      <m:rPr>
                        <m:nor/>
                      </m:rPr>
                      <a:rPr lang="ru-RU" sz="2800" dirty="0">
                        <a:latin typeface="Times New Roman" panose="02020603050405020304" pitchFamily="18"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Это простая задача, так как дискриминант — полный квадрат, корни легко вычисляемы. Решим более сложную задачу.</a:t>
                </a: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r="-16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32</a:t>
            </a:fld>
            <a:endParaRPr lang="ru-RU" dirty="0">
              <a:solidFill>
                <a:schemeClr val="accent1"/>
              </a:solidFill>
            </a:endParaRPr>
          </a:p>
        </p:txBody>
      </p:sp>
    </p:spTree>
    <p:extLst>
      <p:ext uri="{BB962C8B-B14F-4D97-AF65-F5344CB8AC3E}">
        <p14:creationId xmlns:p14="http://schemas.microsoft.com/office/powerpoint/2010/main" val="51387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13.</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+2</m:t>
                    </m:r>
                    <m:d>
                      <m:dPr>
                        <m:ctrlPr>
                          <a:rPr lang="ru-RU" sz="2800" i="1">
                            <a:solidFill>
                              <a:srgbClr val="C00000"/>
                            </a:solidFill>
                            <a:latin typeface="Cambria Math" panose="020405030504060302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−6</m:t>
                        </m:r>
                        <m:r>
                          <a:rPr lang="ru-RU" sz="2800" i="1">
                            <a:solidFill>
                              <a:srgbClr val="C00000"/>
                            </a:solidFill>
                            <a:latin typeface="Cambria Math" panose="02040503050406030204" pitchFamily="18" charset="0"/>
                          </a:rPr>
                          <m:t>𝑎</m:t>
                        </m:r>
                        <m:r>
                          <a:rPr lang="ru-RU" sz="2800" i="1">
                            <a:solidFill>
                              <a:srgbClr val="C00000"/>
                            </a:solidFill>
                            <a:latin typeface="Cambria Math" panose="02040503050406030204" pitchFamily="18" charset="0"/>
                          </a:rPr>
                          <m:t>−3</m:t>
                        </m:r>
                      </m:e>
                    </m:d>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+16=0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два различных отрицательных корня.</a:t>
                </a:r>
              </a:p>
              <a:p>
                <a:pPr algn="l">
                  <a:lnSpc>
                    <a:spcPct val="100000"/>
                  </a:lnSpc>
                  <a:spcBef>
                    <a:spcPts val="0"/>
                  </a:spcBef>
                </a:pPr>
                <a:r>
                  <a:rPr lang="ru-RU"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Чтобы квадратное уравнение имело два различных отрицательных корня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и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должны выполняться три условия: </a:t>
                </a:r>
              </a:p>
              <a:p>
                <a:pPr>
                  <a:lnSpc>
                    <a:spcPct val="100000"/>
                  </a:lnSpc>
                  <a:spcBef>
                    <a:spcPts val="0"/>
                  </a:spcBef>
                </a:pPr>
                <a:r>
                  <a:rPr lang="ru-RU" sz="2800" dirty="0">
                    <a:latin typeface="Times New Roman" panose="02020603050405020304" pitchFamily="18" charset="0"/>
                    <a:cs typeface="Times New Roman" panose="02020603050405020304" pitchFamily="18" charset="0"/>
                  </a:rPr>
                  <a:t> 1)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i="1">
                        <a:latin typeface="Cambria Math" panose="02040503050406030204" pitchFamily="18" charset="0"/>
                      </a:rPr>
                      <m:t>&gt;0</m:t>
                    </m:r>
                  </m:oMath>
                </a14:m>
                <a:r>
                  <a:rPr lang="ru-RU" sz="2800" dirty="0">
                    <a:latin typeface="Times New Roman" panose="02020603050405020304" pitchFamily="18" charset="0"/>
                    <a:cs typeface="Times New Roman" panose="02020603050405020304" pitchFamily="18" charset="0"/>
                  </a:rPr>
                  <a:t>,  2)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r>
                      <a:rPr lang="ru-RU" sz="2800" i="1">
                        <a:latin typeface="Cambria Math" panose="02040503050406030204" pitchFamily="18" charset="0"/>
                      </a:rPr>
                      <m:t>&lt;0</m:t>
                    </m:r>
                  </m:oMath>
                </a14:m>
                <a:r>
                  <a:rPr lang="ru-RU" sz="2800" dirty="0">
                    <a:latin typeface="Times New Roman" panose="02020603050405020304" pitchFamily="18" charset="0"/>
                    <a:cs typeface="Times New Roman" panose="02020603050405020304" pitchFamily="18" charset="0"/>
                  </a:rPr>
                  <a:t>,  3)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Условие 3) выполнено, так как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16</a:t>
                </a:r>
                <a:r>
                  <a:rPr lang="ru-RU" sz="2800" dirty="0">
                    <a:latin typeface="Times New Roman" panose="02020603050405020304" pitchFamily="18" charset="0"/>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Осталось найти все значения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для каждого из которых выполнены условия 1) и 2).</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Для этого надо решить систему:</a:t>
                </a:r>
                <a:r>
                  <a:rPr lang="ru-RU" sz="2800" b="1"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ru-RU" sz="2800" i="1">
                            <a:latin typeface="Cambria Math" panose="02040503050406030204" pitchFamily="18" charset="0"/>
                          </a:rPr>
                        </m:ctrlPr>
                      </m:dPr>
                      <m:e>
                        <m:eqArr>
                          <m:eqArrPr>
                            <m:ctrlPr>
                              <a:rPr lang="ru-RU" sz="2800" i="1">
                                <a:latin typeface="Cambria Math" panose="02040503050406030204" pitchFamily="18" charset="0"/>
                              </a:rPr>
                            </m:ctrlPr>
                          </m:eqArrPr>
                          <m:e>
                            <m:sSup>
                              <m:sSupPr>
                                <m:ctrlPr>
                                  <a:rPr lang="ru-RU" sz="2800" i="1">
                                    <a:latin typeface="Cambria Math" panose="02040503050406030204" pitchFamily="18" charset="0"/>
                                  </a:rPr>
                                </m:ctrlPr>
                              </m:sSupPr>
                              <m:e>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−6</m:t>
                                    </m:r>
                                    <m:r>
                                      <a:rPr lang="ru-RU" sz="2800" i="1">
                                        <a:latin typeface="Cambria Math" panose="02040503050406030204" pitchFamily="18" charset="0"/>
                                      </a:rPr>
                                      <m:t>𝑎</m:t>
                                    </m:r>
                                    <m:r>
                                      <a:rPr lang="ru-RU" sz="2800" i="1">
                                        <a:latin typeface="Cambria Math" panose="02040503050406030204" pitchFamily="18" charset="0"/>
                                      </a:rPr>
                                      <m:t>−3</m:t>
                                    </m:r>
                                  </m:e>
                                </m:d>
                              </m:e>
                              <m:sup>
                                <m:r>
                                  <a:rPr lang="ru-RU" sz="2800" i="1">
                                    <a:latin typeface="Cambria Math" panose="02040503050406030204" pitchFamily="18" charset="0"/>
                                  </a:rPr>
                                  <m:t>2</m:t>
                                </m:r>
                              </m:sup>
                            </m:sSup>
                            <m:r>
                              <a:rPr lang="ru-RU" sz="2800" i="1">
                                <a:latin typeface="Cambria Math" panose="02040503050406030204" pitchFamily="18" charset="0"/>
                              </a:rPr>
                              <m:t>−16&gt;0</m:t>
                            </m:r>
                          </m:e>
                          <m:e>
                            <m:r>
                              <a:rPr lang="ru-RU" sz="2800" i="1">
                                <a:latin typeface="Cambria Math" panose="02040503050406030204" pitchFamily="18" charset="0"/>
                              </a:rPr>
                              <m:t>−2</m:t>
                            </m:r>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−6</m:t>
                                </m:r>
                                <m:r>
                                  <a:rPr lang="ru-RU" sz="2800" i="1">
                                    <a:latin typeface="Cambria Math" panose="02040503050406030204" pitchFamily="18" charset="0"/>
                                  </a:rPr>
                                  <m:t>𝑎</m:t>
                                </m:r>
                                <m:r>
                                  <a:rPr lang="ru-RU" sz="2800" i="1">
                                    <a:latin typeface="Cambria Math" panose="02040503050406030204" pitchFamily="18" charset="0"/>
                                  </a:rPr>
                                  <m:t>−3</m:t>
                                </m:r>
                              </m:e>
                            </m:d>
                            <m:r>
                              <a:rPr lang="ru-RU" sz="2800" i="1">
                                <a:latin typeface="Cambria Math" panose="02040503050406030204" pitchFamily="18" charset="0"/>
                              </a:rPr>
                              <m:t>&lt;0.     </m:t>
                            </m:r>
                          </m:e>
                        </m:eqArr>
                      </m:e>
                    </m:d>
                  </m:oMath>
                </a14:m>
                <a:r>
                  <a:rPr lang="ru-RU" sz="2800" dirty="0">
                    <a:latin typeface="Times New Roman" panose="02020603050405020304" pitchFamily="18" charset="0"/>
                    <a:cs typeface="Times New Roman" panose="02020603050405020304" pitchFamily="18" charset="0"/>
                  </a:rPr>
                  <a:t>		</a:t>
                </a:r>
                <a:r>
                  <a:rPr lang="ru-RU" dirty="0">
                    <a:latin typeface="Georgia" panose="02040502050405020303" pitchFamily="18" charset="0"/>
                  </a:rPr>
                  <a:t>        		   </a:t>
                </a:r>
              </a:p>
              <a:p>
                <a:pPr algn="l"/>
                <a:endParaRPr lang="ru-RU" sz="2667" dirty="0"/>
              </a:p>
              <a:p>
                <a:pPr algn="l">
                  <a:spcBef>
                    <a:spcPts val="400"/>
                  </a:spcBef>
                </a:pPr>
                <a:r>
                  <a:rPr lang="ru-RU" sz="2667" dirty="0"/>
                  <a:t>  </a:t>
                </a: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33</a:t>
            </a:fld>
            <a:endParaRPr lang="ru-RU" dirty="0">
              <a:solidFill>
                <a:schemeClr val="accent1"/>
              </a:solidFill>
            </a:endParaRPr>
          </a:p>
        </p:txBody>
      </p:sp>
    </p:spTree>
    <p:extLst>
      <p:ext uri="{BB962C8B-B14F-4D97-AF65-F5344CB8AC3E}">
        <p14:creationId xmlns:p14="http://schemas.microsoft.com/office/powerpoint/2010/main" val="12968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30462"/>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1" y="1230633"/>
                <a:ext cx="11521280" cy="5270708"/>
              </a:xfrm>
            </p:spPr>
            <p:txBody>
              <a:bodyPr>
                <a:noAutofit/>
              </a:bodyPr>
              <a:lstStyle/>
              <a:p>
                <a:pPr algn="l">
                  <a:lnSpc>
                    <a:spcPct val="100000"/>
                  </a:lnSpc>
                  <a:spcBef>
                    <a:spcPts val="300"/>
                  </a:spcBef>
                </a:pPr>
                <a:r>
                  <a:rPr lang="ru-RU" dirty="0">
                    <a:latin typeface="Georgia" panose="02040502050405020303" pitchFamily="18" charset="0"/>
                  </a:rPr>
                  <a:t>  </a:t>
                </a:r>
                <a:r>
                  <a:rPr lang="ru-RU" b="1" dirty="0">
                    <a:latin typeface="Georgia" panose="02040502050405020303" pitchFamily="18" charset="0"/>
                  </a:rPr>
                  <a:t>		 </a:t>
                </a:r>
                <a14:m>
                  <m:oMath xmlns:m="http://schemas.openxmlformats.org/officeDocument/2006/math">
                    <m:d>
                      <m:dPr>
                        <m:begChr m:val="{"/>
                        <m:endChr m:val=""/>
                        <m:ctrlPr>
                          <a:rPr lang="ru-RU" i="1">
                            <a:latin typeface="Cambria Math" panose="02040503050406030204" pitchFamily="18" charset="0"/>
                          </a:rPr>
                        </m:ctrlPr>
                      </m:dPr>
                      <m:e>
                        <m:eqArr>
                          <m:eqArrPr>
                            <m:ctrlPr>
                              <a:rPr lang="ru-RU" i="1">
                                <a:latin typeface="Cambria Math" panose="02040503050406030204" pitchFamily="18" charset="0"/>
                              </a:rPr>
                            </m:ctrlPr>
                          </m:eqArrPr>
                          <m:e>
                            <m:sSup>
                              <m:sSupPr>
                                <m:ctrlPr>
                                  <a:rPr lang="ru-RU" i="1">
                                    <a:latin typeface="Cambria Math" panose="02040503050406030204" pitchFamily="18" charset="0"/>
                                  </a:rPr>
                                </m:ctrlPr>
                              </m:sSupPr>
                              <m:e>
                                <m:d>
                                  <m:dPr>
                                    <m:ctrlPr>
                                      <a:rPr lang="ru-RU" i="1">
                                        <a:latin typeface="Cambria Math" panose="02040503050406030204" pitchFamily="18" charset="0"/>
                                      </a:rPr>
                                    </m:ctrlPr>
                                  </m:dPr>
                                  <m:e>
                                    <m:sSup>
                                      <m:sSupPr>
                                        <m:ctrlPr>
                                          <a:rPr lang="ru-RU" i="1">
                                            <a:latin typeface="Cambria Math" panose="02040503050406030204" pitchFamily="18" charset="0"/>
                                          </a:rPr>
                                        </m:ctrlPr>
                                      </m:sSupPr>
                                      <m:e>
                                        <m:r>
                                          <a:rPr lang="en-US" i="1">
                                            <a:latin typeface="Cambria Math" panose="02040503050406030204" pitchFamily="18" charset="0"/>
                                          </a:rPr>
                                          <m:t>𝑎</m:t>
                                        </m:r>
                                      </m:e>
                                      <m:sup>
                                        <m:r>
                                          <a:rPr lang="ru-RU" i="1">
                                            <a:latin typeface="Cambria Math" panose="02040503050406030204" pitchFamily="18" charset="0"/>
                                          </a:rPr>
                                          <m:t>2</m:t>
                                        </m:r>
                                      </m:sup>
                                    </m:sSup>
                                    <m:r>
                                      <a:rPr lang="ru-RU" i="1">
                                        <a:latin typeface="Cambria Math" panose="02040503050406030204" pitchFamily="18" charset="0"/>
                                      </a:rPr>
                                      <m:t>−6</m:t>
                                    </m:r>
                                    <m:r>
                                      <a:rPr lang="ru-RU" i="1">
                                        <a:latin typeface="Cambria Math" panose="02040503050406030204" pitchFamily="18" charset="0"/>
                                      </a:rPr>
                                      <m:t>𝑎</m:t>
                                    </m:r>
                                    <m:r>
                                      <a:rPr lang="ru-RU" i="1">
                                        <a:latin typeface="Cambria Math" panose="02040503050406030204" pitchFamily="18" charset="0"/>
                                      </a:rPr>
                                      <m:t>−3</m:t>
                                    </m:r>
                                  </m:e>
                                </m:d>
                              </m:e>
                              <m:sup>
                                <m:r>
                                  <a:rPr lang="ru-RU" i="1">
                                    <a:latin typeface="Cambria Math" panose="02040503050406030204" pitchFamily="18" charset="0"/>
                                  </a:rPr>
                                  <m:t>2</m:t>
                                </m:r>
                              </m:sup>
                            </m:sSup>
                            <m:r>
                              <a:rPr lang="ru-RU" i="1">
                                <a:latin typeface="Cambria Math" panose="02040503050406030204" pitchFamily="18" charset="0"/>
                              </a:rPr>
                              <m:t>−16&gt;0</m:t>
                            </m:r>
                          </m:e>
                          <m:e>
                            <m:r>
                              <a:rPr lang="ru-RU" i="1">
                                <a:latin typeface="Cambria Math" panose="02040503050406030204" pitchFamily="18" charset="0"/>
                              </a:rPr>
                              <m:t>−2</m:t>
                            </m:r>
                            <m:d>
                              <m:dPr>
                                <m:ctrlPr>
                                  <a:rPr lang="ru-RU" i="1">
                                    <a:latin typeface="Cambria Math" panose="02040503050406030204" pitchFamily="18" charset="0"/>
                                  </a:rPr>
                                </m:ctrlPr>
                              </m:dPr>
                              <m:e>
                                <m:sSup>
                                  <m:sSupPr>
                                    <m:ctrlPr>
                                      <a:rPr lang="ru-RU" i="1">
                                        <a:latin typeface="Cambria Math" panose="02040503050406030204" pitchFamily="18" charset="0"/>
                                      </a:rPr>
                                    </m:ctrlPr>
                                  </m:sSupPr>
                                  <m:e>
                                    <m:r>
                                      <a:rPr lang="en-US" i="1">
                                        <a:latin typeface="Cambria Math" panose="02040503050406030204" pitchFamily="18" charset="0"/>
                                      </a:rPr>
                                      <m:t>𝑎</m:t>
                                    </m:r>
                                  </m:e>
                                  <m:sup>
                                    <m:r>
                                      <a:rPr lang="ru-RU" i="1">
                                        <a:latin typeface="Cambria Math" panose="02040503050406030204" pitchFamily="18" charset="0"/>
                                      </a:rPr>
                                      <m:t>2</m:t>
                                    </m:r>
                                  </m:sup>
                                </m:sSup>
                                <m:r>
                                  <a:rPr lang="ru-RU" i="1">
                                    <a:latin typeface="Cambria Math" panose="02040503050406030204" pitchFamily="18" charset="0"/>
                                  </a:rPr>
                                  <m:t>−6</m:t>
                                </m:r>
                                <m:r>
                                  <a:rPr lang="ru-RU" i="1">
                                    <a:latin typeface="Cambria Math" panose="02040503050406030204" pitchFamily="18" charset="0"/>
                                  </a:rPr>
                                  <m:t>𝑎</m:t>
                                </m:r>
                                <m:r>
                                  <a:rPr lang="ru-RU" i="1">
                                    <a:latin typeface="Cambria Math" panose="02040503050406030204" pitchFamily="18" charset="0"/>
                                  </a:rPr>
                                  <m:t>−3</m:t>
                                </m:r>
                              </m:e>
                            </m:d>
                            <m:r>
                              <a:rPr lang="ru-RU" i="1">
                                <a:latin typeface="Cambria Math" panose="02040503050406030204" pitchFamily="18" charset="0"/>
                              </a:rPr>
                              <m:t>&lt;0.     </m:t>
                            </m:r>
                          </m:e>
                        </m:eqArr>
                      </m:e>
                    </m:d>
                  </m:oMath>
                </a14:m>
                <a:endParaRPr lang="ru-RU" dirty="0">
                  <a:latin typeface="Georgia" panose="02040502050405020303" pitchFamily="18" charset="0"/>
                </a:endParaRPr>
              </a:p>
              <a:p>
                <a:pPr algn="l">
                  <a:lnSpc>
                    <a:spcPct val="100000"/>
                  </a:lnSpc>
                  <a:spcBef>
                    <a:spcPts val="300"/>
                  </a:spcBef>
                </a:pPr>
                <a:r>
                  <a:rPr lang="ru-RU" dirty="0">
                    <a:latin typeface="Georgia" panose="02040502050405020303" pitchFamily="18" charset="0"/>
                  </a:rPr>
                  <a:t>Перепишем первое неравенство системы в виде</a:t>
                </a:r>
              </a:p>
              <a:p>
                <a:pPr algn="l">
                  <a:lnSpc>
                    <a:spcPct val="100000"/>
                  </a:lnSpc>
                  <a:spcBef>
                    <a:spcPts val="300"/>
                  </a:spcBef>
                </a:pPr>
                <a:r>
                  <a:rPr lang="ru-RU" dirty="0">
                    <a:latin typeface="Georgia" panose="02040502050405020303" pitchFamily="18" charset="0"/>
                  </a:rPr>
                  <a:t>	 	</a:t>
                </a:r>
                <a14:m>
                  <m:oMath xmlns:m="http://schemas.openxmlformats.org/officeDocument/2006/math">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+1</m:t>
                        </m:r>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−7</m:t>
                        </m:r>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1</m:t>
                            </m:r>
                          </m:sub>
                        </m:sSub>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2</m:t>
                            </m:r>
                          </m:sub>
                        </m:sSub>
                      </m:e>
                    </m:d>
                    <m:r>
                      <a:rPr lang="ru-RU" i="1">
                        <a:latin typeface="Cambria Math" panose="02040503050406030204" pitchFamily="18" charset="0"/>
                      </a:rPr>
                      <m:t>&gt;0</m:t>
                    </m:r>
                  </m:oMath>
                </a14:m>
                <a:r>
                  <a:rPr lang="ru-RU" dirty="0">
                    <a:latin typeface="Georgia" panose="02040502050405020303" pitchFamily="18" charset="0"/>
                  </a:rPr>
                  <a:t>, 		</a:t>
                </a:r>
              </a:p>
              <a:p>
                <a:pPr algn="l">
                  <a:lnSpc>
                    <a:spcPct val="100000"/>
                  </a:lnSpc>
                  <a:spcBef>
                    <a:spcPts val="300"/>
                  </a:spcBef>
                </a:pPr>
                <a:r>
                  <a:rPr lang="ru-RU" dirty="0">
                    <a:latin typeface="Georgia" panose="02040502050405020303" pitchFamily="18" charset="0"/>
                  </a:rPr>
                  <a:t>где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1</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2</m:t>
                        </m:r>
                      </m:e>
                    </m:rad>
                  </m:oMath>
                </a14:m>
                <a:r>
                  <a:rPr lang="ru-RU" dirty="0">
                    <a:latin typeface="Georgia" panose="02040502050405020303" pitchFamily="18" charset="0"/>
                  </a:rPr>
                  <a: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2</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2</m:t>
                        </m:r>
                      </m:e>
                    </m:rad>
                  </m:oMath>
                </a14:m>
                <a:r>
                  <a:rPr lang="ru-RU" dirty="0">
                    <a:latin typeface="Georgia" panose="02040502050405020303" pitchFamily="18" charset="0"/>
                  </a:rPr>
                  <a:t>.</a:t>
                </a:r>
              </a:p>
              <a:p>
                <a:pPr algn="l">
                  <a:lnSpc>
                    <a:spcPct val="100000"/>
                  </a:lnSpc>
                  <a:spcBef>
                    <a:spcPts val="300"/>
                  </a:spcBef>
                </a:pPr>
                <a:r>
                  <a:rPr lang="ru-RU" dirty="0">
                    <a:latin typeface="Georgia" panose="02040502050405020303" pitchFamily="18" charset="0"/>
                  </a:rPr>
                  <a:t>   Решив неравенство методом интервалов, получим: </a:t>
                </a:r>
              </a:p>
              <a:p>
                <a:pPr algn="l">
                  <a:lnSpc>
                    <a:spcPct val="100000"/>
                  </a:lnSpc>
                  <a:spcBef>
                    <a:spcPts val="300"/>
                  </a:spcBef>
                </a:pPr>
                <a:r>
                  <a:rPr lang="ru-RU" i="1" dirty="0">
                    <a:latin typeface="Georgia" panose="02040502050405020303" pitchFamily="18" charset="0"/>
                  </a:rPr>
                  <a:t>	 </a:t>
                </a:r>
                <a:r>
                  <a:rPr lang="en-US" i="1" dirty="0">
                    <a:latin typeface="Georgia" panose="02040502050405020303" pitchFamily="18" charset="0"/>
                  </a:rPr>
                  <a:t>a</a:t>
                </a:r>
                <a:r>
                  <a:rPr lang="ru-RU" dirty="0">
                    <a:latin typeface="Georgia" panose="02040502050405020303" pitchFamily="18" charset="0"/>
                  </a:rPr>
                  <a:t> &lt; </a:t>
                </a:r>
                <a14:m>
                  <m:oMath xmlns:m="http://schemas.openxmlformats.org/officeDocument/2006/math">
                    <m:r>
                      <a:rPr lang="ru-RU" i="1">
                        <a:latin typeface="Cambria Math" panose="02040503050406030204" pitchFamily="18" charset="0"/>
                      </a:rPr>
                      <m:t>− </m:t>
                    </m:r>
                  </m:oMath>
                </a14:m>
                <a:r>
                  <a:rPr lang="ru-RU" dirty="0">
                    <a:latin typeface="Georgia" panose="02040502050405020303" pitchFamily="18" charset="0"/>
                  </a:rPr>
                  <a:t>1;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1</m:t>
                        </m:r>
                      </m:sub>
                    </m:sSub>
                    <m:r>
                      <a:rPr lang="ru-RU" i="1">
                        <a:latin typeface="Cambria Math" panose="02040503050406030204" pitchFamily="18" charset="0"/>
                      </a:rPr>
                      <m:t> </m:t>
                    </m:r>
                  </m:oMath>
                </a14:m>
                <a:r>
                  <a:rPr lang="ru-RU" dirty="0">
                    <a:latin typeface="Georgia" panose="02040502050405020303" pitchFamily="18" charset="0"/>
                  </a:rPr>
                  <a:t>&lt; </a:t>
                </a:r>
                <a:r>
                  <a:rPr lang="en-US" i="1" dirty="0">
                    <a:latin typeface="Georgia" panose="02040502050405020303" pitchFamily="18" charset="0"/>
                  </a:rPr>
                  <a:t>a</a:t>
                </a:r>
                <a:r>
                  <a:rPr lang="ru-RU" dirty="0">
                    <a:latin typeface="Georgia" panose="02040502050405020303" pitchFamily="18" charset="0"/>
                  </a:rPr>
                  <a:t> &lt;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2</m:t>
                        </m:r>
                      </m:sub>
                    </m:sSub>
                  </m:oMath>
                </a14:m>
                <a:r>
                  <a:rPr lang="ru-RU" dirty="0">
                    <a:latin typeface="Georgia" panose="02040502050405020303" pitchFamily="18" charset="0"/>
                  </a:rPr>
                  <a:t>; </a:t>
                </a:r>
                <a:r>
                  <a:rPr lang="en-US" i="1" dirty="0">
                    <a:latin typeface="Georgia" panose="02040502050405020303" pitchFamily="18" charset="0"/>
                  </a:rPr>
                  <a:t>a</a:t>
                </a:r>
                <a:r>
                  <a:rPr lang="ru-RU" dirty="0">
                    <a:latin typeface="Georgia" panose="02040502050405020303" pitchFamily="18" charset="0"/>
                  </a:rPr>
                  <a:t> &gt; 7 (рис. 1).</a:t>
                </a:r>
                <a:endParaRPr lang="ru-RU" dirty="0">
                  <a:solidFill>
                    <a:schemeClr val="tx2"/>
                  </a:solidFill>
                  <a:latin typeface="Georgia" panose="02040502050405020303" pitchFamily="18" charset="0"/>
                </a:endParaRPr>
              </a:p>
              <a:p>
                <a:pPr algn="l">
                  <a:lnSpc>
                    <a:spcPct val="100000"/>
                  </a:lnSpc>
                  <a:spcBef>
                    <a:spcPts val="300"/>
                  </a:spcBef>
                </a:pPr>
                <a:r>
                  <a:rPr lang="ru-RU" dirty="0">
                    <a:solidFill>
                      <a:schemeClr val="tx2"/>
                    </a:solidFill>
                    <a:latin typeface="Georgia" panose="02040502050405020303" pitchFamily="18" charset="0"/>
                  </a:rPr>
                  <a:t>   </a:t>
                </a:r>
                <a:r>
                  <a:rPr lang="ru-RU" dirty="0">
                    <a:latin typeface="Georgia" panose="02040502050405020303" pitchFamily="18" charset="0"/>
                  </a:rPr>
                  <a:t>Перепишем второе неравенство системы в виде </a:t>
                </a:r>
              </a:p>
              <a:p>
                <a:pPr algn="l">
                  <a:lnSpc>
                    <a:spcPct val="100000"/>
                  </a:lnSpc>
                  <a:spcBef>
                    <a:spcPts val="300"/>
                  </a:spcBef>
                </a:pPr>
                <a:r>
                  <a:rPr lang="ru-RU" dirty="0">
                    <a:latin typeface="Georgia" panose="02040502050405020303" pitchFamily="18" charset="0"/>
                  </a:rPr>
                  <a:t>	</a:t>
                </a:r>
                <a14:m>
                  <m:oMath xmlns:m="http://schemas.openxmlformats.org/officeDocument/2006/math">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3</m:t>
                            </m:r>
                          </m:sub>
                        </m:sSub>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4</m:t>
                            </m:r>
                          </m:sub>
                        </m:sSub>
                      </m:e>
                    </m:d>
                    <m:r>
                      <a:rPr lang="ru-RU" i="1">
                        <a:latin typeface="Cambria Math" panose="02040503050406030204" pitchFamily="18" charset="0"/>
                      </a:rPr>
                      <m:t>&gt;0</m:t>
                    </m:r>
                  </m:oMath>
                </a14:m>
                <a:r>
                  <a:rPr lang="ru-RU" dirty="0">
                    <a:latin typeface="Georgia" panose="02040502050405020303" pitchFamily="18" charset="0"/>
                  </a:rPr>
                  <a:t>, 		      </a:t>
                </a:r>
              </a:p>
              <a:p>
                <a:pPr algn="l">
                  <a:lnSpc>
                    <a:spcPct val="100000"/>
                  </a:lnSpc>
                  <a:spcBef>
                    <a:spcPts val="300"/>
                  </a:spcBef>
                </a:pPr>
                <a:r>
                  <a:rPr lang="ru-RU" dirty="0">
                    <a:latin typeface="Georgia" panose="02040502050405020303" pitchFamily="18" charset="0"/>
                  </a:rPr>
                  <a:t>где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3</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3</m:t>
                        </m:r>
                      </m:e>
                    </m:rad>
                  </m:oMath>
                </a14:m>
                <a:r>
                  <a:rPr lang="ru-RU" dirty="0">
                    <a:latin typeface="Georgia" panose="02040502050405020303" pitchFamily="18" charset="0"/>
                  </a:rPr>
                  <a: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4</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3</m:t>
                        </m:r>
                      </m:e>
                    </m:rad>
                  </m:oMath>
                </a14:m>
                <a:r>
                  <a:rPr lang="ru-RU" dirty="0">
                    <a:latin typeface="Georgia" panose="02040502050405020303" pitchFamily="18" charset="0"/>
                  </a:rPr>
                  <a:t>.</a:t>
                </a:r>
                <a:r>
                  <a:rPr lang="ru-RU" dirty="0">
                    <a:solidFill>
                      <a:srgbClr val="0070C0"/>
                    </a:solidFill>
                    <a:latin typeface="Georgia" panose="02040502050405020303" pitchFamily="18" charset="0"/>
                  </a:rPr>
                  <a:t> </a:t>
                </a:r>
              </a:p>
              <a:p>
                <a:pPr algn="l">
                  <a:lnSpc>
                    <a:spcPct val="100000"/>
                  </a:lnSpc>
                  <a:spcBef>
                    <a:spcPts val="300"/>
                  </a:spcBef>
                </a:pPr>
                <a:r>
                  <a:rPr lang="ru-RU" dirty="0">
                    <a:latin typeface="Georgia" panose="02040502050405020303" pitchFamily="18" charset="0"/>
                  </a:rPr>
                  <a:t>   Решив неравенство методом интервалов, </a:t>
                </a:r>
                <a:br>
                  <a:rPr lang="ru-RU" dirty="0">
                    <a:latin typeface="Georgia" panose="02040502050405020303" pitchFamily="18" charset="0"/>
                  </a:rPr>
                </a:br>
                <a:r>
                  <a:rPr lang="ru-RU" dirty="0">
                    <a:latin typeface="Georgia" panose="02040502050405020303" pitchFamily="18" charset="0"/>
                  </a:rPr>
                  <a:t>получим: </a:t>
                </a:r>
                <a:r>
                  <a:rPr lang="en-US" i="1" dirty="0">
                    <a:latin typeface="Georgia" panose="02040502050405020303" pitchFamily="18" charset="0"/>
                  </a:rPr>
                  <a:t>a</a:t>
                </a:r>
                <a:r>
                  <a:rPr lang="ru-RU" dirty="0">
                    <a:latin typeface="Georgia" panose="02040502050405020303" pitchFamily="18" charset="0"/>
                  </a:rPr>
                  <a:t> &lt;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3</m:t>
                        </m:r>
                      </m:sub>
                    </m:sSub>
                  </m:oMath>
                </a14:m>
                <a:r>
                  <a:rPr lang="ru-RU" dirty="0">
                    <a:latin typeface="Georgia" panose="02040502050405020303" pitchFamily="18" charset="0"/>
                  </a:rPr>
                  <a:t>; </a:t>
                </a:r>
                <a:r>
                  <a:rPr lang="en-US" i="1" dirty="0">
                    <a:latin typeface="Georgia" panose="02040502050405020303" pitchFamily="18" charset="0"/>
                  </a:rPr>
                  <a:t>a</a:t>
                </a:r>
                <a:r>
                  <a:rPr lang="ru-RU" dirty="0">
                    <a:latin typeface="Georgia" panose="02040502050405020303" pitchFamily="18" charset="0"/>
                  </a:rPr>
                  <a:t> &gt;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4</m:t>
                        </m:r>
                      </m:sub>
                    </m:sSub>
                  </m:oMath>
                </a14:m>
                <a:r>
                  <a:rPr lang="ru-RU" dirty="0">
                    <a:latin typeface="Georgia" panose="02040502050405020303" pitchFamily="18" charset="0"/>
                  </a:rPr>
                  <a:t> (рис. 2).</a:t>
                </a:r>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1" y="1230633"/>
                <a:ext cx="11521280" cy="5270708"/>
              </a:xfrm>
              <a:blipFill>
                <a:blip r:embed="rId4"/>
                <a:stretch>
                  <a:fillRect l="-847"/>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34</a:t>
            </a:fld>
            <a:endParaRPr lang="ru-RU" dirty="0">
              <a:solidFill>
                <a:schemeClr val="accent1"/>
              </a:solidFill>
            </a:endParaRPr>
          </a:p>
        </p:txBody>
      </p:sp>
      <p:graphicFrame>
        <p:nvGraphicFramePr>
          <p:cNvPr id="9" name="Объект 8">
            <a:extLst>
              <a:ext uri="{FF2B5EF4-FFF2-40B4-BE49-F238E27FC236}">
                <a16:creationId xmlns:a16="http://schemas.microsoft.com/office/drawing/2014/main" id="{BF6FCCA8-2699-4F74-A4BD-1277B76524DF}"/>
              </a:ext>
            </a:extLst>
          </p:cNvPr>
          <p:cNvGraphicFramePr>
            <a:graphicFrameLocks noChangeAspect="1"/>
          </p:cNvGraphicFramePr>
          <p:nvPr>
            <p:extLst>
              <p:ext uri="{D42A27DB-BD31-4B8C-83A1-F6EECF244321}">
                <p14:modId xmlns:p14="http://schemas.microsoft.com/office/powerpoint/2010/main" val="4052947890"/>
              </p:ext>
            </p:extLst>
          </p:nvPr>
        </p:nvGraphicFramePr>
        <p:xfrm>
          <a:off x="8232237" y="3268435"/>
          <a:ext cx="3816424" cy="3014421"/>
        </p:xfrm>
        <a:graphic>
          <a:graphicData uri="http://schemas.openxmlformats.org/presentationml/2006/ole">
            <mc:AlternateContent xmlns:mc="http://schemas.openxmlformats.org/markup-compatibility/2006">
              <mc:Choice xmlns:v="urn:schemas-microsoft-com:vml" Requires="v">
                <p:oleObj spid="_x0000_s1029" name="Точечный рисунок" r:id="rId5" imgW="1997581" imgH="1578709" progId="Paint.Picture">
                  <p:embed/>
                </p:oleObj>
              </mc:Choice>
              <mc:Fallback>
                <p:oleObj name="Точечный рисунок" r:id="rId5" imgW="1997581" imgH="1578709" progId="Paint.Picture">
                  <p:embed/>
                  <p:pic>
                    <p:nvPicPr>
                      <p:cNvPr id="7" name="Объект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2237" y="3268435"/>
                        <a:ext cx="3816424" cy="3014421"/>
                      </a:xfrm>
                      <a:prstGeom prst="rect">
                        <a:avLst/>
                      </a:prstGeom>
                      <a:noFill/>
                    </p:spPr>
                  </p:pic>
                </p:oleObj>
              </mc:Fallback>
            </mc:AlternateContent>
          </a:graphicData>
        </a:graphic>
      </p:graphicFrame>
    </p:spTree>
    <p:extLst>
      <p:ext uri="{BB962C8B-B14F-4D97-AF65-F5344CB8AC3E}">
        <p14:creationId xmlns:p14="http://schemas.microsoft.com/office/powerpoint/2010/main" val="5405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431371" y="1150706"/>
                <a:ext cx="11329259" cy="5350636"/>
              </a:xfrm>
            </p:spPr>
            <p:txBody>
              <a:bodyPr>
                <a:noAutofit/>
              </a:bodyPr>
              <a:lstStyle/>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Учитывая, что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3</m:t>
                        </m:r>
                      </m:sub>
                    </m:sSub>
                  </m:oMath>
                </a14:m>
                <a:r>
                  <a:rPr lang="ru-RU" sz="2800" dirty="0">
                    <a:latin typeface="Times New Roman" panose="02020603050405020304" pitchFamily="18" charset="0"/>
                    <a:cs typeface="Times New Roman" panose="02020603050405020304" pitchFamily="18" charset="0"/>
                  </a:rPr>
                  <a:t> &lt;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4</m:t>
                        </m:r>
                      </m:sub>
                    </m:sSub>
                  </m:oMath>
                </a14:m>
                <a:r>
                  <a:rPr lang="ru-RU" sz="2800" dirty="0">
                    <a:latin typeface="Times New Roman" panose="02020603050405020304" pitchFamily="18" charset="0"/>
                    <a:cs typeface="Times New Roman" panose="02020603050405020304" pitchFamily="18" charset="0"/>
                  </a:rPr>
                  <a:t> &lt;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получим все решения системы:</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𝑎</m:t>
                    </m:r>
                    <m:r>
                      <a:rPr lang="ru-RU" sz="2800" i="1">
                        <a:latin typeface="Cambria Math" panose="02040503050406030204" pitchFamily="18" charset="0"/>
                      </a:rPr>
                      <m:t> </m:t>
                    </m:r>
                  </m:oMath>
                </a14:m>
                <a:r>
                  <a:rPr lang="ru-RU" sz="2800" dirty="0">
                    <a:latin typeface="Times New Roman" panose="02020603050405020304" pitchFamily="18" charset="0"/>
                    <a:cs typeface="Times New Roman" panose="02020603050405020304" pitchFamily="18" charset="0"/>
                  </a:rPr>
                  <a:t>&lt; </a:t>
                </a:r>
                <a14:m>
                  <m:oMath xmlns:m="http://schemas.openxmlformats.org/officeDocument/2006/math">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&gt;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Итак, исходное квадратное уравнение  имеет два различных отрицательных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корня, если</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 −1</m:t>
                        </m:r>
                      </m:e>
                    </m:d>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7;+∞</m:t>
                        </m:r>
                      </m:e>
                    </m:d>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b="1" dirty="0">
                    <a:latin typeface="Times New Roman" panose="02020603050405020304" pitchFamily="18" charset="0"/>
                    <a:cs typeface="Times New Roman" panose="02020603050405020304" pitchFamily="18" charset="0"/>
                  </a:rPr>
                  <a:t>   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 −1</m:t>
                        </m:r>
                      </m:e>
                    </m:d>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7;+∞</m:t>
                        </m:r>
                      </m:e>
                    </m:d>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431371" y="1150706"/>
                <a:ext cx="11329259" cy="5350636"/>
              </a:xfrm>
              <a:blipFill>
                <a:blip r:embed="rId3"/>
                <a:stretch>
                  <a:fillRect l="-1130" t="-125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35</a:t>
            </a:fld>
            <a:endParaRPr lang="ru-RU" dirty="0">
              <a:solidFill>
                <a:schemeClr val="accent1"/>
              </a:solidFill>
            </a:endParaRPr>
          </a:p>
        </p:txBody>
      </p:sp>
    </p:spTree>
    <p:extLst>
      <p:ext uri="{BB962C8B-B14F-4D97-AF65-F5344CB8AC3E}">
        <p14:creationId xmlns:p14="http://schemas.microsoft.com/office/powerpoint/2010/main" val="110748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189507"/>
                <a:ext cx="11137237" cy="5668494"/>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14.</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en-US" sz="2800" i="1" smtClean="0">
                        <a:solidFill>
                          <a:srgbClr val="C00000"/>
                        </a:solidFill>
                        <a:latin typeface="Cambria Math" panose="02040503050406030204" pitchFamily="18" charset="0"/>
                      </a:rPr>
                      <m:t>−</m:t>
                    </m:r>
                    <m:d>
                      <m:dPr>
                        <m:ctrlPr>
                          <a:rPr lang="ru-RU" sz="2800" b="0" i="1" smtClean="0">
                            <a:solidFill>
                              <a:srgbClr val="C00000"/>
                            </a:solidFill>
                            <a:latin typeface="Cambria Math" panose="02040503050406030204" pitchFamily="18" charset="0"/>
                          </a:rPr>
                        </m:ctrlPr>
                      </m:dPr>
                      <m:e>
                        <m:r>
                          <a:rPr lang="ru-RU" sz="2800" b="0" i="1" smtClean="0">
                            <a:solidFill>
                              <a:srgbClr val="C00000"/>
                            </a:solidFill>
                            <a:latin typeface="Cambria Math" panose="02040503050406030204" pitchFamily="18" charset="0"/>
                          </a:rPr>
                          <m:t>5</m:t>
                        </m:r>
                        <m:r>
                          <a:rPr lang="en-US" sz="2800" b="0" i="1" smtClean="0">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−1</m:t>
                        </m:r>
                      </m:e>
                    </m:d>
                    <m:r>
                      <a:rPr lang="ru-RU" sz="2800" i="1">
                        <a:solidFill>
                          <a:srgbClr val="C00000"/>
                        </a:solidFill>
                        <a:latin typeface="Cambria Math" panose="02040503050406030204" pitchFamily="18" charset="0"/>
                      </a:rPr>
                      <m:t>𝑥</m:t>
                    </m:r>
                    <m:r>
                      <a:rPr lang="ru-RU" sz="2800" b="0" i="1" smtClean="0">
                        <a:solidFill>
                          <a:srgbClr val="C00000"/>
                        </a:solidFill>
                        <a:latin typeface="Cambria Math" panose="02040503050406030204" pitchFamily="18" charset="0"/>
                      </a:rPr>
                      <m:t>+9</m:t>
                    </m:r>
                    <m:r>
                      <a:rPr lang="ru-RU" sz="2800" i="1">
                        <a:solidFill>
                          <a:srgbClr val="C00000"/>
                        </a:solidFill>
                        <a:latin typeface="Cambria Math" panose="02040503050406030204" pitchFamily="18" charset="0"/>
                      </a:rPr>
                      <m:t>=0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a:t>
                </a:r>
                <a:r>
                  <a:rPr lang="en-US"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имеет два различных корня, больших </a:t>
                </a:r>
                <a14:m>
                  <m:oMath xmlns:m="http://schemas.openxmlformats.org/officeDocument/2006/math">
                    <m:r>
                      <a:rPr lang="ru-RU" sz="2800" i="1" smtClean="0">
                        <a:solidFill>
                          <a:srgbClr val="C00000"/>
                        </a:solidFill>
                        <a:latin typeface="Cambria Math" panose="02040503050406030204" pitchFamily="18" charset="0"/>
                      </a:rPr>
                      <m:t>1</m:t>
                    </m:r>
                  </m:oMath>
                </a14:m>
                <a:r>
                  <a:rPr lang="ru-RU" sz="2800" dirty="0">
                    <a:solidFill>
                      <a:srgbClr val="C00000"/>
                    </a:solidFill>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Уравнение имеет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имеет два различных корня, если </a:t>
                </a:r>
                <a14:m>
                  <m:oMath xmlns:m="http://schemas.openxmlformats.org/officeDocument/2006/math">
                    <m:r>
                      <a:rPr lang="en-US" sz="2800" b="0" i="1" smtClean="0">
                        <a:latin typeface="Cambria Math" panose="02040503050406030204" pitchFamily="18" charset="0"/>
                      </a:rPr>
                      <m:t>𝐷</m:t>
                    </m:r>
                    <m:r>
                      <a:rPr lang="ru-RU" sz="2800" i="1">
                        <a:latin typeface="Cambria Math" panose="02040503050406030204" pitchFamily="18" charset="0"/>
                      </a:rPr>
                      <m:t>&gt;0</m:t>
                    </m:r>
                  </m:oMath>
                </a14:m>
                <a:r>
                  <a:rPr lang="ru-RU" sz="2800" dirty="0">
                    <a:solidFill>
                      <a:schemeClr val="tx1"/>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 е. если</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chemeClr val="tx1"/>
                            </a:solidFill>
                            <a:latin typeface="Cambria Math" panose="02040503050406030204" pitchFamily="18" charset="0"/>
                          </a:rPr>
                        </m:ctrlPr>
                      </m:sSupPr>
                      <m:e>
                        <m:d>
                          <m:dPr>
                            <m:ctrlPr>
                              <a:rPr lang="ru-RU" sz="2800" i="1">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5</m:t>
                            </m:r>
                            <m:r>
                              <a:rPr lang="en-US" sz="2800" i="1">
                                <a:solidFill>
                                  <a:schemeClr val="tx1"/>
                                </a:solidFill>
                                <a:latin typeface="Cambria Math" panose="02040503050406030204" pitchFamily="18" charset="0"/>
                              </a:rPr>
                              <m:t>𝑎</m:t>
                            </m:r>
                            <m:r>
                              <a:rPr lang="en-US" sz="2800" i="1">
                                <a:solidFill>
                                  <a:schemeClr val="tx1"/>
                                </a:solidFill>
                                <a:latin typeface="Cambria Math" panose="02040503050406030204" pitchFamily="18" charset="0"/>
                              </a:rPr>
                              <m:t>−1</m:t>
                            </m:r>
                          </m:e>
                        </m:d>
                      </m:e>
                      <m:sup>
                        <m:r>
                          <a:rPr lang="ru-RU" sz="2800" i="1">
                            <a:solidFill>
                              <a:schemeClr val="tx1"/>
                            </a:solidFill>
                            <a:latin typeface="Cambria Math" panose="02040503050406030204" pitchFamily="18" charset="0"/>
                          </a:rPr>
                          <m:t>2</m:t>
                        </m:r>
                      </m:sup>
                    </m:sSup>
                    <m:r>
                      <a:rPr lang="en-US" sz="2800" b="0" i="1" smtClean="0">
                        <a:solidFill>
                          <a:schemeClr val="tx1"/>
                        </a:solidFill>
                        <a:latin typeface="Cambria Math" panose="02040503050406030204" pitchFamily="18" charset="0"/>
                      </a:rPr>
                      <m:t>−36</m:t>
                    </m:r>
                    <m:r>
                      <a:rPr lang="ru-RU" sz="2800" b="0" i="1" smtClean="0">
                        <a:solidFill>
                          <a:schemeClr val="tx1"/>
                        </a:solidFill>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b="0" i="0" smtClean="0">
                        <a:latin typeface="Cambria Math" panose="02040503050406030204" pitchFamily="18" charset="0"/>
                      </a:rPr>
                      <m:t>2</m:t>
                    </m:r>
                    <m:r>
                      <a:rPr lang="en-US" sz="2800" i="1" smtClean="0">
                        <a:latin typeface="Cambria Math" panose="02040503050406030204" pitchFamily="18" charset="0"/>
                      </a:rPr>
                      <m:t>5</m:t>
                    </m:r>
                    <m:d>
                      <m:dPr>
                        <m:ctrlPr>
                          <a:rPr lang="en-US" sz="2800" i="1">
                            <a:latin typeface="Cambria Math" panose="02040503050406030204" pitchFamily="18" charset="0"/>
                          </a:rPr>
                        </m:ctrlPr>
                      </m:dPr>
                      <m:e>
                        <m:r>
                          <a:rPr lang="en-US" sz="2800" i="1">
                            <a:latin typeface="Cambria Math" panose="02040503050406030204" pitchFamily="18" charset="0"/>
                          </a:rPr>
                          <m:t>𝑎</m:t>
                        </m:r>
                        <m:r>
                          <a:rPr lang="en-US" sz="2800" b="0" i="1" smtClean="0">
                            <a:latin typeface="Cambria Math" panose="02040503050406030204" pitchFamily="18" charset="0"/>
                          </a:rPr>
                          <m:t>+1</m:t>
                        </m:r>
                      </m:e>
                    </m:d>
                    <m:d>
                      <m:dPr>
                        <m:ctrlPr>
                          <a:rPr lang="en-US" sz="2800" b="0" i="1" smtClean="0">
                            <a:latin typeface="Cambria Math" panose="02040503050406030204" pitchFamily="18" charset="0"/>
                          </a:rPr>
                        </m:ctrlPr>
                      </m:dPr>
                      <m:e>
                        <m:r>
                          <a:rPr lang="en-US" sz="2800" i="1">
                            <a:latin typeface="Cambria Math" panose="02040503050406030204" pitchFamily="18" charset="0"/>
                          </a:rPr>
                          <m:t>𝑎</m:t>
                        </m:r>
                        <m:r>
                          <a:rPr lang="en-US" sz="2800" i="1">
                            <a:latin typeface="Cambria Math" panose="02040503050406030204" pitchFamily="18" charset="0"/>
                          </a:rPr>
                          <m:t>−1,4</m:t>
                        </m:r>
                      </m:e>
                    </m:d>
                    <m:r>
                      <a:rPr lang="en-US" sz="2800" b="0" i="1" smtClean="0">
                        <a:solidFill>
                          <a:schemeClr val="tx1"/>
                        </a:solidFill>
                        <a:latin typeface="Cambria Math" panose="02040503050406030204" pitchFamily="18" charset="0"/>
                      </a:rPr>
                      <m:t>&gt;</m:t>
                    </m:r>
                    <m:r>
                      <a:rPr lang="ru-RU"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𝑎</m:t>
                    </m:r>
                    <m:r>
                      <m:rPr>
                        <m:nor/>
                      </m:rPr>
                      <a:rPr lang="ru-RU" sz="2800" b="0" i="0" smtClean="0">
                        <a:solidFill>
                          <a:schemeClr val="tx1"/>
                        </a:solidFill>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m:t>
                    </m:r>
                    <m:r>
                      <a:rPr lang="ru-RU" sz="2800" b="0" i="1" smtClean="0">
                        <a:latin typeface="Cambria Math" panose="02040503050406030204" pitchFamily="18" charset="0"/>
                      </a:rPr>
                      <m:t> (</m:t>
                    </m:r>
                    <m:r>
                      <a:rPr lang="en-US" sz="2800" i="1">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a:rPr lang="ru-RU" sz="2800" b="0" i="1" dirty="0" smtClean="0">
                        <a:latin typeface="Cambria Math" panose="02040503050406030204" pitchFamily="18" charset="0"/>
                        <a:cs typeface="Arial" panose="020B0604020202020204" pitchFamily="34" charset="0"/>
                      </a:rPr>
                      <m:t>−</m:t>
                    </m:r>
                    <m:r>
                      <a:rPr lang="ru-RU" sz="2800" b="0" i="1" smtClean="0">
                        <a:latin typeface="Cambria Math" panose="02040503050406030204" pitchFamily="18" charset="0"/>
                      </a:rPr>
                      <m:t>1</m:t>
                    </m:r>
                    <m:r>
                      <m:rPr>
                        <m:nor/>
                      </m:rPr>
                      <a:rPr lang="ru-RU" sz="2800" dirty="0">
                        <a:latin typeface="Times New Roman" panose="02020603050405020304" pitchFamily="18" charset="0"/>
                        <a:cs typeface="Times New Roman" panose="02020603050405020304" pitchFamily="18" charset="0"/>
                      </a:rPr>
                      <m:t>)</m:t>
                    </m:r>
                    <m:r>
                      <m:rPr>
                        <m:nor/>
                      </m:rPr>
                      <a:rPr lang="ru-RU" sz="2800">
                        <a:latin typeface="Times New Roman" panose="02020603050405020304" pitchFamily="18" charset="0"/>
                        <a:cs typeface="Times New Roman" panose="02020603050405020304" pitchFamily="18" charset="0"/>
                      </a:rPr>
                      <m:t>∪</m:t>
                    </m:r>
                    <m:r>
                      <a:rPr lang="ru-RU" sz="2800">
                        <a:latin typeface="Cambria Math" panose="02040503050406030204" pitchFamily="18" charset="0"/>
                      </a:rPr>
                      <m:t>(</m:t>
                    </m:r>
                    <m:r>
                      <a:rPr lang="ru-RU" sz="2800" b="0" i="0" smtClean="0">
                        <a:latin typeface="Cambria Math" panose="02040503050406030204" pitchFamily="18" charset="0"/>
                      </a:rPr>
                      <m:t>1,4;</m:t>
                    </m:r>
                    <m:r>
                      <a:rPr lang="ru-RU" sz="2800" b="0" i="1" smtClean="0">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m:rPr>
                        <m:nor/>
                      </m:rPr>
                      <a:rPr lang="ru-RU" sz="2800" b="0" i="0" dirty="0" smtClean="0">
                        <a:latin typeface="Times New Roman" panose="020206030504050203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Корни уравнения выражаются через радикалы. Можно узнать, при каких значениях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меньший из них больше </a:t>
                </a:r>
                <a14:m>
                  <m:oMath xmlns:m="http://schemas.openxmlformats.org/officeDocument/2006/math">
                    <m:r>
                      <a:rPr lang="en-US" sz="2800" i="1" smtClean="0">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Поступим проще.</a:t>
                </a:r>
                <a:endParaRPr lang="ru-RU" sz="2800" dirty="0">
                  <a:solidFill>
                    <a:schemeClr val="tx1"/>
                  </a:solidFill>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Чтобы оба корня были больше </a:t>
                </a:r>
                <a14:m>
                  <m:oMath xmlns:m="http://schemas.openxmlformats.org/officeDocument/2006/math">
                    <m:r>
                      <a:rPr lang="en-US"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должны выполняться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два условия: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&gt; </a:t>
                </a:r>
                <a14:m>
                  <m:oMath xmlns:m="http://schemas.openxmlformats.org/officeDocument/2006/math">
                    <m:r>
                      <a:rPr lang="en-US" sz="2800" b="0" i="1" smtClean="0">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&gt; </a:t>
                </a:r>
                <a14:m>
                  <m:oMath xmlns:m="http://schemas.openxmlformats.org/officeDocument/2006/math">
                    <m:r>
                      <a:rPr lang="en-US" sz="2800" b="0" i="1" smtClean="0">
                        <a:latin typeface="Cambria Math" panose="02040503050406030204" pitchFamily="18" charset="0"/>
                      </a:rPr>
                      <m:t>0</m:t>
                    </m:r>
                    <m:r>
                      <a:rPr lang="ru-RU" sz="2800" b="0" i="1" smtClean="0">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Решив систему </a:t>
                </a:r>
                <a14:m>
                  <m:oMath xmlns:m="http://schemas.openxmlformats.org/officeDocument/2006/math">
                    <m:d>
                      <m:dPr>
                        <m:begChr m:val="{"/>
                        <m:endChr m:val=""/>
                        <m:ctrlPr>
                          <a:rPr lang="ru-RU"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effectLst/>
                                <a:latin typeface="Cambria Math" panose="02040503050406030204" pitchFamily="18" charset="0"/>
                                <a:ea typeface="Times New Roman" panose="02020603050405020304" pitchFamily="18" charset="0"/>
                                <a:cs typeface="Times New Roman" panose="02020603050405020304" pitchFamily="18" charset="0"/>
                              </a:rPr>
                            </m:ctrlPr>
                          </m:eqArrPr>
                          <m:e>
                            <m:f>
                              <m:fPr>
                                <m:ctrlPr>
                                  <a:rPr lang="ru-RU" sz="2800" i="1">
                                    <a:latin typeface="Cambria Math" panose="02040503050406030204" pitchFamily="18" charset="0"/>
                                  </a:rPr>
                                </m:ctrlPr>
                              </m:fPr>
                              <m:num>
                                <m:r>
                                  <a:rPr lang="ru-RU" sz="2800" b="0" i="1" smtClean="0">
                                    <a:latin typeface="Cambria Math" panose="02040503050406030204" pitchFamily="18" charset="0"/>
                                  </a:rPr>
                                  <m:t>5</m:t>
                                </m:r>
                                <m:r>
                                  <a:rPr lang="en-US" sz="2800" i="1">
                                    <a:latin typeface="Cambria Math" panose="02040503050406030204" pitchFamily="18" charset="0"/>
                                  </a:rPr>
                                  <m:t>𝑎</m:t>
                                </m:r>
                                <m:r>
                                  <a:rPr lang="ru-RU" sz="2800" b="0" i="1" smtClean="0">
                                    <a:latin typeface="Cambria Math" panose="02040503050406030204" pitchFamily="18" charset="0"/>
                                  </a:rPr>
                                  <m:t> − </m:t>
                                </m:r>
                                <m:r>
                                  <a:rPr lang="en-US" sz="2800" i="1">
                                    <a:latin typeface="Cambria Math" panose="02040503050406030204" pitchFamily="18" charset="0"/>
                                  </a:rPr>
                                  <m:t>1</m:t>
                                </m:r>
                              </m:num>
                              <m:den>
                                <m:r>
                                  <a:rPr lang="ru-RU" sz="2800" b="0" i="1" smtClean="0">
                                    <a:latin typeface="Cambria Math" panose="02040503050406030204" pitchFamily="18" charset="0"/>
                                  </a:rPr>
                                  <m:t>2</m:t>
                                </m:r>
                              </m:den>
                            </m:f>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1</m:t>
                            </m:r>
                            <m:r>
                              <a:rPr lang="ru-RU" sz="2800" b="0" i="0" smtClean="0">
                                <a:effectLst/>
                                <a:latin typeface="Cambria Math" panose="02040503050406030204" pitchFamily="18" charset="0"/>
                                <a:ea typeface="Times New Roman" panose="02020603050405020304" pitchFamily="18" charset="0"/>
                                <a:cs typeface="Times New Roman" panose="02020603050405020304" pitchFamily="18" charset="0"/>
                              </a:rPr>
                              <m:t>       </m:t>
                            </m:r>
                          </m:e>
                          <m:e>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11−5</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&gt;0</m:t>
                            </m:r>
                            <m:r>
                              <a:rPr lang="ru-RU" sz="2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и </a:t>
                </a:r>
                <a:r>
                  <a:rPr lang="ru-RU" sz="2800" dirty="0">
                    <a:solidFill>
                      <a:schemeClr val="tx1"/>
                    </a:solidFill>
                    <a:latin typeface="Times New Roman" panose="02020603050405020304" pitchFamily="18" charset="0"/>
                    <a:cs typeface="Times New Roman" panose="02020603050405020304" pitchFamily="18" charset="0"/>
                  </a:rPr>
                  <a:t>учитывая ограничения (*), окончательно имеем</a:t>
                </a:r>
                <a:r>
                  <a:rPr lang="ru-RU" sz="2800" dirty="0">
                    <a:latin typeface="Times New Roman" panose="02020603050405020304" pitchFamily="18" charset="0"/>
                    <a:cs typeface="Times New Roman" panose="02020603050405020304" pitchFamily="18" charset="0"/>
                  </a:rPr>
                  <a:t>:</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rPr>
                      <m:t>𝑎</m:t>
                    </m:r>
                    <m:r>
                      <m:rPr>
                        <m:nor/>
                      </m:rPr>
                      <a:rPr lang="ru-RU" sz="2800" b="0" i="0" smtClean="0">
                        <a:solidFill>
                          <a:schemeClr val="tx1"/>
                        </a:solidFill>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m:t>
                    </m:r>
                    <m:r>
                      <a:rPr lang="ru-RU" sz="2800" b="0" i="1" smtClean="0">
                        <a:latin typeface="Cambria Math" panose="02040503050406030204" pitchFamily="18" charset="0"/>
                      </a:rPr>
                      <m:t> </m:t>
                    </m:r>
                    <m:r>
                      <a:rPr lang="ru-RU" sz="2800">
                        <a:latin typeface="Cambria Math" panose="02040503050406030204" pitchFamily="18" charset="0"/>
                      </a:rPr>
                      <m:t>(</m:t>
                    </m:r>
                    <m:r>
                      <a:rPr lang="ru-RU" sz="2800" b="0" i="0" smtClean="0">
                        <a:latin typeface="Cambria Math" panose="02040503050406030204" pitchFamily="18" charset="0"/>
                      </a:rPr>
                      <m:t>1,4;</m:t>
                    </m:r>
                    <m:r>
                      <a:rPr lang="ru-RU" sz="2800" b="0" i="1" smtClean="0">
                        <a:latin typeface="Cambria Math" panose="02040503050406030204" pitchFamily="18" charset="0"/>
                      </a:rPr>
                      <m:t>2,2</m:t>
                    </m:r>
                    <m:r>
                      <m:rPr>
                        <m:nor/>
                      </m:rPr>
                      <a:rPr lang="ru-RU" sz="2800" dirty="0">
                        <a:latin typeface="Times New Roman" panose="02020603050405020304" pitchFamily="18" charset="0"/>
                        <a:cs typeface="Times New Roman" panose="02020603050405020304" pitchFamily="18" charset="0"/>
                      </a:rPr>
                      <m:t>)</m:t>
                    </m:r>
                    <m:r>
                      <m:rPr>
                        <m:nor/>
                      </m:rPr>
                      <a:rPr lang="ru-RU" sz="2800" b="0" i="0" dirty="0" smtClean="0">
                        <a:latin typeface="Times New Roman" panose="020206030504050203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b="1" dirty="0">
                    <a:latin typeface="Times New Roman" panose="02020603050405020304" pitchFamily="18" charset="0"/>
                    <a:cs typeface="Times New Roman" panose="02020603050405020304" pitchFamily="18" charset="0"/>
                  </a:rPr>
                  <a:t>   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a:latin typeface="Cambria Math" panose="02040503050406030204" pitchFamily="18" charset="0"/>
                      </a:rPr>
                      <m:t>(1,4;</m:t>
                    </m:r>
                    <m:r>
                      <a:rPr lang="ru-RU" sz="2800" i="1">
                        <a:latin typeface="Cambria Math" panose="02040503050406030204" pitchFamily="18" charset="0"/>
                      </a:rPr>
                      <m:t>2,2</m:t>
                    </m:r>
                    <m:r>
                      <m:rPr>
                        <m:nor/>
                      </m:rPr>
                      <a:rPr lang="ru-RU" sz="2800" dirty="0">
                        <a:latin typeface="Times New Roman" panose="02020603050405020304" pitchFamily="18" charset="0"/>
                        <a:cs typeface="Times New Roman" panose="02020603050405020304" pitchFamily="18" charset="0"/>
                      </a:rPr>
                      <m:t>).</m:t>
                    </m:r>
                  </m:oMath>
                </a14:m>
                <a:endParaRPr lang="ru-RU" sz="2800" dirty="0">
                  <a:latin typeface="Times New Roman" panose="02020603050405020304" pitchFamily="18" charset="0"/>
                  <a:cs typeface="Times New Roman" panose="02020603050405020304" pitchFamily="18" charset="0"/>
                </a:endParaRP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189507"/>
                <a:ext cx="11137237" cy="5668494"/>
              </a:xfrm>
              <a:blipFill>
                <a:blip r:embed="rId3"/>
                <a:stretch>
                  <a:fillRect l="-1095" t="-1075" r="-1916"/>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36</a:t>
            </a:fld>
            <a:endParaRPr lang="ru-RU" dirty="0">
              <a:solidFill>
                <a:schemeClr val="accent1"/>
              </a:solidFill>
            </a:endParaRPr>
          </a:p>
        </p:txBody>
      </p:sp>
      <p:pic>
        <p:nvPicPr>
          <p:cNvPr id="7" name="Рисунок 6">
            <a:extLst>
              <a:ext uri="{FF2B5EF4-FFF2-40B4-BE49-F238E27FC236}">
                <a16:creationId xmlns:a16="http://schemas.microsoft.com/office/drawing/2014/main" id="{FBCBDAAE-4344-436E-AC90-6D13F2C6AAEA}"/>
              </a:ext>
            </a:extLst>
          </p:cNvPr>
          <p:cNvPicPr>
            <a:picLocks noChangeAspect="1"/>
          </p:cNvPicPr>
          <p:nvPr/>
        </p:nvPicPr>
        <p:blipFill>
          <a:blip r:embed="rId4"/>
          <a:stretch>
            <a:fillRect/>
          </a:stretch>
        </p:blipFill>
        <p:spPr>
          <a:xfrm>
            <a:off x="10392432" y="4127903"/>
            <a:ext cx="1619250" cy="1704975"/>
          </a:xfrm>
          <a:prstGeom prst="rect">
            <a:avLst/>
          </a:prstGeom>
        </p:spPr>
      </p:pic>
    </p:spTree>
    <p:extLst>
      <p:ext uri="{BB962C8B-B14F-4D97-AF65-F5344CB8AC3E}">
        <p14:creationId xmlns:p14="http://schemas.microsoft.com/office/powerpoint/2010/main" val="173342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7030A0"/>
                </a:solidFill>
                <a:latin typeface="Times New Roman" panose="02020603050405020304" pitchFamily="18" charset="0"/>
                <a:cs typeface="Times New Roman" panose="02020603050405020304" pitchFamily="18" charset="0"/>
              </a:rPr>
              <a:t>Рациональное уравнение</a:t>
            </a:r>
            <a:endParaRPr lang="ru-RU"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15.</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каком значении параметра </a:t>
                </a:r>
                <a:r>
                  <a:rPr lang="en-US" sz="2800" i="1" dirty="0">
                    <a:solidFill>
                      <a:srgbClr val="C00000"/>
                    </a:solidFill>
                    <a:latin typeface="Times New Roman" panose="02020603050405020304" pitchFamily="18" charset="0"/>
                    <a:cs typeface="Times New Roman" panose="02020603050405020304" pitchFamily="18" charset="0"/>
                  </a:rPr>
                  <a:t>m</a:t>
                </a:r>
                <a:r>
                  <a:rPr lang="ru-RU" sz="2800" dirty="0">
                    <a:solidFill>
                      <a:srgbClr val="C00000"/>
                    </a:solidFill>
                    <a:latin typeface="Times New Roman" panose="02020603050405020304" pitchFamily="18" charset="0"/>
                    <a:cs typeface="Times New Roman" panose="02020603050405020304" pitchFamily="18" charset="0"/>
                  </a:rPr>
                  <a:t> уравнение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solidFill>
                              <a:srgbClr val="C00000"/>
                            </a:solidFill>
                            <a:latin typeface="Cambria Math" panose="02040503050406030204" pitchFamily="18" charset="0"/>
                          </a:rPr>
                        </m:ctrlPr>
                      </m:fPr>
                      <m:num>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r>
                              <a:rPr lang="ru-RU" sz="2800" b="0" i="1" smtClean="0">
                                <a:solidFill>
                                  <a:srgbClr val="C00000"/>
                                </a:solidFill>
                                <a:latin typeface="Cambria Math" panose="02040503050406030204" pitchFamily="18" charset="0"/>
                              </a:rPr>
                              <m:t> </m:t>
                            </m:r>
                          </m:sup>
                        </m:sSup>
                        <m:r>
                          <a:rPr lang="ru-RU" sz="2800" i="1">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ru-RU" sz="2800" i="1">
                            <a:solidFill>
                              <a:srgbClr val="C00000"/>
                            </a:solidFill>
                            <a:latin typeface="Cambria Math" panose="02040503050406030204" pitchFamily="18" charset="0"/>
                          </a:rPr>
                          <m:t>10</m:t>
                        </m:r>
                        <m:r>
                          <a:rPr lang="ru-RU" sz="2800" i="1">
                            <a:solidFill>
                              <a:srgbClr val="C00000"/>
                            </a:solidFill>
                            <a:latin typeface="Cambria Math" panose="02040503050406030204" pitchFamily="18" charset="0"/>
                          </a:rPr>
                          <m:t>𝑥</m:t>
                        </m:r>
                        <m:r>
                          <a:rPr lang="ru-RU" sz="2800" b="0" i="1" smtClean="0">
                            <a:solidFill>
                              <a:srgbClr val="C00000"/>
                            </a:solidFill>
                            <a:latin typeface="Cambria Math" panose="02040503050406030204" pitchFamily="18" charset="0"/>
                          </a:rPr>
                          <m:t> </m:t>
                        </m:r>
                        <m:r>
                          <a:rPr lang="ru-RU" sz="2800" i="1">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ru-RU" sz="2800" i="1">
                            <a:solidFill>
                              <a:srgbClr val="C00000"/>
                            </a:solidFill>
                            <a:latin typeface="Cambria Math" panose="02040503050406030204" pitchFamily="18" charset="0"/>
                          </a:rPr>
                          <m:t>9</m:t>
                        </m:r>
                        <m:r>
                          <a:rPr lang="en-US" sz="2800" i="1">
                            <a:solidFill>
                              <a:srgbClr val="C00000"/>
                            </a:solidFill>
                            <a:latin typeface="Cambria Math" panose="02040503050406030204" pitchFamily="18" charset="0"/>
                          </a:rPr>
                          <m:t>𝑚</m:t>
                        </m:r>
                      </m:num>
                      <m:den>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𝑚</m:t>
                        </m:r>
                      </m:den>
                    </m:f>
                  </m:oMath>
                </a14:m>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rgbClr val="C00000"/>
                        </a:solidFill>
                        <a:latin typeface="Cambria Math" panose="02040503050406030204" pitchFamily="18" charset="0"/>
                      </a:rPr>
                      <m:t>=0</m:t>
                    </m:r>
                  </m:oMath>
                </a14:m>
                <a:r>
                  <a:rPr lang="ru-RU" sz="2800" dirty="0">
                    <a:solidFill>
                      <a:srgbClr val="C00000"/>
                    </a:solidFill>
                    <a:latin typeface="Times New Roman" panose="02020603050405020304" pitchFamily="18" charset="0"/>
                    <a:cs typeface="Times New Roman" panose="02020603050405020304" pitchFamily="18" charset="0"/>
                  </a:rPr>
                  <a:t>            			    (1)</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единственный корень?</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Уравнение (1) имеет единственный корень, если: </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уравнение</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−10</m:t>
                    </m:r>
                    <m:r>
                      <a:rPr lang="ru-RU" sz="2800" i="1">
                        <a:latin typeface="Cambria Math" panose="02040503050406030204" pitchFamily="18" charset="0"/>
                      </a:rPr>
                      <m:t>𝑥</m:t>
                    </m:r>
                    <m:r>
                      <a:rPr lang="ru-RU" sz="2800" i="1">
                        <a:latin typeface="Cambria Math" panose="02040503050406030204" pitchFamily="18" charset="0"/>
                      </a:rPr>
                      <m:t>+9</m:t>
                    </m:r>
                    <m:r>
                      <a:rPr lang="en-US" sz="2800" i="1">
                        <a:latin typeface="Cambria Math" panose="02040503050406030204" pitchFamily="18" charset="0"/>
                      </a:rPr>
                      <m:t>𝑚</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(2)</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имеет единственный корень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уравнение (2) имеет два различных корня, один из которых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В случае 1)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oMath>
                </a14:m>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25</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9</m:t>
                    </m:r>
                    <m:r>
                      <a:rPr lang="en-US" sz="2800" i="1">
                        <a:latin typeface="Cambria Math" panose="02040503050406030204" pitchFamily="18" charset="0"/>
                      </a:rPr>
                      <m:t>𝑚</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25</m:t>
                        </m:r>
                      </m:num>
                      <m:den>
                        <m:r>
                          <a:rPr lang="ru-RU" sz="2800" i="1">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 а значит,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5 удовлетворяет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условиям задачи, так как </a:t>
                </a:r>
                <a:r>
                  <a:rPr lang="ru-RU" sz="2800" dirty="0">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ru-RU" sz="2800" i="0">
                            <a:latin typeface="Cambria Math" panose="02040503050406030204" pitchFamily="18" charset="0"/>
                          </a:rPr>
                          <m:t>25</m:t>
                        </m:r>
                      </m:num>
                      <m:den>
                        <m:r>
                          <a:rPr lang="ru-RU" sz="2800" i="0">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a:t>
                </a:r>
              </a:p>
              <a:p>
                <a:pPr algn="just">
                  <a:lnSpc>
                    <a:spcPct val="100000"/>
                  </a:lnSpc>
                  <a:spcBef>
                    <a:spcPts val="0"/>
                  </a:spcBef>
                </a:pPr>
                <a:endParaRPr lang="ru-RU" dirty="0">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37</a:t>
            </a:fld>
            <a:endParaRPr lang="ru-RU" dirty="0">
              <a:solidFill>
                <a:schemeClr val="accent1"/>
              </a:solidFill>
            </a:endParaRPr>
          </a:p>
        </p:txBody>
      </p:sp>
    </p:spTree>
    <p:extLst>
      <p:ext uri="{BB962C8B-B14F-4D97-AF65-F5344CB8AC3E}">
        <p14:creationId xmlns:p14="http://schemas.microsoft.com/office/powerpoint/2010/main" val="2348645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7030A0"/>
                </a:solidFill>
                <a:latin typeface="Times New Roman" panose="02020603050405020304" pitchFamily="18" charset="0"/>
                <a:cs typeface="Times New Roman" panose="02020603050405020304" pitchFamily="18" charset="0"/>
              </a:rPr>
              <a:t>Рациональное уравнение</a:t>
            </a:r>
            <a:endParaRPr lang="ru-RU"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0"/>
                  </a:spcBef>
                </a:pPr>
                <a:r>
                  <a:rPr lang="ru-RU" sz="2800" dirty="0">
                    <a:latin typeface="Times New Roman" panose="02020603050405020304" pitchFamily="18" charset="0"/>
                    <a:cs typeface="Times New Roman" panose="02020603050405020304" pitchFamily="18" charset="0"/>
                  </a:rPr>
                  <a:t>В случае 2)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i="1">
                        <a:latin typeface="Cambria Math" panose="02040503050406030204" pitchFamily="18" charset="0"/>
                      </a:rPr>
                      <m:t>&gt;0</m:t>
                    </m:r>
                  </m:oMath>
                </a14:m>
                <a:r>
                  <a:rPr lang="ru-RU" sz="2800" dirty="0">
                    <a:latin typeface="Times New Roman" panose="02020603050405020304" pitchFamily="18" charset="0"/>
                    <a:cs typeface="Times New Roman" panose="02020603050405020304" pitchFamily="18" charset="0"/>
                  </a:rPr>
                  <a:t>, т. е. </a:t>
                </a:r>
                <a14:m>
                  <m:oMath xmlns:m="http://schemas.openxmlformats.org/officeDocument/2006/math">
                    <m:r>
                      <a:rPr lang="en-US" sz="2800" i="1">
                        <a:latin typeface="Cambria Math" panose="02040503050406030204" pitchFamily="18" charset="0"/>
                      </a:rPr>
                      <m:t>𝑚</m:t>
                    </m:r>
                    <m:r>
                      <a:rPr lang="ru-RU" sz="2800" i="1">
                        <a:latin typeface="Cambria Math" panose="02040503050406030204" pitchFamily="18" charset="0"/>
                      </a:rPr>
                      <m:t>&lt;</m:t>
                    </m:r>
                    <m:f>
                      <m:fPr>
                        <m:ctrlPr>
                          <a:rPr lang="ru-RU" sz="2800" i="1">
                            <a:latin typeface="Cambria Math" panose="02040503050406030204" pitchFamily="18" charset="0"/>
                          </a:rPr>
                        </m:ctrlPr>
                      </m:fPr>
                      <m:num>
                        <m:r>
                          <a:rPr lang="ru-RU" sz="2800" i="1">
                            <a:latin typeface="Cambria Math" panose="02040503050406030204" pitchFamily="18" charset="0"/>
                          </a:rPr>
                          <m:t>25</m:t>
                        </m:r>
                      </m:num>
                      <m:den>
                        <m:r>
                          <a:rPr lang="ru-RU" sz="2800" i="1">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 а значит, число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является корнем уравнения (2), если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𝑚</m:t>
                        </m:r>
                      </m:e>
                      <m:sup>
                        <m:r>
                          <a:rPr lang="ru-RU" sz="2800" i="1">
                            <a:latin typeface="Cambria Math" panose="02040503050406030204" pitchFamily="18" charset="0"/>
                          </a:rPr>
                          <m:t>2</m:t>
                        </m:r>
                      </m:sup>
                    </m:sSup>
                    <m:r>
                      <a:rPr lang="ru-RU" sz="2800" i="1">
                        <a:latin typeface="Cambria Math" panose="02040503050406030204" pitchFamily="18" charset="0"/>
                      </a:rPr>
                      <m:t>−10</m:t>
                    </m:r>
                    <m:r>
                      <a:rPr lang="ru-RU" sz="2800" i="1">
                        <a:latin typeface="Cambria Math" panose="02040503050406030204" pitchFamily="18" charset="0"/>
                      </a:rPr>
                      <m:t>𝑚</m:t>
                    </m:r>
                    <m:r>
                      <a:rPr lang="ru-RU" sz="2800" i="1">
                        <a:latin typeface="Cambria Math" panose="02040503050406030204" pitchFamily="18" charset="0"/>
                      </a:rPr>
                      <m:t>+9</m:t>
                    </m:r>
                    <m:r>
                      <a:rPr lang="en-US" sz="2800" i="1">
                        <a:latin typeface="Cambria Math" panose="02040503050406030204" pitchFamily="18" charset="0"/>
                      </a:rPr>
                      <m:t>𝑚</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т. е. если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или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При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уравнение (2) имеет единственный корень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10</a:t>
                </a:r>
                <a:r>
                  <a:rPr lang="ru-RU" sz="2800" dirty="0">
                    <a:latin typeface="Times New Roman" panose="02020603050405020304" pitchFamily="18" charset="0"/>
                    <a:cs typeface="Times New Roman" panose="02020603050405020304" pitchFamily="18" charset="0"/>
                  </a:rPr>
                  <a:t>;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уравнение (2) имеет единственный корень </a:t>
                </a:r>
                <a:r>
                  <a:rPr lang="ru-RU" sz="2800" dirty="0">
                    <a:latin typeface="Times New Roman" panose="02020603050405020304" pitchFamily="18" charset="0"/>
                    <a:ea typeface="Cambria Math" panose="02040503050406030204" pitchFamily="18" charset="0"/>
                    <a:cs typeface="Times New Roman" panose="02020603050405020304" pitchFamily="18" charset="0"/>
                  </a:rPr>
                  <a:t>9</a:t>
                </a:r>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b="1" dirty="0">
                    <a:latin typeface="Times New Roman" panose="02020603050405020304" pitchFamily="18" charset="0"/>
                    <a:cs typeface="Times New Roman" panose="02020603050405020304" pitchFamily="18" charset="0"/>
                  </a:rPr>
                  <a:t>   Ответ.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25</m:t>
                        </m:r>
                      </m:num>
                      <m:den>
                        <m:r>
                          <a:rPr lang="ru-RU" sz="2800" i="1">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solidFill>
                      <a:srgbClr val="0070C0"/>
                    </a:solidFill>
                    <a:latin typeface="Times New Roman" panose="02020603050405020304" pitchFamily="18" charset="0"/>
                    <a:cs typeface="Times New Roman" panose="02020603050405020304" pitchFamily="18" charset="0"/>
                  </a:rPr>
                  <a:t>   Пример из рабочей тетради «Алгебра, 9», </a:t>
                </a:r>
                <a:r>
                  <a:rPr lang="en-US" sz="2800" dirty="0">
                    <a:solidFill>
                      <a:srgbClr val="0070C0"/>
                    </a:solidFill>
                    <a:latin typeface="Times New Roman" panose="02020603050405020304" pitchFamily="18" charset="0"/>
                    <a:cs typeface="Times New Roman" panose="02020603050405020304" pitchFamily="18" charset="0"/>
                  </a:rPr>
                  <a:t>II</a:t>
                </a:r>
                <a:r>
                  <a:rPr lang="ru-RU" sz="2800" dirty="0">
                    <a:solidFill>
                      <a:srgbClr val="0070C0"/>
                    </a:solidFill>
                    <a:latin typeface="Times New Roman" panose="02020603050405020304" pitchFamily="18" charset="0"/>
                    <a:cs typeface="Times New Roman" panose="02020603050405020304" pitchFamily="18" charset="0"/>
                  </a:rPr>
                  <a:t> часть. </a:t>
                </a:r>
                <a:br>
                  <a:rPr lang="ru-RU" sz="2800" dirty="0">
                    <a:solidFill>
                      <a:srgbClr val="0070C0"/>
                    </a:solidFill>
                    <a:latin typeface="Times New Roman" panose="02020603050405020304" pitchFamily="18" charset="0"/>
                    <a:cs typeface="Times New Roman" panose="02020603050405020304" pitchFamily="18" charset="0"/>
                  </a:rPr>
                </a:br>
                <a:r>
                  <a:rPr lang="ru-RU" sz="2800" dirty="0">
                    <a:solidFill>
                      <a:srgbClr val="0070C0"/>
                    </a:solidFill>
                    <a:latin typeface="Times New Roman" panose="02020603050405020304" pitchFamily="18" charset="0"/>
                    <a:cs typeface="Times New Roman" panose="02020603050405020304" pitchFamily="18" charset="0"/>
                  </a:rPr>
                  <a:t>(Потапов М.К., Шевкин А.В., Просвещение, 2021).</a:t>
                </a:r>
                <a:endParaRPr lang="ru-RU" sz="28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ru-RU" dirty="0">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38</a:t>
            </a:fld>
            <a:endParaRPr lang="ru-RU" dirty="0">
              <a:solidFill>
                <a:schemeClr val="accent1"/>
              </a:solidFill>
            </a:endParaRPr>
          </a:p>
        </p:txBody>
      </p:sp>
      <p:pic>
        <p:nvPicPr>
          <p:cNvPr id="4" name="Рисунок 3">
            <a:extLst>
              <a:ext uri="{FF2B5EF4-FFF2-40B4-BE49-F238E27FC236}">
                <a16:creationId xmlns:a16="http://schemas.microsoft.com/office/drawing/2014/main" id="{B32EDB77-F2FD-4B50-B7A1-763591C025DA}"/>
              </a:ext>
            </a:extLst>
          </p:cNvPr>
          <p:cNvPicPr>
            <a:picLocks noChangeAspect="1"/>
          </p:cNvPicPr>
          <p:nvPr/>
        </p:nvPicPr>
        <p:blipFill>
          <a:blip r:embed="rId4"/>
          <a:stretch>
            <a:fillRect/>
          </a:stretch>
        </p:blipFill>
        <p:spPr>
          <a:xfrm>
            <a:off x="9936428" y="3623776"/>
            <a:ext cx="2125434" cy="3041677"/>
          </a:xfrm>
          <a:prstGeom prst="rect">
            <a:avLst/>
          </a:prstGeom>
        </p:spPr>
      </p:pic>
    </p:spTree>
    <p:extLst>
      <p:ext uri="{BB962C8B-B14F-4D97-AF65-F5344CB8AC3E}">
        <p14:creationId xmlns:p14="http://schemas.microsoft.com/office/powerpoint/2010/main" val="2445311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16.</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неравенство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d>
                          <m:dPr>
                            <m:ctrlPr>
                              <a:rPr lang="ru-RU" sz="2800" i="1">
                                <a:solidFill>
                                  <a:srgbClr val="C00000"/>
                                </a:solidFill>
                                <a:latin typeface="Cambria Math" panose="020405030504060302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−1</m:t>
                            </m:r>
                          </m:e>
                        </m:d>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+2</m:t>
                    </m:r>
                    <m:d>
                      <m:dPr>
                        <m:ctrlPr>
                          <a:rPr lang="ru-RU" sz="2800" i="1">
                            <a:solidFill>
                              <a:srgbClr val="C00000"/>
                            </a:solidFill>
                            <a:latin typeface="Cambria Math" panose="02040503050406030204" pitchFamily="18" charset="0"/>
                          </a:rPr>
                        </m:ctrlPr>
                      </m:dPr>
                      <m:e>
                        <m:r>
                          <a:rPr lang="ru-RU" sz="2800" i="1">
                            <a:solidFill>
                              <a:srgbClr val="C00000"/>
                            </a:solidFill>
                            <a:latin typeface="Cambria Math" panose="02040503050406030204" pitchFamily="18" charset="0"/>
                          </a:rPr>
                          <m:t>𝑎</m:t>
                        </m:r>
                        <m:r>
                          <a:rPr lang="ru-RU" sz="2800" i="1">
                            <a:solidFill>
                              <a:srgbClr val="C00000"/>
                            </a:solidFill>
                            <a:latin typeface="Cambria Math" panose="02040503050406030204" pitchFamily="18" charset="0"/>
                          </a:rPr>
                          <m:t>−1</m:t>
                        </m:r>
                      </m:e>
                    </m:d>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+1&gt;0</m:t>
                    </m:r>
                  </m:oMath>
                </a14:m>
                <a:r>
                  <a:rPr lang="ru-RU" sz="2800" dirty="0">
                    <a:solidFill>
                      <a:srgbClr val="C00000"/>
                    </a:solidFill>
                    <a:latin typeface="Times New Roman" panose="02020603050405020304" pitchFamily="18" charset="0"/>
                    <a:cs typeface="Times New Roman" panose="02020603050405020304" pitchFamily="18" charset="0"/>
                  </a:rPr>
                  <a:t> 			(1)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выполнено при любом значении </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Если</a:t>
                </a:r>
                <a14:m>
                  <m:oMath xmlns:m="http://schemas.openxmlformats.org/officeDocument/2006/math">
                    <m:r>
                      <a:rPr lang="ru-RU" sz="2800" i="1">
                        <a:latin typeface="Cambria Math" panose="02040503050406030204" pitchFamily="18" charset="0"/>
                      </a:rPr>
                      <m:t> </m:t>
                    </m:r>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то неравенство (1) имеет вид </a:t>
                </a:r>
                <a14:m>
                  <m:oMath xmlns:m="http://schemas.openxmlformats.org/officeDocument/2006/math">
                    <m:r>
                      <a:rPr lang="ru-RU" sz="2800" i="1">
                        <a:latin typeface="Cambria Math" panose="02040503050406030204" pitchFamily="18" charset="0"/>
                      </a:rPr>
                      <m:t>0</m:t>
                    </m:r>
                    <m:r>
                      <a:rPr lang="en-US" sz="2800" i="1">
                        <a:latin typeface="Cambria Math" panose="02040503050406030204" pitchFamily="18" charset="0"/>
                      </a:rPr>
                      <m:t>𝑥</m:t>
                    </m:r>
                    <m:r>
                      <a:rPr lang="ru-RU" sz="2800" i="1">
                        <a:latin typeface="Cambria Math" panose="02040503050406030204" pitchFamily="18" charset="0"/>
                      </a:rPr>
                      <m:t>+1&gt;0</m:t>
                    </m:r>
                  </m:oMath>
                </a14:m>
                <a:r>
                  <a:rPr lang="ru-RU" sz="2800" dirty="0">
                    <a:latin typeface="Times New Roman" panose="02020603050405020304" pitchFamily="18" charset="0"/>
                    <a:cs typeface="Times New Roman" panose="02020603050405020304" pitchFamily="18" charset="0"/>
                  </a:rPr>
                  <a:t>, оно верно при любом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поэтому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удовлетворяет условиям задачи.</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Если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то неравенство (1) имеет вид </a:t>
                </a:r>
                <a14:m>
                  <m:oMath xmlns:m="http://schemas.openxmlformats.org/officeDocument/2006/math">
                    <m:r>
                      <a:rPr lang="ru-RU" sz="2800" i="1">
                        <a:latin typeface="Cambria Math" panose="02040503050406030204" pitchFamily="18" charset="0"/>
                      </a:rPr>
                      <m:t>−4</m:t>
                    </m:r>
                    <m:r>
                      <a:rPr lang="en-US" sz="2800" i="1">
                        <a:latin typeface="Cambria Math" panose="02040503050406030204" pitchFamily="18" charset="0"/>
                      </a:rPr>
                      <m:t>𝑥</m:t>
                    </m:r>
                    <m:r>
                      <a:rPr lang="ru-RU" sz="2800" i="1">
                        <a:latin typeface="Cambria Math" panose="02040503050406030204" pitchFamily="18" charset="0"/>
                      </a:rPr>
                      <m:t>+1&gt;0</m:t>
                    </m:r>
                  </m:oMath>
                </a14:m>
                <a:r>
                  <a:rPr lang="ru-RU" sz="2800" dirty="0">
                    <a:latin typeface="Times New Roman" panose="02020603050405020304" pitchFamily="18" charset="0"/>
                    <a:cs typeface="Times New Roman" panose="02020603050405020304" pitchFamily="18" charset="0"/>
                  </a:rPr>
                  <a:t>, оно не верно при любом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поэтому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не удовлетворяет условиям задачи.</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3) Если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то неравенство (1) квадратное.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−1; 1</m:t>
                        </m:r>
                      </m:e>
                    </m:d>
                  </m:oMath>
                </a14:m>
                <a:r>
                  <a:rPr lang="ru-RU" sz="2800" dirty="0">
                    <a:latin typeface="Times New Roman" panose="02020603050405020304" pitchFamily="18" charset="0"/>
                    <a:cs typeface="Times New Roman" panose="02020603050405020304" pitchFamily="18" charset="0"/>
                  </a:rPr>
                  <a:t>, то коэффициент при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oMath>
                </a14:m>
                <a:r>
                  <a:rPr lang="ru-RU" sz="2800" dirty="0">
                    <a:latin typeface="Times New Roman" panose="02020603050405020304" pitchFamily="18" charset="0"/>
                    <a:cs typeface="Times New Roman" panose="02020603050405020304" pitchFamily="18" charset="0"/>
                  </a:rPr>
                  <a:t> отрицательный и неравенство не выполняется при любом значении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Поэтому все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−1; 1</m:t>
                        </m:r>
                      </m:e>
                    </m:d>
                  </m:oMath>
                </a14:m>
                <a:r>
                  <a:rPr lang="ru-RU" sz="2800" dirty="0">
                    <a:latin typeface="Times New Roman" panose="02020603050405020304" pitchFamily="18" charset="0"/>
                    <a:cs typeface="Times New Roman" panose="02020603050405020304" pitchFamily="18" charset="0"/>
                  </a:rPr>
                  <a:t>  не удовлетворяют условиям задачи.</a:t>
                </a:r>
              </a:p>
              <a:p>
                <a:pPr algn="l">
                  <a:lnSpc>
                    <a:spcPct val="100000"/>
                  </a:lnSpc>
                  <a:spcBef>
                    <a:spcPts val="600"/>
                  </a:spcBef>
                </a:pPr>
                <a:endParaRPr lang="ru-RU" dirty="0">
                  <a:latin typeface="Georgia" panose="02040502050405020303" pitchFamily="18" charset="0"/>
                  <a:cs typeface="Arial" panose="020B0604020202020204" pitchFamily="34"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r="-267"/>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39</a:t>
            </a:fld>
            <a:endParaRPr lang="ru-RU" dirty="0">
              <a:solidFill>
                <a:schemeClr val="accent1"/>
              </a:solidFill>
            </a:endParaRPr>
          </a:p>
        </p:txBody>
      </p:sp>
    </p:spTree>
    <p:extLst>
      <p:ext uri="{BB962C8B-B14F-4D97-AF65-F5344CB8AC3E}">
        <p14:creationId xmlns:p14="http://schemas.microsoft.com/office/powerpoint/2010/main" val="21979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Появляются вполне взрослые люди, которые не могут высказать правильного отношения к событию, «произошедшему» в провокационном вопросе журналиста: «Как Вы относитесь к тому, что Иосиф Виссарионович Сталин в конце Великой отечественной войны расстрелял маршала Александра Васильевича Суворова?» Взрослого человека не смущает, что речь идёт о личностях из непересекающихся эпох истории. </a:t>
            </a:r>
          </a:p>
          <a:p>
            <a:pPr indent="180340" algn="l">
              <a:lnSpc>
                <a:spcPct val="10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Так получается именно из за самоограничения: где мне в жизни пригодится «История Древнего Египта», я же туда не поеду!</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Второй случай произошёл лет 10 назад. </a:t>
            </a:r>
          </a:p>
          <a:p>
            <a:pPr algn="l"/>
            <a:endParaRPr lang="ru-RU" dirty="0"/>
          </a:p>
        </p:txBody>
      </p:sp>
    </p:spTree>
    <p:extLst>
      <p:ext uri="{BB962C8B-B14F-4D97-AF65-F5344CB8AC3E}">
        <p14:creationId xmlns:p14="http://schemas.microsoft.com/office/powerpoint/2010/main" val="2278895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−∞;−1</m:t>
                        </m:r>
                      </m:e>
                    </m:d>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1;+∞</m:t>
                        </m:r>
                      </m:e>
                    </m:d>
                  </m:oMath>
                </a14:m>
                <a:r>
                  <a:rPr lang="ru-RU" sz="2800" dirty="0">
                    <a:latin typeface="Times New Roman" panose="02020603050405020304" pitchFamily="18" charset="0"/>
                    <a:cs typeface="Times New Roman" panose="02020603050405020304" pitchFamily="18" charset="0"/>
                  </a:rPr>
                  <a:t>, то коэффициент при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oMath>
                </a14:m>
                <a:r>
                  <a:rPr lang="ru-RU" sz="2800" dirty="0">
                    <a:latin typeface="Times New Roman" panose="02020603050405020304" pitchFamily="18" charset="0"/>
                    <a:cs typeface="Times New Roman" panose="02020603050405020304" pitchFamily="18" charset="0"/>
                  </a:rPr>
                  <a:t> квадра­тичной функции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ru-RU" sz="2800" i="1">
                            <a:latin typeface="Cambria Math" panose="02040503050406030204" pitchFamily="18" charset="0"/>
                          </a:rPr>
                        </m:ctrlPr>
                      </m:sSupPr>
                      <m:e>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e>
                        </m:d>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+2</m:t>
                    </m:r>
                    <m:d>
                      <m:dPr>
                        <m:ctrlPr>
                          <a:rPr lang="ru-RU" sz="2800" i="1">
                            <a:latin typeface="Cambria Math" panose="02040503050406030204" pitchFamily="18" charset="0"/>
                          </a:rPr>
                        </m:ctrlPr>
                      </m:dPr>
                      <m:e>
                        <m:r>
                          <a:rPr lang="ru-RU" sz="2800" i="1">
                            <a:latin typeface="Cambria Math" panose="02040503050406030204" pitchFamily="18" charset="0"/>
                          </a:rPr>
                          <m:t>𝑎</m:t>
                        </m:r>
                        <m:r>
                          <a:rPr lang="ru-RU" sz="2800" i="1">
                            <a:latin typeface="Cambria Math" panose="02040503050406030204" pitchFamily="18" charset="0"/>
                          </a:rPr>
                          <m:t>−1</m:t>
                        </m:r>
                      </m:e>
                    </m:d>
                    <m:r>
                      <a:rPr lang="ru-RU" sz="2800" i="1">
                        <a:latin typeface="Cambria Math" panose="02040503050406030204" pitchFamily="18" charset="0"/>
                      </a:rPr>
                      <m:t>𝑥</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положитель­ный, значения функции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будут положительны при любом значении </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если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где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абсцисса вершины параболы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Так как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m:t>
                        </m:r>
                        <m:r>
                          <a:rPr lang="en-US" sz="2800" i="1">
                            <a:latin typeface="Cambria Math" panose="02040503050406030204" pitchFamily="18" charset="0"/>
                          </a:rPr>
                          <m:t>𝑎</m:t>
                        </m:r>
                        <m:r>
                          <a:rPr lang="ru-RU" sz="2800" i="1">
                            <a:latin typeface="Cambria Math" panose="02040503050406030204" pitchFamily="18" charset="0"/>
                          </a:rPr>
                          <m:t>−1)</m:t>
                        </m:r>
                      </m:num>
                      <m:den>
                        <m:r>
                          <a:rPr lang="ru-RU" sz="2800" i="1">
                            <a:latin typeface="Cambria Math" panose="02040503050406030204" pitchFamily="18" charset="0"/>
                          </a:rPr>
                          <m:t>2</m:t>
                        </m:r>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e>
                        </m:d>
                      </m:den>
                    </m:f>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−1</m:t>
                        </m:r>
                      </m:num>
                      <m:den>
                        <m:r>
                          <a:rPr lang="ru-RU" sz="2800" i="1">
                            <a:latin typeface="Cambria Math" panose="02040503050406030204" pitchFamily="18" charset="0"/>
                          </a:rPr>
                          <m:t>𝑎</m:t>
                        </m:r>
                        <m:r>
                          <a:rPr lang="ru-RU"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то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e>
                        </m:d>
                      </m:num>
                      <m:den>
                        <m:sSup>
                          <m:sSupPr>
                            <m:ctrlPr>
                              <a:rPr lang="ru-RU" sz="2800" i="1">
                                <a:latin typeface="Cambria Math" panose="02040503050406030204" pitchFamily="18" charset="0"/>
                              </a:rPr>
                            </m:ctrlPr>
                          </m:sSupPr>
                          <m:e>
                            <m:r>
                              <a:rPr lang="ru-RU" sz="2800" i="1">
                                <a:latin typeface="Cambria Math" panose="02040503050406030204" pitchFamily="18" charset="0"/>
                              </a:rPr>
                              <m:t>(</m:t>
                            </m:r>
                            <m:r>
                              <a:rPr lang="ru-RU" sz="2800" i="1">
                                <a:latin typeface="Cambria Math" panose="02040503050406030204" pitchFamily="18" charset="0"/>
                              </a:rPr>
                              <m:t>𝑎</m:t>
                            </m:r>
                            <m:r>
                              <a:rPr lang="ru-RU" sz="2800" i="1">
                                <a:latin typeface="Cambria Math" panose="02040503050406030204" pitchFamily="18" charset="0"/>
                              </a:rPr>
                              <m:t>+1)</m:t>
                            </m:r>
                          </m:e>
                          <m:sup>
                            <m:r>
                              <a:rPr lang="ru-RU" sz="2800" i="1">
                                <a:latin typeface="Cambria Math" panose="02040503050406030204" pitchFamily="18" charset="0"/>
                              </a:rPr>
                              <m:t>2</m:t>
                            </m:r>
                          </m:sup>
                        </m:sSup>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2(</m:t>
                        </m:r>
                        <m:r>
                          <a:rPr lang="ru-RU" sz="2800" i="1">
                            <a:latin typeface="Cambria Math" panose="02040503050406030204" pitchFamily="18" charset="0"/>
                          </a:rPr>
                          <m:t>𝑎</m:t>
                        </m:r>
                        <m:r>
                          <a:rPr lang="ru-RU" sz="2800" i="1">
                            <a:latin typeface="Cambria Math" panose="02040503050406030204" pitchFamily="18" charset="0"/>
                          </a:rPr>
                          <m:t>−1)</m:t>
                        </m:r>
                      </m:num>
                      <m:den>
                        <m:r>
                          <a:rPr lang="ru-RU" sz="2800" i="1">
                            <a:latin typeface="Cambria Math" panose="02040503050406030204" pitchFamily="18" charset="0"/>
                          </a:rPr>
                          <m:t>𝑎</m:t>
                        </m:r>
                        <m:r>
                          <a:rPr lang="ru-RU" sz="2800" i="1">
                            <a:latin typeface="Cambria Math" panose="02040503050406030204" pitchFamily="18" charset="0"/>
                          </a:rPr>
                          <m:t>+1</m:t>
                        </m:r>
                      </m:den>
                    </m:f>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+ 1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m:t>
                        </m:r>
                      </m:num>
                      <m:den>
                        <m:r>
                          <a:rPr lang="ru-RU" sz="2800" i="1">
                            <a:latin typeface="Cambria Math" panose="02040503050406030204" pitchFamily="18" charset="0"/>
                          </a:rPr>
                          <m:t>𝑎</m:t>
                        </m:r>
                        <m:r>
                          <a:rPr lang="ru-RU" sz="2800" i="1">
                            <a:latin typeface="Cambria Math" panose="02040503050406030204" pitchFamily="18" charset="0"/>
                          </a:rPr>
                          <m:t>+1</m:t>
                        </m:r>
                      </m:den>
                    </m:f>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если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&gt;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Условиям задачи удовлетворяют лишь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en-US" sz="2800" dirty="0">
                    <a:latin typeface="Times New Roman" panose="02020603050405020304" pitchFamily="18" charset="0"/>
                    <a:ea typeface="Yu Gothic UI Semilight" panose="020B0400000000000000" pitchFamily="34" charset="-128"/>
                    <a:cs typeface="Times New Roman" panose="02020603050405020304" pitchFamily="18" charset="0"/>
                  </a:rPr>
                  <a:t> </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из интервала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m:t>
                        </m:r>
                        <m:r>
                          <m:rPr>
                            <m:nor/>
                          </m:rPr>
                          <a:rPr lang="ru-RU" sz="2800" dirty="0">
                            <a:latin typeface="Times New Roman" panose="02020603050405020304" pitchFamily="18" charset="0"/>
                            <a:ea typeface="Cambria Math" panose="02040503050406030204" pitchFamily="18" charset="0"/>
                            <a:cs typeface="Times New Roman" panose="02020603050405020304" pitchFamily="18" charset="0"/>
                          </a:rPr>
                          <m:t>1</m:t>
                        </m:r>
                        <m:r>
                          <a:rPr lang="ru-RU" sz="2800" i="1">
                            <a:latin typeface="Cambria Math" panose="02040503050406030204" pitchFamily="18" charset="0"/>
                          </a:rPr>
                          <m:t>;+∞</m:t>
                        </m:r>
                      </m:e>
                    </m:d>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Объединив все найденные решения в пунктах 1)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3), </a:t>
                </a:r>
                <a:b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b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получим все значения параметра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при каждом из которых </a:t>
                </a:r>
                <a:b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b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неравенство (5) выполнено при любом значении </a:t>
                </a:r>
                <a:r>
                  <a:rPr lang="ru-RU" sz="2800" i="1" dirty="0">
                    <a:latin typeface="Times New Roman" panose="02020603050405020304" pitchFamily="18" charset="0"/>
                    <a:ea typeface="Yu Gothic UI Semilight" panose="020B0400000000000000" pitchFamily="34" charset="-128"/>
                    <a:cs typeface="Times New Roman" panose="02020603050405020304" pitchFamily="18" charset="0"/>
                  </a:rPr>
                  <a:t>х</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a:t>
                </a:r>
              </a:p>
              <a:p>
                <a:pPr algn="l">
                  <a:lnSpc>
                    <a:spcPct val="100000"/>
                  </a:lnSpc>
                  <a:spcBef>
                    <a:spcPts val="300"/>
                  </a:spcBef>
                </a:pPr>
                <a:r>
                  <a:rPr lang="ru-RU" sz="2800" b="1" dirty="0">
                    <a:latin typeface="Times New Roman" panose="02020603050405020304" pitchFamily="18" charset="0"/>
                    <a:ea typeface="Yu Gothic UI Semilight" panose="020B0400000000000000" pitchFamily="34" charset="-128"/>
                    <a:cs typeface="Times New Roman" panose="02020603050405020304" pitchFamily="18" charset="0"/>
                  </a:rPr>
                  <a:t>   Ответ.</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en-US" sz="2800" dirty="0">
                    <a:latin typeface="Times New Roman" panose="02020603050405020304" pitchFamily="18" charset="0"/>
                    <a:ea typeface="Yu Gothic UI Semilight" panose="020B0400000000000000" pitchFamily="34" charset="-128"/>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r>
                      <a:rPr lang="en-US" sz="2800" b="0" i="1" smtClean="0">
                        <a:latin typeface="Cambria Math" panose="02040503050406030204" pitchFamily="18" charset="0"/>
                      </a:rPr>
                      <m:t>[</m:t>
                    </m:r>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a:t>
                </a:r>
                <a14:m>
                  <m:oMath xmlns:m="http://schemas.openxmlformats.org/officeDocument/2006/math">
                    <m:d>
                      <m:dPr>
                        <m:begChr m:val=""/>
                        <m:ctrlPr>
                          <a:rPr lang="ru-RU" sz="2800" i="1">
                            <a:latin typeface="Cambria Math" panose="02040503050406030204" pitchFamily="18" charset="0"/>
                          </a:rPr>
                        </m:ctrlPr>
                      </m:dPr>
                      <m:e>
                        <m:r>
                          <a:rPr lang="ru-RU" sz="2800" i="1">
                            <a:latin typeface="Cambria Math" panose="02040503050406030204" pitchFamily="18" charset="0"/>
                          </a:rPr>
                          <m:t>+∞</m:t>
                        </m:r>
                      </m:e>
                    </m:d>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a:t>
                </a:r>
              </a:p>
              <a:p>
                <a:pPr algn="just"/>
                <a:endParaRPr lang="ru-RU"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r="-133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40</a:t>
            </a:fld>
            <a:endParaRPr lang="ru-RU" dirty="0">
              <a:solidFill>
                <a:schemeClr val="accent1"/>
              </a:solidFill>
            </a:endParaRPr>
          </a:p>
        </p:txBody>
      </p:sp>
      <p:pic>
        <p:nvPicPr>
          <p:cNvPr id="4" name="Рисунок 3"/>
          <p:cNvPicPr>
            <a:picLocks noChangeAspect="1"/>
          </p:cNvPicPr>
          <p:nvPr/>
        </p:nvPicPr>
        <p:blipFill>
          <a:blip r:embed="rId4"/>
          <a:stretch>
            <a:fillRect/>
          </a:stretch>
        </p:blipFill>
        <p:spPr>
          <a:xfrm>
            <a:off x="9732988" y="4159683"/>
            <a:ext cx="2334001" cy="2432969"/>
          </a:xfrm>
          <a:prstGeom prst="rect">
            <a:avLst/>
          </a:prstGeom>
        </p:spPr>
      </p:pic>
    </p:spTree>
    <p:extLst>
      <p:ext uri="{BB962C8B-B14F-4D97-AF65-F5344CB8AC3E}">
        <p14:creationId xmlns:p14="http://schemas.microsoft.com/office/powerpoint/2010/main" val="29665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3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17.</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наименьшее значение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для которого существует хотя бы одна пара чисел (</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a:t>
                </a:r>
                <a:r>
                  <a:rPr lang="ru-RU" sz="2800" i="1" dirty="0">
                    <a:solidFill>
                      <a:srgbClr val="C00000"/>
                    </a:solidFill>
                    <a:latin typeface="Times New Roman" panose="02020603050405020304" pitchFamily="18" charset="0"/>
                    <a:cs typeface="Times New Roman" panose="02020603050405020304" pitchFamily="18" charset="0"/>
                  </a:rPr>
                  <a:t>у</a:t>
                </a:r>
                <a:r>
                  <a:rPr lang="ru-RU" sz="2800" dirty="0">
                    <a:solidFill>
                      <a:srgbClr val="C00000"/>
                    </a:solidFill>
                    <a:latin typeface="Times New Roman" panose="02020603050405020304" pitchFamily="18" charset="0"/>
                    <a:cs typeface="Times New Roman" panose="02020603050405020304" pitchFamily="18" charset="0"/>
                  </a:rPr>
                  <a:t>), таких, что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+2</m:t>
                    </m:r>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𝑦</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𝑥𝑦</m:t>
                    </m:r>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𝑎𝑥</m:t>
                    </m:r>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𝑎𝑦</m:t>
                    </m:r>
                    <m:r>
                      <a:rPr lang="ru-RU" sz="2800" i="1">
                        <a:solidFill>
                          <a:srgbClr val="C00000"/>
                        </a:solidFill>
                        <a:latin typeface="Cambria Math" panose="02040503050406030204" pitchFamily="18" charset="0"/>
                      </a:rPr>
                      <m:t>+</m:t>
                    </m:r>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≤1</m:t>
                    </m:r>
                  </m:oMath>
                </a14:m>
                <a:r>
                  <a:rPr lang="ru-RU" sz="2800" dirty="0">
                    <a:solidFill>
                      <a:srgbClr val="C00000"/>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Перепишем исходное неравенство в виде</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𝑦</m:t>
                        </m:r>
                        <m:r>
                          <a:rPr lang="ru-RU" sz="2800" i="1">
                            <a:latin typeface="Cambria Math" panose="02040503050406030204" pitchFamily="18" charset="0"/>
                          </a:rPr>
                          <m:t>+</m:t>
                        </m:r>
                        <m:r>
                          <a:rPr lang="ru-RU" sz="2800" i="1">
                            <a:latin typeface="Cambria Math" panose="02040503050406030204" pitchFamily="18" charset="0"/>
                          </a:rPr>
                          <m:t>𝑎</m:t>
                        </m:r>
                      </m:e>
                    </m:d>
                    <m:r>
                      <a:rPr lang="ru-RU" sz="2800" i="1">
                        <a:latin typeface="Cambria Math" panose="02040503050406030204" pitchFamily="18" charset="0"/>
                      </a:rPr>
                      <m:t>𝑥</m:t>
                    </m:r>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i="1">
                        <a:latin typeface="Cambria Math" panose="02040503050406030204" pitchFamily="18" charset="0"/>
                      </a:rPr>
                      <m:t>𝑎𝑦</m:t>
                    </m:r>
                    <m:r>
                      <a:rPr lang="ru-RU"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 ≤0</m:t>
                    </m:r>
                  </m:oMath>
                </a14:m>
                <a:r>
                  <a:rPr lang="ru-RU" sz="2800" dirty="0">
                    <a:latin typeface="Times New Roman" panose="02020603050405020304" pitchFamily="18" charset="0"/>
                    <a:cs typeface="Times New Roman" panose="02020603050405020304" pitchFamily="18" charset="0"/>
                  </a:rPr>
                  <a:t>.			(2)</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Рассмотрим функцию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𝑦</m:t>
                        </m:r>
                        <m:r>
                          <a:rPr lang="en-US" sz="2800" i="1">
                            <a:latin typeface="Cambria Math" panose="02040503050406030204" pitchFamily="18" charset="0"/>
                          </a:rPr>
                          <m:t>+</m:t>
                        </m:r>
                        <m:r>
                          <a:rPr lang="ru-RU" sz="2800" i="1">
                            <a:latin typeface="Cambria Math" panose="02040503050406030204" pitchFamily="18" charset="0"/>
                          </a:rPr>
                          <m:t>𝑎</m:t>
                        </m:r>
                      </m:e>
                    </m:d>
                    <m:r>
                      <a:rPr lang="ru-RU" sz="2800" i="1">
                        <a:latin typeface="Cambria Math" panose="02040503050406030204" pitchFamily="18" charset="0"/>
                      </a:rPr>
                      <m:t>𝑥</m:t>
                    </m:r>
                    <m:r>
                      <a:rPr lang="en-US"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2</m:t>
                        </m:r>
                      </m:sup>
                    </m:sSup>
                    <m:r>
                      <a:rPr lang="en-US" sz="2800" i="1">
                        <a:latin typeface="Cambria Math" panose="02040503050406030204" pitchFamily="18" charset="0"/>
                      </a:rPr>
                      <m:t>+</m:t>
                    </m:r>
                    <m:r>
                      <a:rPr lang="ru-RU" sz="2800" i="1">
                        <a:latin typeface="Cambria Math" panose="02040503050406030204" pitchFamily="18" charset="0"/>
                      </a:rPr>
                      <m:t>𝑎𝑦</m:t>
                    </m:r>
                    <m:r>
                      <a:rPr lang="en-US"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2</m:t>
                        </m:r>
                      </m:sup>
                    </m:sSup>
                    <m:r>
                      <a:rPr lang="en-US" sz="280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Неравенство (2)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если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где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абсцисса вершины параболы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Так как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num>
                      <m:den>
                        <m:r>
                          <a:rPr lang="ru-RU" sz="2800" i="1">
                            <a:latin typeface="Cambria Math" panose="02040503050406030204" pitchFamily="18" charset="0"/>
                          </a:rPr>
                          <m:t>2</m:t>
                        </m:r>
                      </m:den>
                    </m:f>
                  </m:oMath>
                </a14:m>
                <a:r>
                  <a:rPr lang="ru-RU" sz="2800" dirty="0">
                    <a:latin typeface="Times New Roman" panose="02020603050405020304" pitchFamily="18" charset="0"/>
                    <a:cs typeface="Times New Roman" panose="02020603050405020304" pitchFamily="18" charset="0"/>
                  </a:rPr>
                  <a:t>, то</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ru-RU" sz="2800" i="1">
                                <a:latin typeface="Cambria Math" panose="02040503050406030204" pitchFamily="18" charset="0"/>
                              </a:rPr>
                              <m:t>(</m:t>
                            </m:r>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r>
                              <a:rPr lang="ru-RU" sz="2800" i="1">
                                <a:latin typeface="Cambria Math" panose="02040503050406030204" pitchFamily="18" charset="0"/>
                              </a:rPr>
                              <m:t>)</m:t>
                            </m:r>
                          </m:e>
                          <m:sup>
                            <m:r>
                              <a:rPr lang="ru-RU" sz="2800" i="1">
                                <a:latin typeface="Cambria Math" panose="02040503050406030204" pitchFamily="18" charset="0"/>
                              </a:rPr>
                              <m:t>2</m:t>
                            </m:r>
                          </m:sup>
                        </m:sSup>
                      </m:num>
                      <m:den>
                        <m:r>
                          <a:rPr lang="ru-RU" sz="2800" i="1">
                            <a:latin typeface="Cambria Math" panose="02040503050406030204" pitchFamily="18" charset="0"/>
                          </a:rPr>
                          <m:t>4</m:t>
                        </m:r>
                      </m:den>
                    </m:f>
                    <m:r>
                      <a:rPr lang="ru-RU" sz="2800" i="1">
                        <a:latin typeface="Cambria Math" panose="02040503050406030204" pitchFamily="18" charset="0"/>
                      </a:rPr>
                      <m:t>−</m:t>
                    </m:r>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d>
                              <m:dPr>
                                <m:ctrlPr>
                                  <a:rPr lang="ru-RU" sz="2800" i="1">
                                    <a:latin typeface="Cambria Math" panose="02040503050406030204" pitchFamily="18" charset="0"/>
                                  </a:rPr>
                                </m:ctrlPr>
                              </m:dPr>
                              <m:e>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e>
                            </m:d>
                          </m:e>
                          <m:sup>
                            <m:r>
                              <a:rPr lang="ru-RU" sz="2800" i="1">
                                <a:latin typeface="Cambria Math" panose="02040503050406030204" pitchFamily="18" charset="0"/>
                              </a:rPr>
                              <m:t>2</m:t>
                            </m:r>
                          </m:sup>
                        </m:sSup>
                      </m:num>
                      <m:den>
                        <m:r>
                          <a:rPr lang="ru-RU" sz="2800" i="1">
                            <a:latin typeface="Cambria Math" panose="02040503050406030204" pitchFamily="18" charset="0"/>
                          </a:rPr>
                          <m:t>2</m:t>
                        </m:r>
                      </m:den>
                    </m:f>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i="1">
                        <a:latin typeface="Cambria Math" panose="02040503050406030204" pitchFamily="18" charset="0"/>
                      </a:rPr>
                      <m:t>𝑎𝑦</m:t>
                    </m:r>
                    <m:r>
                      <a:rPr lang="ru-RU"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1</m:t>
                        </m:r>
                      </m:num>
                      <m:den>
                        <m:r>
                          <a:rPr lang="ru-RU" sz="2800" i="1">
                            <a:latin typeface="Cambria Math" panose="02040503050406030204" pitchFamily="18" charset="0"/>
                          </a:rPr>
                          <m:t>4</m:t>
                        </m:r>
                      </m:den>
                    </m:f>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ru-RU" sz="2800" i="1">
                                <a:latin typeface="Cambria Math" panose="02040503050406030204" pitchFamily="18" charset="0"/>
                              </a:rPr>
                              <m:t>7</m:t>
                            </m:r>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+2</m:t>
                        </m:r>
                        <m:r>
                          <a:rPr lang="ru-RU" sz="2800" i="1">
                            <a:latin typeface="Cambria Math" panose="02040503050406030204" pitchFamily="18" charset="0"/>
                          </a:rPr>
                          <m:t>𝑎𝑦</m:t>
                        </m:r>
                        <m:r>
                          <a:rPr lang="ru-RU" sz="2800" i="1">
                            <a:latin typeface="Cambria Math" panose="02040503050406030204" pitchFamily="18" charset="0"/>
                          </a:rPr>
                          <m:t>+3</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4</m:t>
                        </m:r>
                      </m:e>
                    </m:d>
                  </m:oMath>
                </a14:m>
                <a:r>
                  <a:rPr lang="ru-RU" sz="2800" dirty="0">
                    <a:latin typeface="Times New Roman" panose="02020603050405020304" pitchFamily="18" charset="0"/>
                    <a:cs typeface="Times New Roman" panose="02020603050405020304" pitchFamily="18" charset="0"/>
                  </a:rPr>
                  <a:t>.</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41</a:t>
            </a:fld>
            <a:endParaRPr lang="ru-RU" dirty="0">
              <a:solidFill>
                <a:schemeClr val="accent1"/>
              </a:solidFill>
            </a:endParaRPr>
          </a:p>
        </p:txBody>
      </p:sp>
    </p:spTree>
    <p:extLst>
      <p:ext uri="{BB962C8B-B14F-4D97-AF65-F5344CB8AC3E}">
        <p14:creationId xmlns:p14="http://schemas.microsoft.com/office/powerpoint/2010/main" val="42408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Неравенство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если хотя бы для одного значения </a:t>
                </a:r>
                <a:r>
                  <a:rPr lang="en-US" sz="2800" i="1" dirty="0">
                    <a:latin typeface="Times New Roman" panose="02020603050405020304" pitchFamily="18" charset="0"/>
                    <a:cs typeface="Times New Roman" panose="02020603050405020304" pitchFamily="18" charset="0"/>
                  </a:rPr>
                  <a:t>y </a:t>
                </a:r>
                <a:r>
                  <a:rPr lang="ru-RU" sz="2800" dirty="0">
                    <a:latin typeface="Times New Roman" panose="02020603050405020304" pitchFamily="18" charset="0"/>
                    <a:cs typeface="Times New Roman" panose="02020603050405020304" pitchFamily="18" charset="0"/>
                  </a:rPr>
                  <a:t>выполняется неравенство</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ru-RU" sz="2800" i="1">
                            <a:latin typeface="Cambria Math" panose="02040503050406030204" pitchFamily="18" charset="0"/>
                          </a:rPr>
                          <m:t>7</m:t>
                        </m:r>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+2</m:t>
                    </m:r>
                    <m:r>
                      <a:rPr lang="ru-RU" sz="2800" i="1">
                        <a:latin typeface="Cambria Math" panose="02040503050406030204" pitchFamily="18" charset="0"/>
                      </a:rPr>
                      <m:t>𝑎𝑦</m:t>
                    </m:r>
                    <m:r>
                      <a:rPr lang="ru-RU" sz="2800" i="1">
                        <a:latin typeface="Cambria Math" panose="02040503050406030204" pitchFamily="18" charset="0"/>
                      </a:rPr>
                      <m:t>+3</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4</m:t>
                    </m:r>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(3)</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Рассмотрим функцию </a:t>
                </a: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r>
                      <a:rPr lang="ru-RU" sz="2800" i="1">
                        <a:latin typeface="Cambria Math" panose="02040503050406030204" pitchFamily="18" charset="0"/>
                      </a:rPr>
                      <m:t>𝑦</m:t>
                    </m:r>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ru-RU" sz="2800" i="1">
                            <a:latin typeface="Cambria Math" panose="02040503050406030204" pitchFamily="18" charset="0"/>
                          </a:rPr>
                        </m:ctrlPr>
                      </m:sSupPr>
                      <m:e>
                        <m:r>
                          <a:rPr lang="ru-RU" sz="2800" i="1">
                            <a:latin typeface="Cambria Math" panose="02040503050406030204" pitchFamily="18" charset="0"/>
                          </a:rPr>
                          <m:t>7</m:t>
                        </m:r>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+2</m:t>
                    </m:r>
                    <m:r>
                      <a:rPr lang="ru-RU" sz="2800" i="1">
                        <a:latin typeface="Cambria Math" panose="02040503050406030204" pitchFamily="18" charset="0"/>
                      </a:rPr>
                      <m:t>𝑎𝑦</m:t>
                    </m:r>
                    <m:r>
                      <a:rPr lang="ru-RU" sz="2800" i="1">
                        <a:latin typeface="Cambria Math" panose="02040503050406030204" pitchFamily="18" charset="0"/>
                      </a:rPr>
                      <m:t>+3</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4</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Неравенство (3)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если </a:t>
                </a:r>
                <a:br>
                  <a:rPr lang="ru-RU"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где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абсцисса вершины параболы </a:t>
                </a:r>
                <a:r>
                  <a:rPr lang="en-US" sz="2800" i="1" dirty="0">
                    <a:latin typeface="Times New Roman" panose="02020603050405020304" pitchFamily="18" charset="0"/>
                    <a:cs typeface="Times New Roman" panose="02020603050405020304" pitchFamily="18" charset="0"/>
                  </a:rPr>
                  <a:t>z</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Так как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f>
                      <m:fPr>
                        <m:ctrlPr>
                          <a:rPr lang="ru-RU" sz="2800" i="1">
                            <a:latin typeface="Cambria Math" panose="02040503050406030204" pitchFamily="18" charset="0"/>
                          </a:rPr>
                        </m:ctrlPr>
                      </m:fPr>
                      <m:num>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то</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7</m:t>
                        </m:r>
                        <m:sSup>
                          <m:sSupPr>
                            <m:ctrlPr>
                              <a:rPr lang="ru-RU" sz="2800" i="1">
                                <a:latin typeface="Cambria Math" panose="02040503050406030204" pitchFamily="18" charset="0"/>
                              </a:rPr>
                            </m:ctrlPr>
                          </m:sSupPr>
                          <m:e>
                            <m:r>
                              <a:rPr lang="ru-RU" sz="2800" i="1">
                                <a:latin typeface="Cambria Math" panose="02040503050406030204" pitchFamily="18" charset="0"/>
                              </a:rPr>
                              <m:t>𝑎</m:t>
                            </m:r>
                          </m:e>
                          <m:sup>
                            <m:r>
                              <a:rPr lang="ru-RU" sz="2800" i="1">
                                <a:latin typeface="Cambria Math" panose="02040503050406030204" pitchFamily="18" charset="0"/>
                              </a:rPr>
                              <m:t>2</m:t>
                            </m:r>
                          </m:sup>
                        </m:sSup>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ru-RU" sz="2800" i="1">
                                <a:latin typeface="Cambria Math" panose="02040503050406030204" pitchFamily="18" charset="0"/>
                              </a:rPr>
                              <m:t>𝑎</m:t>
                            </m:r>
                          </m:e>
                          <m:sup>
                            <m:r>
                              <a:rPr lang="ru-RU" sz="2800" i="1">
                                <a:latin typeface="Cambria Math" panose="02040503050406030204" pitchFamily="18" charset="0"/>
                              </a:rPr>
                              <m:t>2</m:t>
                            </m:r>
                          </m:sup>
                        </m:sSup>
                      </m:num>
                      <m:den>
                        <m:r>
                          <a:rPr lang="ru-RU" sz="2800" i="1">
                            <a:latin typeface="Cambria Math" panose="02040503050406030204" pitchFamily="18" charset="0"/>
                          </a:rPr>
                          <m:t>7</m:t>
                        </m:r>
                      </m:den>
                    </m:f>
                    <m:r>
                      <a:rPr lang="ru-RU" sz="2800" i="1">
                        <a:latin typeface="Cambria Math" panose="02040503050406030204" pitchFamily="18" charset="0"/>
                      </a:rPr>
                      <m:t>+</m:t>
                    </m:r>
                    <m:sSup>
                      <m:sSupPr>
                        <m:ctrlPr>
                          <a:rPr lang="ru-RU" sz="2800" i="1">
                            <a:latin typeface="Cambria Math" panose="02040503050406030204" pitchFamily="18" charset="0"/>
                          </a:rPr>
                        </m:ctrlPr>
                      </m:sSupPr>
                      <m:e>
                        <m:r>
                          <a:rPr lang="ru-RU" sz="2800" i="1">
                            <a:latin typeface="Cambria Math" panose="02040503050406030204" pitchFamily="18" charset="0"/>
                          </a:rPr>
                          <m:t>3</m:t>
                        </m:r>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−4</m:t>
                    </m:r>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20</m:t>
                        </m:r>
                      </m:num>
                      <m:den>
                        <m:r>
                          <a:rPr lang="ru-RU" sz="2800" i="1">
                            <a:latin typeface="Cambria Math" panose="02040503050406030204" pitchFamily="18" charset="0"/>
                          </a:rPr>
                          <m:t>7</m:t>
                        </m:r>
                      </m:den>
                    </m:f>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1,4</m:t>
                        </m:r>
                      </m:e>
                    </m:d>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Неравенство (3)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если </a:t>
                </a:r>
                <a:br>
                  <a:rPr lang="ru-RU" sz="2800" dirty="0">
                    <a:latin typeface="Times New Roman" panose="02020603050405020304" pitchFamily="18" charset="0"/>
                    <a:cs typeface="Times New Roman" panose="02020603050405020304" pitchFamily="18" charset="0"/>
                  </a:rPr>
                </a:b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a:latin typeface="Cambria Math" panose="02040503050406030204" pitchFamily="18" charset="0"/>
                      </a:rPr>
                      <m:t>≤1,4</m:t>
                    </m:r>
                  </m:oMath>
                </a14:m>
                <a:r>
                  <a:rPr lang="ru-RU" sz="2800" dirty="0">
                    <a:latin typeface="Times New Roman" panose="02020603050405020304" pitchFamily="18" charset="0"/>
                    <a:cs typeface="Times New Roman" panose="02020603050405020304" pitchFamily="18" charset="0"/>
                  </a:rPr>
                  <a:t>, т. е. если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en-US" sz="2800" i="1">
                        <a:latin typeface="Cambria Math" panose="02040503050406030204" pitchFamily="18" charset="0"/>
                      </a:rPr>
                      <m:t>𝑎</m:t>
                    </m:r>
                    <m:r>
                      <a:rPr lang="en-US" sz="2800" i="1">
                        <a:latin typeface="Cambria Math" panose="02040503050406030204" pitchFamily="18" charset="0"/>
                      </a:rPr>
                      <m:t> </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42</a:t>
            </a:fld>
            <a:endParaRPr lang="ru-RU" dirty="0">
              <a:solidFill>
                <a:schemeClr val="accent1"/>
              </a:solidFill>
            </a:endParaRPr>
          </a:p>
        </p:txBody>
      </p:sp>
    </p:spTree>
    <p:extLst>
      <p:ext uri="{BB962C8B-B14F-4D97-AF65-F5344CB8AC3E}">
        <p14:creationId xmlns:p14="http://schemas.microsoft.com/office/powerpoint/2010/main" val="4190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137237" cy="5270708"/>
              </a:xfrm>
            </p:spPr>
            <p:txBody>
              <a:bodyPr>
                <a:noAutofit/>
              </a:bodyPr>
              <a:lstStyle/>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Наименьшее значение параметра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удовлет­воряющее условиям задачи, равно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то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f>
                      <m:fPr>
                        <m:ctrlPr>
                          <a:rPr lang="ru-RU" sz="2800" i="1">
                            <a:latin typeface="Cambria Math" panose="02040503050406030204" pitchFamily="18" charset="0"/>
                          </a:rPr>
                        </m:ctrlPr>
                      </m:fPr>
                      <m:num>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num>
                      <m:den>
                        <m:r>
                          <a:rPr lang="ru-RU" sz="2800" i="1">
                            <a:latin typeface="Cambria Math" panose="02040503050406030204" pitchFamily="18" charset="0"/>
                          </a:rPr>
                          <m:t>2</m:t>
                        </m:r>
                      </m:den>
                    </m:f>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3</m:t>
                        </m:r>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Подставив в левую часть исходного неравенства вместо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число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3</m:t>
                        </m:r>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а вместо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число </a:t>
                </a:r>
                <a14:m>
                  <m:oMath xmlns:m="http://schemas.openxmlformats.org/officeDocument/2006/math">
                    <m:r>
                      <a:rPr lang="ru-RU" sz="2800" i="1">
                        <a:latin typeface="Cambria Math" panose="02040503050406030204" pitchFamily="18" charset="0"/>
                      </a:rPr>
                      <m:t>−</m:t>
                    </m:r>
                    <m:f>
                      <m:fPr>
                        <m:ctrlPr>
                          <a:rPr lang="ru-RU" sz="2800" i="1">
                            <a:latin typeface="Cambria Math" panose="02040503050406030204" pitchFamily="18" charset="0"/>
                          </a:rPr>
                        </m:ctrlPr>
                      </m:fPr>
                      <m:num>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получим:</a:t>
                </a:r>
                <a:endParaRPr lang="ru-RU" sz="2800" i="1" dirty="0">
                  <a:latin typeface="Times New Roman" panose="02020603050405020304" pitchFamily="18" charset="0"/>
                  <a:cs typeface="Times New Roman" panose="02020603050405020304" pitchFamily="18" charset="0"/>
                </a:endParaRPr>
              </a:p>
              <a:p>
                <a:pPr>
                  <a:lnSpc>
                    <a:spcPct val="100000"/>
                  </a:lnSpc>
                  <a:spcBef>
                    <a:spcPts val="600"/>
                  </a:spcBef>
                </a:pPr>
                <a14:m>
                  <m:oMathPara xmlns:m="http://schemas.openxmlformats.org/officeDocument/2006/math">
                    <m:oMathParaPr>
                      <m:jc m:val="centerGroup"/>
                    </m:oMathParaPr>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i="1">
                          <a:latin typeface="Cambria Math" panose="02040503050406030204" pitchFamily="18" charset="0"/>
                        </a:rPr>
                        <m:t>𝑥𝑦</m:t>
                      </m:r>
                      <m:r>
                        <a:rPr lang="ru-RU" sz="2800" i="1">
                          <a:latin typeface="Cambria Math" panose="02040503050406030204" pitchFamily="18" charset="0"/>
                        </a:rPr>
                        <m:t>−</m:t>
                      </m:r>
                      <m:r>
                        <a:rPr lang="ru-RU" sz="2800" i="1">
                          <a:latin typeface="Cambria Math" panose="02040503050406030204" pitchFamily="18" charset="0"/>
                        </a:rPr>
                        <m:t>𝑎𝑥</m:t>
                      </m:r>
                      <m:r>
                        <a:rPr lang="ru-RU" sz="2800" i="1">
                          <a:latin typeface="Cambria Math" panose="02040503050406030204" pitchFamily="18" charset="0"/>
                        </a:rPr>
                        <m:t>+</m:t>
                      </m:r>
                      <m:r>
                        <a:rPr lang="ru-RU" sz="2800" i="1">
                          <a:latin typeface="Cambria Math" panose="02040503050406030204" pitchFamily="18" charset="0"/>
                        </a:rPr>
                        <m:t>𝑎𝑦</m:t>
                      </m:r>
                      <m:r>
                        <a:rPr lang="ru-RU"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oMath>
                  </m:oMathPara>
                </a14:m>
                <a:endParaRPr lang="ru-RU" sz="2800" i="1" dirty="0">
                  <a:latin typeface="Cambria Math" panose="02040503050406030204" pitchFamily="18" charset="0"/>
                </a:endParaRPr>
              </a:p>
              <a:p>
                <a:pPr>
                  <a:lnSpc>
                    <a:spcPct val="100000"/>
                  </a:lnSpc>
                  <a:spcBef>
                    <a:spcPts val="0"/>
                  </a:spcBef>
                </a:pPr>
                <a14:m>
                  <m:oMath xmlns:m="http://schemas.openxmlformats.org/officeDocument/2006/math">
                    <m:r>
                      <a:rPr lang="ru-RU" sz="2800" b="0" i="0" smtClean="0">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d>
                      <m:dPr>
                        <m:ctrlPr>
                          <a:rPr lang="ru-RU" sz="2800" i="1">
                            <a:latin typeface="Cambria Math" panose="02040503050406030204" pitchFamily="18" charset="0"/>
                          </a:rPr>
                        </m:ctrlPr>
                      </m:dPr>
                      <m:e>
                        <m:f>
                          <m:fPr>
                            <m:ctrlPr>
                              <a:rPr lang="ru-RU" sz="2800" i="1">
                                <a:latin typeface="Cambria Math" panose="02040503050406030204" pitchFamily="18" charset="0"/>
                              </a:rPr>
                            </m:ctrlPr>
                          </m:fPr>
                          <m:num>
                            <m:r>
                              <a:rPr lang="ru-RU" sz="2800" i="1">
                                <a:latin typeface="Cambria Math" panose="02040503050406030204" pitchFamily="18" charset="0"/>
                              </a:rPr>
                              <m:t>9</m:t>
                            </m:r>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2</m:t>
                            </m:r>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3</m:t>
                            </m:r>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3</m:t>
                            </m:r>
                          </m:num>
                          <m:den>
                            <m:r>
                              <a:rPr lang="ru-RU" sz="2800" i="1">
                                <a:latin typeface="Cambria Math" panose="02040503050406030204" pitchFamily="18" charset="0"/>
                              </a:rPr>
                              <m:t>7</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1</m:t>
                            </m:r>
                          </m:num>
                          <m:den>
                            <m:r>
                              <a:rPr lang="ru-RU" sz="2800" i="1">
                                <a:latin typeface="Cambria Math" panose="02040503050406030204" pitchFamily="18" charset="0"/>
                              </a:rPr>
                              <m:t>7</m:t>
                            </m:r>
                          </m:den>
                        </m:f>
                        <m:r>
                          <a:rPr lang="ru-RU" sz="2800" i="1">
                            <a:latin typeface="Cambria Math" panose="02040503050406030204" pitchFamily="18" charset="0"/>
                          </a:rPr>
                          <m:t>+1</m:t>
                        </m:r>
                      </m:e>
                    </m:d>
                    <m:r>
                      <a:rPr lang="ru-RU" sz="2800" i="1">
                        <a:latin typeface="Cambria Math" panose="02040503050406030204" pitchFamily="18" charset="0"/>
                      </a:rPr>
                      <m:t>−1</m:t>
                    </m:r>
                    <m:r>
                      <a:rPr lang="ru-RU" sz="2800">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7</m:t>
                        </m:r>
                      </m:num>
                      <m:den>
                        <m:r>
                          <a:rPr lang="ru-RU" sz="2800" i="1">
                            <a:latin typeface="Cambria Math" panose="02040503050406030204" pitchFamily="18" charset="0"/>
                          </a:rPr>
                          <m:t>5</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5</m:t>
                        </m:r>
                      </m:num>
                      <m:den>
                        <m:r>
                          <a:rPr lang="ru-RU" sz="2800" i="1">
                            <a:latin typeface="Cambria Math" panose="02040503050406030204" pitchFamily="18" charset="0"/>
                          </a:rPr>
                          <m:t>7</m:t>
                        </m:r>
                      </m:den>
                    </m:f>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То есть для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существует хотя бы одна пара чисел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у</a:t>
                </a:r>
                <a:r>
                  <a:rPr lang="ru-RU" sz="2800" dirty="0">
                    <a:latin typeface="Times New Roman" panose="02020603050405020304" pitchFamily="18" charset="0"/>
                    <a:cs typeface="Times New Roman" panose="02020603050405020304" pitchFamily="18" charset="0"/>
                  </a:rPr>
                  <a:t>), таких, что выполняется исходное неравенство.</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dirty="0">
                    <a:solidFill>
                      <a:srgbClr val="0070C0"/>
                    </a:solidFill>
                    <a:latin typeface="Georgia" panose="02040502050405020303" pitchFamily="18" charset="0"/>
                  </a:rPr>
                  <a:t> </a:t>
                </a:r>
                <a:endParaRPr lang="ru-RU" dirty="0">
                  <a:latin typeface="Georgia" panose="02040502050405020303" pitchFamily="18" charset="0"/>
                </a:endParaRPr>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137237" cy="5270708"/>
              </a:xfrm>
              <a:blipFill>
                <a:blip r:embed="rId3"/>
                <a:stretch>
                  <a:fillRect l="-1150" t="-1273" r="-1095"/>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43</a:t>
            </a:fld>
            <a:endParaRPr lang="ru-RU" dirty="0">
              <a:solidFill>
                <a:schemeClr val="accent1"/>
              </a:solidFill>
            </a:endParaRPr>
          </a:p>
        </p:txBody>
      </p:sp>
    </p:spTree>
    <p:extLst>
      <p:ext uri="{BB962C8B-B14F-4D97-AF65-F5344CB8AC3E}">
        <p14:creationId xmlns:p14="http://schemas.microsoft.com/office/powerpoint/2010/main" val="1233602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Спасибо за внимание!</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rmAutofit/>
          </a:bodyPr>
          <a:lstStyle/>
          <a:p>
            <a:pPr algn="l">
              <a:lnSpc>
                <a:spcPct val="150000"/>
              </a:lnSpc>
              <a:spcBef>
                <a:spcPts val="300"/>
              </a:spcBef>
            </a:pPr>
            <a:r>
              <a:rPr lang="ru-RU" altLang="ru-RU" sz="2800" dirty="0">
                <a:solidFill>
                  <a:schemeClr val="tx1"/>
                </a:solidFill>
                <a:latin typeface="Arial" panose="020B0604020202020204" pitchFamily="34" charset="0"/>
                <a:cs typeface="Arial" panose="020B0604020202020204" pitchFamily="34" charset="0"/>
              </a:rPr>
              <a:t>Электронная почта: </a:t>
            </a:r>
            <a:br>
              <a:rPr lang="ru-RU" altLang="ru-RU" sz="2800" dirty="0">
                <a:solidFill>
                  <a:schemeClr val="tx1"/>
                </a:solidFill>
                <a:latin typeface="Arial" panose="020B0604020202020204" pitchFamily="34" charset="0"/>
                <a:cs typeface="Arial" panose="020B0604020202020204" pitchFamily="34" charset="0"/>
              </a:rPr>
            </a:br>
            <a:r>
              <a:rPr lang="ru-RU" altLang="ru-RU" sz="2800" dirty="0">
                <a:solidFill>
                  <a:schemeClr val="tx1"/>
                </a:solidFill>
                <a:latin typeface="Arial" panose="020B0604020202020204" pitchFamily="34" charset="0"/>
                <a:cs typeface="Arial" panose="020B0604020202020204" pitchFamily="34" charset="0"/>
              </a:rPr>
              <a:t>Шевкин Александр Владимирович </a:t>
            </a:r>
          </a:p>
          <a:p>
            <a:pPr algn="l">
              <a:lnSpc>
                <a:spcPct val="150000"/>
              </a:lnSpc>
              <a:spcBef>
                <a:spcPts val="300"/>
              </a:spcBef>
            </a:pPr>
            <a:r>
              <a:rPr lang="en-US" altLang="ru-RU" sz="2800" b="1" dirty="0">
                <a:latin typeface="Arial" panose="020B0604020202020204" pitchFamily="34" charset="0"/>
                <a:cs typeface="Arial" panose="020B0604020202020204" pitchFamily="34" charset="0"/>
                <a:hlinkClick r:id="rId2"/>
              </a:rPr>
              <a:t>avshevkin@mail.ru</a:t>
            </a:r>
            <a:r>
              <a:rPr lang="ru-RU" altLang="ru-RU" sz="2800" b="1" dirty="0">
                <a:latin typeface="Arial" panose="020B0604020202020204" pitchFamily="34" charset="0"/>
                <a:cs typeface="Arial" panose="020B0604020202020204" pitchFamily="34" charset="0"/>
              </a:rPr>
              <a:t>.</a:t>
            </a:r>
            <a:r>
              <a:rPr lang="en-US" altLang="ru-RU" sz="2800" dirty="0">
                <a:latin typeface="Arial" panose="020B0604020202020204" pitchFamily="34" charset="0"/>
                <a:cs typeface="Arial" panose="020B0604020202020204" pitchFamily="34" charset="0"/>
              </a:rPr>
              <a:t>  </a:t>
            </a:r>
            <a:r>
              <a:rPr lang="ru-RU" altLang="ru-RU" sz="2800" dirty="0">
                <a:latin typeface="Arial" panose="020B0604020202020204" pitchFamily="34" charset="0"/>
                <a:cs typeface="Arial" panose="020B0604020202020204" pitchFamily="34" charset="0"/>
              </a:rPr>
              <a:t> </a:t>
            </a:r>
          </a:p>
          <a:p>
            <a:pPr algn="l">
              <a:lnSpc>
                <a:spcPct val="150000"/>
              </a:lnSpc>
              <a:spcBef>
                <a:spcPts val="300"/>
              </a:spcBef>
            </a:pPr>
            <a:r>
              <a:rPr lang="ru-RU" altLang="ru-RU" sz="2800" dirty="0">
                <a:solidFill>
                  <a:schemeClr val="tx1"/>
                </a:solidFill>
                <a:latin typeface="Arial" panose="020B0604020202020204" pitchFamily="34" charset="0"/>
                <a:cs typeface="Arial" panose="020B0604020202020204" pitchFamily="34" charset="0"/>
              </a:rPr>
              <a:t>Сайт</a:t>
            </a:r>
            <a:r>
              <a:rPr lang="ru-RU" altLang="ru-RU" sz="2800" dirty="0">
                <a:latin typeface="Arial" panose="020B0604020202020204" pitchFamily="34" charset="0"/>
                <a:cs typeface="Arial" panose="020B0604020202020204" pitchFamily="34" charset="0"/>
              </a:rPr>
              <a:t> </a:t>
            </a:r>
            <a:r>
              <a:rPr lang="en-US" altLang="ru-RU" sz="2800" dirty="0">
                <a:latin typeface="Arial" panose="020B0604020202020204" pitchFamily="34" charset="0"/>
                <a:cs typeface="Arial" panose="020B0604020202020204" pitchFamily="34" charset="0"/>
                <a:hlinkClick r:id="rId3"/>
              </a:rPr>
              <a:t>www.shevkin.ru</a:t>
            </a:r>
            <a:endParaRPr lang="ru-RU" altLang="ru-RU" sz="2800" dirty="0">
              <a:latin typeface="Arial" panose="020B0604020202020204" pitchFamily="34" charset="0"/>
              <a:cs typeface="Arial" panose="020B0604020202020204" pitchFamily="34" charset="0"/>
            </a:endParaRPr>
          </a:p>
          <a:p>
            <a:pPr algn="l">
              <a:lnSpc>
                <a:spcPct val="150000"/>
              </a:lnSpc>
              <a:spcBef>
                <a:spcPts val="300"/>
              </a:spcBef>
            </a:pPr>
            <a:r>
              <a:rPr lang="ru-RU" altLang="ru-RU" sz="2800" dirty="0">
                <a:latin typeface="Arial" panose="020B0604020202020204" pitchFamily="34" charset="0"/>
                <a:cs typeface="Arial" panose="020B0604020202020204" pitchFamily="34" charset="0"/>
                <a:hlinkClick r:id="rId4"/>
              </a:rPr>
              <a:t>Канал </a:t>
            </a:r>
            <a:r>
              <a:rPr lang="ru-RU" altLang="ru-RU" sz="2800" b="1" dirty="0">
                <a:latin typeface="Arial" panose="020B0604020202020204" pitchFamily="34" charset="0"/>
                <a:cs typeface="Arial" panose="020B0604020202020204" pitchFamily="34" charset="0"/>
                <a:hlinkClick r:id="rId4"/>
              </a:rPr>
              <a:t>НАБЛЮДАТЕЛЬ</a:t>
            </a:r>
            <a:r>
              <a:rPr lang="ru-RU" altLang="ru-RU" sz="2800" dirty="0">
                <a:latin typeface="Arial" panose="020B0604020202020204" pitchFamily="34" charset="0"/>
                <a:cs typeface="Arial" panose="020B0604020202020204" pitchFamily="34" charset="0"/>
              </a:rPr>
              <a:t> </a:t>
            </a:r>
            <a:br>
              <a:rPr lang="ru-RU" altLang="ru-RU" sz="2800" dirty="0">
                <a:latin typeface="Arial" panose="020B0604020202020204" pitchFamily="34" charset="0"/>
                <a:cs typeface="Arial" panose="020B0604020202020204" pitchFamily="34" charset="0"/>
              </a:rPr>
            </a:br>
            <a:r>
              <a:rPr lang="ru-RU" altLang="ru-RU" sz="2800" dirty="0">
                <a:solidFill>
                  <a:schemeClr val="tx1"/>
                </a:solidFill>
                <a:latin typeface="Arial" panose="020B0604020202020204" pitchFamily="34" charset="0"/>
                <a:cs typeface="Arial" panose="020B0604020202020204" pitchFamily="34" charset="0"/>
              </a:rPr>
              <a:t>на </a:t>
            </a:r>
            <a:r>
              <a:rPr lang="ru-RU" altLang="ru-RU" sz="2800" b="1" dirty="0">
                <a:solidFill>
                  <a:schemeClr val="tx1"/>
                </a:solidFill>
                <a:latin typeface="Arial" panose="020B0604020202020204" pitchFamily="34" charset="0"/>
                <a:cs typeface="Arial" panose="020B0604020202020204" pitchFamily="34" charset="0"/>
              </a:rPr>
              <a:t>Яндекс Дзен</a:t>
            </a:r>
            <a:r>
              <a:rPr lang="ru-RU" altLang="ru-RU" sz="2800" dirty="0">
                <a:solidFill>
                  <a:schemeClr val="tx1"/>
                </a:solidFill>
                <a:latin typeface="Arial" panose="020B0604020202020204" pitchFamily="34" charset="0"/>
                <a:cs typeface="Arial" panose="020B0604020202020204" pitchFamily="34" charset="0"/>
              </a:rPr>
              <a:t>  </a:t>
            </a:r>
          </a:p>
          <a:p>
            <a:pPr indent="180340" algn="l">
              <a:lnSpc>
                <a:spcPct val="100000"/>
              </a:lnSpc>
              <a:spcBef>
                <a:spcPts val="300"/>
              </a:spcBef>
            </a:pPr>
            <a:endParaRPr lang="ru-RU" dirty="0">
              <a:latin typeface="Arial" panose="020B0604020202020204" pitchFamily="34" charset="0"/>
              <a:cs typeface="Arial" panose="020B0604020202020204" pitchFamily="34" charset="0"/>
            </a:endParaRPr>
          </a:p>
        </p:txBody>
      </p:sp>
      <p:pic>
        <p:nvPicPr>
          <p:cNvPr id="5" name="Рисунок 1">
            <a:extLst>
              <a:ext uri="{FF2B5EF4-FFF2-40B4-BE49-F238E27FC236}">
                <a16:creationId xmlns:a16="http://schemas.microsoft.com/office/drawing/2014/main" id="{2549AD34-10A5-488E-B7CE-3EDAA24ED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746" y="1813391"/>
            <a:ext cx="4145620" cy="4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18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993240"/>
          </a:xfrm>
        </p:spPr>
        <p:txBody>
          <a:bodyPr>
            <a:normAutofit lnSpcReduction="10000"/>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Куратор студенческой группы студентов на мехмате МГУ рассказала, что к ней подошли два первокурсника и спросили:</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Как же так получилось? Мы получили по 100 баллов на ЕГЭ, но не понимаем, что говорит наш профессор. </a:t>
            </a:r>
          </a:p>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Излишнее внимание задачам ЕГЭ в ущерб хорошему изучению школьной программы сужает теоретические, практические возможности учащихся, понижает уровень развития их мышления. Не даёт общей математической подготовки, включающей понимание того, как строятся математические теории… При этом теряется подготовка в тех вопросах, которые не вошли в ЕГЭ (интегралы), или вошли малой своей частью (тригонометрия, производные).</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2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А выход есть: нужна качественная подготовка по предмету. Примеры из ОГЭ и ЕГЭ — лишь километровые столбы на пути изучения математики. </a:t>
            </a:r>
          </a:p>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Здесь важен выбор учебников, методов работы с изучаемым материалом, работа на развитие учащихся. Важен даже порядок изучения тем — сначала обыкновенные дроби или десятичные; учить крупными блоками или давать «нарезку» тем; решать задачи на проценты по шаблону — с применением пропорции — или с опорой на понимание задач на проценты как задач на дроби. При разных подходах к обучению имеем разное его влияние на развитие мышления школьников. </a:t>
            </a:r>
          </a:p>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Но это уже совсем другая история…</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86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Моя задача заключается не в том, чтобы классифицировать задания по типам, показать решения основных типовых задач с параметрами. Разобрать решения задач с параметрами из сборников для подготовки к из ОГЭ и ЕГЭ. </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На эту тему написаны хорошие книжки хороших авторов, есть хорошие сайты. Моя задача другая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показать, когда, на каких задачах можно начинать готовить учащихся к решению задач с параметрами.</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Разумеется, у нас будут и примеры задач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из ОГЭ и ЕГЭ.</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46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rmAutofit lnSpcReduction="10000"/>
          </a:bodyPr>
          <a:lstStyle/>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Простой пример задачи на параметры — это квадратное уравнение, записанное в общем виде. Там даже три параметра  —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80340" algn="l">
              <a:lnSpc>
                <a:spcPct val="110000"/>
              </a:lnSpc>
              <a:spcBef>
                <a:spcPts val="30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Задачи с параметром широко используются при углублённом изучении математики, в итоговых и в конкурсных испытаниях. Эти задачи бывают сложными, но начинать формировать понятие параметра надо задолго до этих испытаний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на более простых и понятных примерах. На первых порах можно не использовать термин «параметр».</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Помню такой случай. В конце 90-х годов в моём авторском эксперименте в школе 679 г. Москвы изучали мы с ребятами задачи на совместную работу по учебнику С.М. Никольского и др. </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Давайте вспомним задачку такого типа, и я продолжу про параметры.</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rmAutofit lnSpcReduction="10000"/>
              </a:bodyPr>
              <a:lstStyle/>
              <a:p>
                <a:pPr marR="180340" indent="180000" algn="l">
                  <a:lnSpc>
                    <a:spcPct val="110000"/>
                  </a:lnSpc>
                  <a:spcBef>
                    <a:spcPts val="0"/>
                  </a:spcBef>
                  <a:spcAft>
                    <a:spcPts val="0"/>
                  </a:spcAft>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Первая бригада может выполнить работу за 30 дней. Вторая бригада может выполнить ту же работу за 20 дней. За сколько дней эту работу выполнят две бригады при совместной работе?</a:t>
                </a:r>
              </a:p>
              <a:p>
                <a:pPr marR="180340" indent="180000" algn="just">
                  <a:lnSpc>
                    <a:spcPct val="100000"/>
                  </a:lnSpc>
                  <a:spcBef>
                    <a:spcPts val="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Примем всю работу за 1.</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1) 1 : 30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30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первая бригада за 1 день;</a:t>
                </a:r>
              </a:p>
              <a:p>
                <a:pPr marR="180340" indent="180000" algn="l">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2) 1 : 20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20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вторая бригада за 1 день;</a:t>
                </a:r>
              </a:p>
              <a:p>
                <a:pPr marR="180340" indent="180000" algn="l">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3)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30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20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12</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выполняют две бригады за 1 день при совместной работе;</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4) 1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12</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ru-RU" sz="2800" i="1">
                        <a:effectLst/>
                        <a:latin typeface="Cambria Math" panose="02040503050406030204" pitchFamily="18" charset="0"/>
                        <a:ea typeface="Calibri" panose="020F0502020204030204" pitchFamily="34" charset="0"/>
                      </a:rPr>
                      <m:t>12</m:t>
                    </m:r>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(дней) — время выполнения работы двумя бригадами при совместной работе.</a:t>
                </a: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r="-161"/>
                </a:stretch>
              </a:blipFill>
            </p:spPr>
            <p:txBody>
              <a:bodyPr/>
              <a:lstStyle/>
              <a:p>
                <a:r>
                  <a:rPr lang="ru-RU">
                    <a:noFill/>
                  </a:rPr>
                  <a:t> </a:t>
                </a:r>
              </a:p>
            </p:txBody>
          </p:sp>
        </mc:Fallback>
      </mc:AlternateContent>
    </p:spTree>
    <p:extLst>
      <p:ext uri="{BB962C8B-B14F-4D97-AF65-F5344CB8AC3E}">
        <p14:creationId xmlns:p14="http://schemas.microsoft.com/office/powerpoint/2010/main" val="30202097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2397</TotalTime>
  <Words>5133</Words>
  <Application>Microsoft Office PowerPoint</Application>
  <PresentationFormat>Широкоэкранный</PresentationFormat>
  <Paragraphs>340</Paragraphs>
  <Slides>44</Slides>
  <Notes>16</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2" baseType="lpstr">
      <vt:lpstr>Arial</vt:lpstr>
      <vt:lpstr>Calibri</vt:lpstr>
      <vt:lpstr>Calibri Light</vt:lpstr>
      <vt:lpstr>Cambria Math</vt:lpstr>
      <vt:lpstr>Georgia</vt:lpstr>
      <vt:lpstr>Times New Roman</vt:lpstr>
      <vt:lpstr>Тема Office</vt:lpstr>
      <vt:lpstr>Точечный рисунок</vt:lpstr>
      <vt:lpstr>Как готовить учащихся к решению задач с параметрами на ОГЭ и ЕГЭ</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Параметры. Когда начинать?</vt:lpstr>
      <vt:lpstr>Параметры. Когда начинать?</vt:lpstr>
      <vt:lpstr>Параметры. Когда начинать?</vt:lpstr>
      <vt:lpstr>Параметры. Когда начинать?</vt:lpstr>
      <vt:lpstr>Параметры. Когда начинать?</vt:lpstr>
      <vt:lpstr>Параметры. Когда начинать?</vt:lpstr>
      <vt:lpstr>Параметры. Когда начинать?</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Квадратное уравнение</vt:lpstr>
      <vt:lpstr>Параметры. Квадратное уравнение</vt:lpstr>
      <vt:lpstr>Параметры. Квадратное уравнение</vt:lpstr>
      <vt:lpstr>Параметры. Квадратное уравнение</vt:lpstr>
      <vt:lpstr>Параметры. Квадратное уравнение</vt:lpstr>
      <vt:lpstr>Параметры. Квадратное уравнение</vt:lpstr>
      <vt:lpstr>Параметры. Рациональное уравнение</vt:lpstr>
      <vt:lpstr>Параметры. Рациональное уравнение</vt:lpstr>
      <vt:lpstr>Параметры. Квадратное неравенство</vt:lpstr>
      <vt:lpstr>Параметры. Квадратное неравенство</vt:lpstr>
      <vt:lpstr>Параметры. Квадратное неравенство</vt:lpstr>
      <vt:lpstr>Параметры. Квадратное неравенство</vt:lpstr>
      <vt:lpstr>Параметры. Квадратное неравенство</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готовить учащихся к  решению задач с параметрами  на ОГЭ и ЕГЭ</dc:title>
  <dc:creator>Шевкин</dc:creator>
  <cp:lastModifiedBy>Шевкин</cp:lastModifiedBy>
  <cp:revision>141</cp:revision>
  <cp:lastPrinted>2020-10-20T17:01:28Z</cp:lastPrinted>
  <dcterms:created xsi:type="dcterms:W3CDTF">2020-10-06T16:06:58Z</dcterms:created>
  <dcterms:modified xsi:type="dcterms:W3CDTF">2020-11-30T10:24:44Z</dcterms:modified>
</cp:coreProperties>
</file>