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notesMasterIdLst>
    <p:notesMasterId r:id="rId17"/>
  </p:notesMasterIdLst>
  <p:sldIdLst>
    <p:sldId id="301" r:id="rId2"/>
    <p:sldId id="326" r:id="rId3"/>
    <p:sldId id="353" r:id="rId4"/>
    <p:sldId id="354" r:id="rId5"/>
    <p:sldId id="355" r:id="rId6"/>
    <p:sldId id="352" r:id="rId7"/>
    <p:sldId id="343" r:id="rId8"/>
    <p:sldId id="344" r:id="rId9"/>
    <p:sldId id="348" r:id="rId10"/>
    <p:sldId id="346" r:id="rId11"/>
    <p:sldId id="350" r:id="rId12"/>
    <p:sldId id="349" r:id="rId13"/>
    <p:sldId id="356" r:id="rId14"/>
    <p:sldId id="351" r:id="rId15"/>
    <p:sldId id="342" r:id="rId16"/>
  </p:sldIdLst>
  <p:sldSz cx="9144000" cy="5143500" type="screen16x9"/>
  <p:notesSz cx="6797675" cy="9928225"/>
  <p:defaultTextStyle>
    <a:defPPr>
      <a:defRPr lang="ru-RU"/>
    </a:defPPr>
    <a:lvl1pPr marL="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000424B-E7D4-442F-97C9-F884492144B0}">
          <p14:sldIdLst>
            <p14:sldId id="301"/>
            <p14:sldId id="326"/>
            <p14:sldId id="353"/>
            <p14:sldId id="354"/>
            <p14:sldId id="355"/>
            <p14:sldId id="352"/>
            <p14:sldId id="343"/>
            <p14:sldId id="344"/>
            <p14:sldId id="348"/>
            <p14:sldId id="346"/>
            <p14:sldId id="350"/>
            <p14:sldId id="349"/>
            <p14:sldId id="356"/>
            <p14:sldId id="351"/>
            <p14:sldId id="3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2653" autoAdjust="0"/>
  </p:normalViewPr>
  <p:slideViewPr>
    <p:cSldViewPr>
      <p:cViewPr varScale="1">
        <p:scale>
          <a:sx n="81" d="100"/>
          <a:sy n="81" d="100"/>
        </p:scale>
        <p:origin x="425" y="4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B165F-DAC5-41D4-8383-6927FFFF8F14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8BC49-7326-4315-9EF6-841B61FD8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01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986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175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2632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3087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4414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906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02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193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605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022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412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715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821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16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697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73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78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3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88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70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97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59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74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93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49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BD8A6-2B11-4ADA-9673-FB0CFB16F882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39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vkin.ru/" TargetMode="External"/><Relationship Id="rId2" Type="http://schemas.openxmlformats.org/officeDocument/2006/relationships/hyperlink" Target="mailto:avshevkin@mail.ru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zen.yandex.ru/profile/editor/shevkin" TargetMode="External"/><Relationship Id="rId7" Type="http://schemas.openxmlformats.org/officeDocument/2006/relationships/image" Target="../media/image2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vshevkin@mail.ru" TargetMode="External"/><Relationship Id="rId5" Type="http://schemas.openxmlformats.org/officeDocument/2006/relationships/hyperlink" Target="http://www.shevkin.ru/" TargetMode="External"/><Relationship Id="rId4" Type="http://schemas.openxmlformats.org/officeDocument/2006/relationships/hyperlink" Target="https://mel.fm/blog/alexandr-shevki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8456487" cy="117844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300" b="1" dirty="0">
                <a:solidFill>
                  <a:srgbClr val="FF0000"/>
                </a:solidFill>
                <a:latin typeface="Georgia" panose="02040502050405020303" pitchFamily="18" charset="0"/>
              </a:rPr>
              <a:t>Параметры. Графики с модулями</a:t>
            </a:r>
            <a:br>
              <a:rPr lang="ru-RU" sz="2300" b="1" dirty="0">
                <a:solidFill>
                  <a:srgbClr val="FF0000"/>
                </a:solidFill>
                <a:latin typeface="Georgia" panose="02040502050405020303" pitchFamily="18" charset="0"/>
              </a:rPr>
            </a:br>
            <a:r>
              <a:rPr lang="ru-RU" sz="2300" b="1" dirty="0">
                <a:solidFill>
                  <a:srgbClr val="FF0000"/>
                </a:solidFill>
                <a:latin typeface="Georgia" panose="02040502050405020303" pitchFamily="18" charset="0"/>
              </a:rPr>
              <a:t> Урок 3</a:t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15616" y="1343025"/>
            <a:ext cx="7632848" cy="223202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br>
              <a:rPr lang="ru-RU" sz="2000" b="1" dirty="0">
                <a:solidFill>
                  <a:srgbClr val="0070C0"/>
                </a:solidFill>
              </a:rPr>
            </a:b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</a:rPr>
              <a:t>Презентация для учащихся 8-11 классов 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Продолжаем решать задачи на параметры, связанные с графиками функций с модулями.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b="1" dirty="0">
              <a:solidFill>
                <a:srgbClr val="0070C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</a:rPr>
              <a:t>Составитель:  </a:t>
            </a: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</a:rPr>
              <a:t>Шевкин Александр Владимирович,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</a:rPr>
              <a:t>Заслуженный учитель РФ, кандидат педагогических наук.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tx1"/>
                </a:solidFill>
                <a:latin typeface="Georgia" panose="02040502050405020303" pitchFamily="18" charset="0"/>
                <a:hlinkClick r:id="rId2"/>
              </a:rPr>
              <a:t>avshevkin@mail.ru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</a:rPr>
              <a:t>        </a:t>
            </a:r>
            <a:r>
              <a:rPr lang="en-US" sz="2000" b="1" dirty="0">
                <a:solidFill>
                  <a:schemeClr val="tx1"/>
                </a:solidFill>
                <a:latin typeface="Georgia" panose="02040502050405020303" pitchFamily="18" charset="0"/>
                <a:hlinkClick r:id="rId3"/>
              </a:rPr>
              <a:t>www.shevkin.ru</a:t>
            </a:r>
            <a:endParaRPr lang="ru-RU" sz="2000" b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78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число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…3)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= 3, т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пересекаются в одной точке.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&gt;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3, т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пересекаются в двух точках.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≤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3, т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пересекаются в одной точке. </a:t>
                </a: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10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0D080C8-D212-4F72-AC66-6C3B1881FC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8138" y="1935090"/>
            <a:ext cx="4452374" cy="315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672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число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…3)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= 3, т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пересекаются в одной точке.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&gt;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3, т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пересекаются в двух точках.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≤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3, т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пересекаются в одной точке. </a:t>
                </a: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–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≤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1, т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пересекаются в двух точках. </a:t>
                </a:r>
              </a:p>
              <a:p>
                <a:pPr algn="l">
                  <a:spcBef>
                    <a:spcPts val="300"/>
                  </a:spcBef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11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06BACBD-1982-455A-BC41-66C184064F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8138" y="1935090"/>
            <a:ext cx="4452374" cy="315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676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число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…Если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1, т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пересекаются в трёх точках.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12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30DC63F-92B7-4CDC-ADBB-708BA6D442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8138" y="1935090"/>
            <a:ext cx="4452374" cy="315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706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</a:t>
            </a:r>
            <a:r>
              <a:rPr lang="en-US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число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…Если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1, т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пересекаются в трёх точках.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, т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пересекаются в двух точках. </a:t>
                </a:r>
              </a:p>
              <a:p>
                <a:pPr algn="just"/>
                <a:r>
                  <a:rPr lang="ru-RU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Ответ.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Графики пересекаются: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одной точке, если 1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дву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 точках,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≤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1,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&gt;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3; в трёх точках,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если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1.</a:t>
                </a:r>
                <a:endParaRPr lang="ru-RU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13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9E7CCB4-88AA-4CB1-B682-6DE2C2DA59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8138" y="1935090"/>
            <a:ext cx="4452374" cy="315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330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Домашнее задание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3.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число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−2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− 2</m:t>
                        </m:r>
                      </m:den>
                    </m:f>
                  </m:oMath>
                </a14:m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4.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число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|(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−2)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Ответы.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3.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Графики пересекаются: в одной точке,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в двух точках, если –2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0,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; не пересекаются,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4.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Графики пересекаются: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одной точке, если –2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дву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х точках,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≥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; не пересекаются,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2.</a:t>
                </a:r>
                <a:endParaRPr lang="ru-RU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 r="-13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14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942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Спасибо за работу! 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04087"/>
            <a:ext cx="8568952" cy="4539413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Желаю успехов!</a:t>
            </a:r>
          </a:p>
          <a:p>
            <a:pPr algn="l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статьи и презентации размещены по адресам:</a:t>
            </a:r>
          </a:p>
          <a:p>
            <a:pPr algn="l"/>
            <a:r>
              <a:rPr lang="en-US" sz="2400" b="1" dirty="0">
                <a:solidFill>
                  <a:srgbClr val="0070C0"/>
                </a:solidFill>
                <a:latin typeface="Georgia" panose="02040502050405020303" pitchFamily="18" charset="0"/>
                <a:hlinkClick r:id="rId3"/>
              </a:rPr>
              <a:t>https://zen.yandex.ru/profile/editor/shevkin</a:t>
            </a:r>
            <a:endParaRPr lang="ru-RU" sz="24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l"/>
            <a:r>
              <a:rPr lang="en-US" sz="2400" b="1" dirty="0">
                <a:solidFill>
                  <a:srgbClr val="0070C0"/>
                </a:solidFill>
                <a:latin typeface="Georgia" panose="02040502050405020303" pitchFamily="18" charset="0"/>
                <a:hlinkClick r:id="rId4"/>
              </a:rPr>
              <a:t>https://mel.fm/blog/alexandr-shevkin</a:t>
            </a:r>
            <a:endParaRPr lang="ru-RU" sz="2400" b="1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l"/>
            <a:r>
              <a:rPr lang="en-US" sz="2400" b="1" dirty="0">
                <a:latin typeface="Georgia" panose="02040502050405020303" pitchFamily="18" charset="0"/>
                <a:hlinkClick r:id="rId5"/>
              </a:rPr>
              <a:t>www.shevkin.ru</a:t>
            </a:r>
            <a:endParaRPr lang="ru-RU" sz="2400" b="1" dirty="0">
              <a:latin typeface="Georgia" panose="02040502050405020303" pitchFamily="18" charset="0"/>
            </a:endParaRPr>
          </a:p>
          <a:p>
            <a:pPr algn="l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Пишите, если что…</a:t>
            </a:r>
          </a:p>
          <a:p>
            <a:pPr algn="l"/>
            <a:r>
              <a:rPr lang="en-US" sz="2400" b="1" dirty="0">
                <a:latin typeface="Georgia" panose="02040502050405020303" pitchFamily="18" charset="0"/>
                <a:hlinkClick r:id="rId6"/>
              </a:rPr>
              <a:t>avshevkin@mail.ru</a:t>
            </a:r>
            <a:r>
              <a:rPr lang="ru-RU" sz="2400" b="1" dirty="0">
                <a:latin typeface="Georgia" panose="02040502050405020303" pitchFamily="18" charset="0"/>
              </a:rPr>
              <a:t>        </a:t>
            </a:r>
          </a:p>
          <a:p>
            <a:pPr algn="l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15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F1F60F0-CEBB-41CF-AFFE-E73AF30D21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355726"/>
            <a:ext cx="273630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62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1.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число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Построим график функции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Так как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рассмотрим два случая.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0, то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График —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два луча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без начала. </a:t>
                </a:r>
              </a:p>
              <a:p>
                <a:pPr algn="l">
                  <a:spcBef>
                    <a:spcPts val="300"/>
                  </a:spcBef>
                </a:pP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8747833-B68B-4C75-852E-F6A6735B60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2200" y="3158516"/>
            <a:ext cx="2645298" cy="186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08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1.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число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Построим график функции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Так как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рассмотрим два случая.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0, то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График —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два луча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без начала.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 то прямая </a:t>
                </a: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пересекает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 функции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двух точках.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3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FB1C504-5EF2-423B-A605-184D47FECC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1198" y="3158516"/>
            <a:ext cx="2645298" cy="186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905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1.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число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Построим график функции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Так как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рассмотрим два случая.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0, то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График —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два луча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без начала.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 то прямая </a:t>
                </a: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пересекает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 функции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 двух точках.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0, то прямая </a:t>
                </a: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 пересекает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 функции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ru-RU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0E74F0A-9407-493D-B9E8-AEA2E45DAA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1198" y="3158516"/>
            <a:ext cx="2645298" cy="186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533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1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1.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число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 то прямая </a:t>
                </a: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 пересекает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 функции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Графики функций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kx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имеют две общие точки при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</a:t>
                </a: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и </a:t>
                </a:r>
                <a:b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имеют общих точек при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 </a:t>
                </a:r>
                <a:endParaRPr lang="ru-RU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5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584FE29-0AD1-4635-9482-6C23B10A0B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1198" y="3147814"/>
            <a:ext cx="2645298" cy="186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56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en-US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число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Построим график функции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как в задании 1.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 — </a:t>
                </a:r>
                <a:r>
                  <a:rPr lang="ru-RU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два луча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без начала.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2) Построим график функции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–</a:t>
                </a:r>
                <a:r>
                  <a:rPr lang="ru-RU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6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6B194C3-FFC5-4E17-A4B8-86A5CD8B43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8138" y="1935090"/>
            <a:ext cx="4452374" cy="315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391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en-US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число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…Для этого график функции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перенесём на |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единиц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вправо,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или влево,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0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Полученный график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перенесём на 2 единицы вниз.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Вершина прямого угла с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изменением значений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будет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двигаться по прямой </a:t>
                </a:r>
                <a:r>
                  <a:rPr lang="en-US" sz="2400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ru-RU" sz="24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2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/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7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1B19D9D-70A6-4CA2-B891-5AA803B949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8138" y="1935090"/>
            <a:ext cx="4452374" cy="315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868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en-US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число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…3)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= 3, т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пересекаются в одной точке.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8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B433896-0C1D-40CE-BC33-CA19BC5582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8138" y="1935090"/>
            <a:ext cx="4452374" cy="315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349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441" y="172039"/>
            <a:ext cx="6655879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Задание 2</a:t>
            </a:r>
            <a:endParaRPr lang="ru-RU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</p:spPr>
            <p:txBody>
              <a:bodyPr>
                <a:no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каждом значении параметра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число точек пересечения графиков функций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|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ru-RU" sz="2400" i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…3)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= 3, т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пересекаются в одной точке. </a:t>
                </a:r>
              </a:p>
              <a:p>
                <a:pPr algn="l"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Если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&gt;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3, т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графики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пересекаются в двух точках. </a:t>
                </a:r>
              </a:p>
              <a:p>
                <a:pPr algn="l">
                  <a:spcBef>
                    <a:spcPts val="300"/>
                  </a:spcBef>
                </a:pP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>
                  <a:spcBef>
                    <a:spcPts val="300"/>
                  </a:spcBef>
                </a:pPr>
                <a:endParaRPr lang="ru-RU" sz="1600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23528" y="604087"/>
                <a:ext cx="8496944" cy="4539413"/>
              </a:xfrm>
              <a:blipFill>
                <a:blip r:embed="rId3"/>
                <a:stretch>
                  <a:fillRect l="-1076" t="-18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9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24E87C2-E619-4088-A0D8-BDAFC498C8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8138" y="1935090"/>
            <a:ext cx="4452374" cy="315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9727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8685</TotalTime>
  <Words>1255</Words>
  <Application>Microsoft Office PowerPoint</Application>
  <PresentationFormat>Экран (16:9)</PresentationFormat>
  <Paragraphs>111</Paragraphs>
  <Slides>15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Georgia</vt:lpstr>
      <vt:lpstr>Times New Roman</vt:lpstr>
      <vt:lpstr>Тема Office</vt:lpstr>
      <vt:lpstr>Параметры. Графики с модулями  Урок 3 </vt:lpstr>
      <vt:lpstr>Задание 1</vt:lpstr>
      <vt:lpstr>Задание 1</vt:lpstr>
      <vt:lpstr>Задание 1</vt:lpstr>
      <vt:lpstr>Задание 1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Задание 2</vt:lpstr>
      <vt:lpstr>Домашнее задание</vt:lpstr>
      <vt:lpstr>Спасибо за работу! </vt:lpstr>
    </vt:vector>
  </TitlesOfParts>
  <Company>Prosv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Шевкин</cp:lastModifiedBy>
  <cp:revision>753</cp:revision>
  <cp:lastPrinted>2019-10-20T17:00:16Z</cp:lastPrinted>
  <dcterms:created xsi:type="dcterms:W3CDTF">2016-11-09T08:55:41Z</dcterms:created>
  <dcterms:modified xsi:type="dcterms:W3CDTF">2020-10-23T14:16:05Z</dcterms:modified>
</cp:coreProperties>
</file>