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theme/themeOverride1.xml" ContentType="application/vnd.openxmlformats-officedocument.themeOverr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49"/>
  </p:notesMasterIdLst>
  <p:sldIdLst>
    <p:sldId id="301" r:id="rId2"/>
    <p:sldId id="326" r:id="rId3"/>
    <p:sldId id="362" r:id="rId4"/>
    <p:sldId id="363"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5" r:id="rId22"/>
    <p:sldId id="426" r:id="rId23"/>
    <p:sldId id="427" r:id="rId24"/>
    <p:sldId id="428" r:id="rId25"/>
    <p:sldId id="430" r:id="rId26"/>
    <p:sldId id="366" r:id="rId27"/>
    <p:sldId id="431" r:id="rId28"/>
    <p:sldId id="432" r:id="rId29"/>
    <p:sldId id="433" r:id="rId30"/>
    <p:sldId id="434" r:id="rId31"/>
    <p:sldId id="436" r:id="rId32"/>
    <p:sldId id="437" r:id="rId33"/>
    <p:sldId id="438" r:id="rId34"/>
    <p:sldId id="439" r:id="rId35"/>
    <p:sldId id="440" r:id="rId36"/>
    <p:sldId id="441" r:id="rId37"/>
    <p:sldId id="443" r:id="rId38"/>
    <p:sldId id="444" r:id="rId39"/>
    <p:sldId id="377" r:id="rId40"/>
    <p:sldId id="445" r:id="rId41"/>
    <p:sldId id="446" r:id="rId42"/>
    <p:sldId id="447" r:id="rId43"/>
    <p:sldId id="449" r:id="rId44"/>
    <p:sldId id="448" r:id="rId45"/>
    <p:sldId id="450" r:id="rId46"/>
    <p:sldId id="451" r:id="rId47"/>
    <p:sldId id="452" r:id="rId48"/>
    <p:sldId id="453" r:id="rId49"/>
    <p:sldId id="454" r:id="rId50"/>
    <p:sldId id="455" r:id="rId51"/>
    <p:sldId id="456" r:id="rId52"/>
    <p:sldId id="457" r:id="rId53"/>
    <p:sldId id="459" r:id="rId54"/>
    <p:sldId id="460" r:id="rId55"/>
    <p:sldId id="461" r:id="rId56"/>
    <p:sldId id="462" r:id="rId57"/>
    <p:sldId id="463" r:id="rId58"/>
    <p:sldId id="465" r:id="rId59"/>
    <p:sldId id="464" r:id="rId60"/>
    <p:sldId id="466" r:id="rId61"/>
    <p:sldId id="467" r:id="rId62"/>
    <p:sldId id="469" r:id="rId63"/>
    <p:sldId id="468" r:id="rId64"/>
    <p:sldId id="470" r:id="rId65"/>
    <p:sldId id="471" r:id="rId66"/>
    <p:sldId id="472" r:id="rId67"/>
    <p:sldId id="473" r:id="rId68"/>
    <p:sldId id="475" r:id="rId69"/>
    <p:sldId id="474" r:id="rId70"/>
    <p:sldId id="476" r:id="rId71"/>
    <p:sldId id="477" r:id="rId72"/>
    <p:sldId id="478" r:id="rId73"/>
    <p:sldId id="407" r:id="rId74"/>
    <p:sldId id="479" r:id="rId75"/>
    <p:sldId id="480" r:id="rId76"/>
    <p:sldId id="481" r:id="rId77"/>
    <p:sldId id="482" r:id="rId78"/>
    <p:sldId id="483" r:id="rId79"/>
    <p:sldId id="484" r:id="rId80"/>
    <p:sldId id="485" r:id="rId81"/>
    <p:sldId id="486" r:id="rId82"/>
    <p:sldId id="487" r:id="rId83"/>
    <p:sldId id="488" r:id="rId84"/>
    <p:sldId id="489" r:id="rId85"/>
    <p:sldId id="490" r:id="rId86"/>
    <p:sldId id="491" r:id="rId87"/>
    <p:sldId id="492" r:id="rId88"/>
    <p:sldId id="494" r:id="rId89"/>
    <p:sldId id="495" r:id="rId90"/>
    <p:sldId id="496" r:id="rId91"/>
    <p:sldId id="497" r:id="rId92"/>
    <p:sldId id="498" r:id="rId93"/>
    <p:sldId id="499" r:id="rId94"/>
    <p:sldId id="500" r:id="rId95"/>
    <p:sldId id="502" r:id="rId96"/>
    <p:sldId id="504" r:id="rId97"/>
    <p:sldId id="506" r:id="rId98"/>
    <p:sldId id="505" r:id="rId99"/>
    <p:sldId id="507" r:id="rId100"/>
    <p:sldId id="510" r:id="rId101"/>
    <p:sldId id="508" r:id="rId102"/>
    <p:sldId id="560" r:id="rId103"/>
    <p:sldId id="509" r:id="rId104"/>
    <p:sldId id="512" r:id="rId105"/>
    <p:sldId id="513" r:id="rId106"/>
    <p:sldId id="514" r:id="rId107"/>
    <p:sldId id="515" r:id="rId108"/>
    <p:sldId id="516" r:id="rId109"/>
    <p:sldId id="517" r:id="rId110"/>
    <p:sldId id="518" r:id="rId111"/>
    <p:sldId id="519" r:id="rId112"/>
    <p:sldId id="520" r:id="rId113"/>
    <p:sldId id="521" r:id="rId114"/>
    <p:sldId id="523" r:id="rId115"/>
    <p:sldId id="522" r:id="rId116"/>
    <p:sldId id="524" r:id="rId117"/>
    <p:sldId id="525" r:id="rId118"/>
    <p:sldId id="527" r:id="rId119"/>
    <p:sldId id="528" r:id="rId120"/>
    <p:sldId id="529" r:id="rId121"/>
    <p:sldId id="530" r:id="rId122"/>
    <p:sldId id="531" r:id="rId123"/>
    <p:sldId id="533" r:id="rId124"/>
    <p:sldId id="534" r:id="rId125"/>
    <p:sldId id="535" r:id="rId126"/>
    <p:sldId id="536" r:id="rId127"/>
    <p:sldId id="537" r:id="rId128"/>
    <p:sldId id="538" r:id="rId129"/>
    <p:sldId id="539" r:id="rId130"/>
    <p:sldId id="540" r:id="rId131"/>
    <p:sldId id="541" r:id="rId132"/>
    <p:sldId id="542" r:id="rId133"/>
    <p:sldId id="543" r:id="rId134"/>
    <p:sldId id="544" r:id="rId135"/>
    <p:sldId id="545" r:id="rId136"/>
    <p:sldId id="546" r:id="rId137"/>
    <p:sldId id="547" r:id="rId138"/>
    <p:sldId id="548" r:id="rId139"/>
    <p:sldId id="549" r:id="rId140"/>
    <p:sldId id="550" r:id="rId141"/>
    <p:sldId id="551" r:id="rId142"/>
    <p:sldId id="553" r:id="rId143"/>
    <p:sldId id="555" r:id="rId144"/>
    <p:sldId id="557" r:id="rId145"/>
    <p:sldId id="559" r:id="rId146"/>
    <p:sldId id="558" r:id="rId147"/>
    <p:sldId id="360" r:id="rId148"/>
  </p:sldIdLst>
  <p:sldSz cx="9144000" cy="5143500" type="screen16x9"/>
  <p:notesSz cx="6797675" cy="9928225"/>
  <p:defaultTextStyle>
    <a:defPPr>
      <a:defRPr lang="ru-RU"/>
    </a:defPPr>
    <a:lvl1pPr marL="0" algn="l" defTabSz="739621" rtl="0" eaLnBrk="1" latinLnBrk="0" hangingPunct="1">
      <a:defRPr sz="1500" kern="1200">
        <a:solidFill>
          <a:schemeClr val="tx1"/>
        </a:solidFill>
        <a:latin typeface="+mn-lt"/>
        <a:ea typeface="+mn-ea"/>
        <a:cs typeface="+mn-cs"/>
      </a:defRPr>
    </a:lvl1pPr>
    <a:lvl2pPr marL="369810" algn="l" defTabSz="739621" rtl="0" eaLnBrk="1" latinLnBrk="0" hangingPunct="1">
      <a:defRPr sz="1500" kern="1200">
        <a:solidFill>
          <a:schemeClr val="tx1"/>
        </a:solidFill>
        <a:latin typeface="+mn-lt"/>
        <a:ea typeface="+mn-ea"/>
        <a:cs typeface="+mn-cs"/>
      </a:defRPr>
    </a:lvl2pPr>
    <a:lvl3pPr marL="739621" algn="l" defTabSz="739621" rtl="0" eaLnBrk="1" latinLnBrk="0" hangingPunct="1">
      <a:defRPr sz="1500" kern="1200">
        <a:solidFill>
          <a:schemeClr val="tx1"/>
        </a:solidFill>
        <a:latin typeface="+mn-lt"/>
        <a:ea typeface="+mn-ea"/>
        <a:cs typeface="+mn-cs"/>
      </a:defRPr>
    </a:lvl3pPr>
    <a:lvl4pPr marL="1109430" algn="l" defTabSz="739621" rtl="0" eaLnBrk="1" latinLnBrk="0" hangingPunct="1">
      <a:defRPr sz="1500" kern="1200">
        <a:solidFill>
          <a:schemeClr val="tx1"/>
        </a:solidFill>
        <a:latin typeface="+mn-lt"/>
        <a:ea typeface="+mn-ea"/>
        <a:cs typeface="+mn-cs"/>
      </a:defRPr>
    </a:lvl4pPr>
    <a:lvl5pPr marL="1479240" algn="l" defTabSz="739621" rtl="0" eaLnBrk="1" latinLnBrk="0" hangingPunct="1">
      <a:defRPr sz="1500" kern="1200">
        <a:solidFill>
          <a:schemeClr val="tx1"/>
        </a:solidFill>
        <a:latin typeface="+mn-lt"/>
        <a:ea typeface="+mn-ea"/>
        <a:cs typeface="+mn-cs"/>
      </a:defRPr>
    </a:lvl5pPr>
    <a:lvl6pPr marL="1849050" algn="l" defTabSz="739621" rtl="0" eaLnBrk="1" latinLnBrk="0" hangingPunct="1">
      <a:defRPr sz="1500" kern="1200">
        <a:solidFill>
          <a:schemeClr val="tx1"/>
        </a:solidFill>
        <a:latin typeface="+mn-lt"/>
        <a:ea typeface="+mn-ea"/>
        <a:cs typeface="+mn-cs"/>
      </a:defRPr>
    </a:lvl6pPr>
    <a:lvl7pPr marL="2218861" algn="l" defTabSz="739621" rtl="0" eaLnBrk="1" latinLnBrk="0" hangingPunct="1">
      <a:defRPr sz="1500" kern="1200">
        <a:solidFill>
          <a:schemeClr val="tx1"/>
        </a:solidFill>
        <a:latin typeface="+mn-lt"/>
        <a:ea typeface="+mn-ea"/>
        <a:cs typeface="+mn-cs"/>
      </a:defRPr>
    </a:lvl7pPr>
    <a:lvl8pPr marL="2588671" algn="l" defTabSz="739621" rtl="0" eaLnBrk="1" latinLnBrk="0" hangingPunct="1">
      <a:defRPr sz="1500" kern="1200">
        <a:solidFill>
          <a:schemeClr val="tx1"/>
        </a:solidFill>
        <a:latin typeface="+mn-lt"/>
        <a:ea typeface="+mn-ea"/>
        <a:cs typeface="+mn-cs"/>
      </a:defRPr>
    </a:lvl8pPr>
    <a:lvl9pPr marL="2958480" algn="l" defTabSz="73962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3041" autoAdjust="0"/>
  </p:normalViewPr>
  <p:slideViewPr>
    <p:cSldViewPr>
      <p:cViewPr varScale="1">
        <p:scale>
          <a:sx n="73" d="100"/>
          <a:sy n="73" d="100"/>
        </p:scale>
        <p:origin x="621" y="3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6B165F-DAC5-41D4-8383-6927FFFF8F14}" type="datetimeFigureOut">
              <a:rPr lang="ru-RU" smtClean="0"/>
              <a:t>17.06.2021</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C18BC49-7326-4315-9EF6-841B61FD855C}" type="slidenum">
              <a:rPr lang="ru-RU" smtClean="0"/>
              <a:t>‹#›</a:t>
            </a:fld>
            <a:endParaRPr lang="ru-RU"/>
          </a:p>
        </p:txBody>
      </p:sp>
    </p:spTree>
    <p:extLst>
      <p:ext uri="{BB962C8B-B14F-4D97-AF65-F5344CB8AC3E}">
        <p14:creationId xmlns:p14="http://schemas.microsoft.com/office/powerpoint/2010/main" val="812016943"/>
      </p:ext>
    </p:extLst>
  </p:cSld>
  <p:clrMap bg1="lt1" tx1="dk1" bg2="lt2" tx2="dk2" accent1="accent1" accent2="accent2" accent3="accent3" accent4="accent4" accent5="accent5" accent6="accent6" hlink="hlink" folHlink="folHlink"/>
  <p:notesStyle>
    <a:lvl1pPr marL="0" algn="l" defTabSz="739621" rtl="0" eaLnBrk="1" latinLnBrk="0" hangingPunct="1">
      <a:defRPr sz="1000" kern="1200">
        <a:solidFill>
          <a:schemeClr val="tx1"/>
        </a:solidFill>
        <a:latin typeface="+mn-lt"/>
        <a:ea typeface="+mn-ea"/>
        <a:cs typeface="+mn-cs"/>
      </a:defRPr>
    </a:lvl1pPr>
    <a:lvl2pPr marL="369810" algn="l" defTabSz="739621" rtl="0" eaLnBrk="1" latinLnBrk="0" hangingPunct="1">
      <a:defRPr sz="1000" kern="1200">
        <a:solidFill>
          <a:schemeClr val="tx1"/>
        </a:solidFill>
        <a:latin typeface="+mn-lt"/>
        <a:ea typeface="+mn-ea"/>
        <a:cs typeface="+mn-cs"/>
      </a:defRPr>
    </a:lvl2pPr>
    <a:lvl3pPr marL="739621" algn="l" defTabSz="739621" rtl="0" eaLnBrk="1" latinLnBrk="0" hangingPunct="1">
      <a:defRPr sz="1000" kern="1200">
        <a:solidFill>
          <a:schemeClr val="tx1"/>
        </a:solidFill>
        <a:latin typeface="+mn-lt"/>
        <a:ea typeface="+mn-ea"/>
        <a:cs typeface="+mn-cs"/>
      </a:defRPr>
    </a:lvl3pPr>
    <a:lvl4pPr marL="1109430" algn="l" defTabSz="739621" rtl="0" eaLnBrk="1" latinLnBrk="0" hangingPunct="1">
      <a:defRPr sz="1000" kern="1200">
        <a:solidFill>
          <a:schemeClr val="tx1"/>
        </a:solidFill>
        <a:latin typeface="+mn-lt"/>
        <a:ea typeface="+mn-ea"/>
        <a:cs typeface="+mn-cs"/>
      </a:defRPr>
    </a:lvl4pPr>
    <a:lvl5pPr marL="1479240" algn="l" defTabSz="739621" rtl="0" eaLnBrk="1" latinLnBrk="0" hangingPunct="1">
      <a:defRPr sz="1000" kern="1200">
        <a:solidFill>
          <a:schemeClr val="tx1"/>
        </a:solidFill>
        <a:latin typeface="+mn-lt"/>
        <a:ea typeface="+mn-ea"/>
        <a:cs typeface="+mn-cs"/>
      </a:defRPr>
    </a:lvl5pPr>
    <a:lvl6pPr marL="1849050" algn="l" defTabSz="739621" rtl="0" eaLnBrk="1" latinLnBrk="0" hangingPunct="1">
      <a:defRPr sz="1000" kern="1200">
        <a:solidFill>
          <a:schemeClr val="tx1"/>
        </a:solidFill>
        <a:latin typeface="+mn-lt"/>
        <a:ea typeface="+mn-ea"/>
        <a:cs typeface="+mn-cs"/>
      </a:defRPr>
    </a:lvl6pPr>
    <a:lvl7pPr marL="2218861" algn="l" defTabSz="739621" rtl="0" eaLnBrk="1" latinLnBrk="0" hangingPunct="1">
      <a:defRPr sz="1000" kern="1200">
        <a:solidFill>
          <a:schemeClr val="tx1"/>
        </a:solidFill>
        <a:latin typeface="+mn-lt"/>
        <a:ea typeface="+mn-ea"/>
        <a:cs typeface="+mn-cs"/>
      </a:defRPr>
    </a:lvl7pPr>
    <a:lvl8pPr marL="2588671" algn="l" defTabSz="739621" rtl="0" eaLnBrk="1" latinLnBrk="0" hangingPunct="1">
      <a:defRPr sz="1000" kern="1200">
        <a:solidFill>
          <a:schemeClr val="tx1"/>
        </a:solidFill>
        <a:latin typeface="+mn-lt"/>
        <a:ea typeface="+mn-ea"/>
        <a:cs typeface="+mn-cs"/>
      </a:defRPr>
    </a:lvl8pPr>
    <a:lvl9pPr marL="2958480" algn="l" defTabSz="73962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C18BC49-7326-4315-9EF6-841B61FD855C}" type="slidenum">
              <a:rPr lang="ru-RU" smtClean="0"/>
              <a:t>1</a:t>
            </a:fld>
            <a:endParaRPr lang="ru-RU"/>
          </a:p>
        </p:txBody>
      </p:sp>
    </p:spTree>
    <p:extLst>
      <p:ext uri="{BB962C8B-B14F-4D97-AF65-F5344CB8AC3E}">
        <p14:creationId xmlns:p14="http://schemas.microsoft.com/office/powerpoint/2010/main" val="383189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a:t>
            </a:fld>
            <a:endParaRPr lang="ru-RU"/>
          </a:p>
        </p:txBody>
      </p:sp>
    </p:spTree>
    <p:extLst>
      <p:ext uri="{BB962C8B-B14F-4D97-AF65-F5344CB8AC3E}">
        <p14:creationId xmlns:p14="http://schemas.microsoft.com/office/powerpoint/2010/main" val="5404695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100</a:t>
            </a:fld>
            <a:endParaRPr lang="ru-RU"/>
          </a:p>
        </p:txBody>
      </p:sp>
    </p:spTree>
    <p:extLst>
      <p:ext uri="{BB962C8B-B14F-4D97-AF65-F5344CB8AC3E}">
        <p14:creationId xmlns:p14="http://schemas.microsoft.com/office/powerpoint/2010/main" val="22871926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101</a:t>
            </a:fld>
            <a:endParaRPr lang="ru-RU"/>
          </a:p>
        </p:txBody>
      </p:sp>
    </p:spTree>
    <p:extLst>
      <p:ext uri="{BB962C8B-B14F-4D97-AF65-F5344CB8AC3E}">
        <p14:creationId xmlns:p14="http://schemas.microsoft.com/office/powerpoint/2010/main" val="33737125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102</a:t>
            </a:fld>
            <a:endParaRPr lang="ru-RU"/>
          </a:p>
        </p:txBody>
      </p:sp>
    </p:spTree>
    <p:extLst>
      <p:ext uri="{BB962C8B-B14F-4D97-AF65-F5344CB8AC3E}">
        <p14:creationId xmlns:p14="http://schemas.microsoft.com/office/powerpoint/2010/main" val="25312133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103</a:t>
            </a:fld>
            <a:endParaRPr lang="ru-RU"/>
          </a:p>
        </p:txBody>
      </p:sp>
    </p:spTree>
    <p:extLst>
      <p:ext uri="{BB962C8B-B14F-4D97-AF65-F5344CB8AC3E}">
        <p14:creationId xmlns:p14="http://schemas.microsoft.com/office/powerpoint/2010/main" val="35004255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104</a:t>
            </a:fld>
            <a:endParaRPr lang="ru-RU"/>
          </a:p>
        </p:txBody>
      </p:sp>
    </p:spTree>
    <p:extLst>
      <p:ext uri="{BB962C8B-B14F-4D97-AF65-F5344CB8AC3E}">
        <p14:creationId xmlns:p14="http://schemas.microsoft.com/office/powerpoint/2010/main" val="35566661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105</a:t>
            </a:fld>
            <a:endParaRPr lang="ru-RU"/>
          </a:p>
        </p:txBody>
      </p:sp>
    </p:spTree>
    <p:extLst>
      <p:ext uri="{BB962C8B-B14F-4D97-AF65-F5344CB8AC3E}">
        <p14:creationId xmlns:p14="http://schemas.microsoft.com/office/powerpoint/2010/main" val="163648710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106</a:t>
            </a:fld>
            <a:endParaRPr lang="ru-RU"/>
          </a:p>
        </p:txBody>
      </p:sp>
    </p:spTree>
    <p:extLst>
      <p:ext uri="{BB962C8B-B14F-4D97-AF65-F5344CB8AC3E}">
        <p14:creationId xmlns:p14="http://schemas.microsoft.com/office/powerpoint/2010/main" val="16589546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107</a:t>
            </a:fld>
            <a:endParaRPr lang="ru-RU"/>
          </a:p>
        </p:txBody>
      </p:sp>
    </p:spTree>
    <p:extLst>
      <p:ext uri="{BB962C8B-B14F-4D97-AF65-F5344CB8AC3E}">
        <p14:creationId xmlns:p14="http://schemas.microsoft.com/office/powerpoint/2010/main" val="37028635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108</a:t>
            </a:fld>
            <a:endParaRPr lang="ru-RU"/>
          </a:p>
        </p:txBody>
      </p:sp>
    </p:spTree>
    <p:extLst>
      <p:ext uri="{BB962C8B-B14F-4D97-AF65-F5344CB8AC3E}">
        <p14:creationId xmlns:p14="http://schemas.microsoft.com/office/powerpoint/2010/main" val="27026927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109</a:t>
            </a:fld>
            <a:endParaRPr lang="ru-RU"/>
          </a:p>
        </p:txBody>
      </p:sp>
    </p:spTree>
    <p:extLst>
      <p:ext uri="{BB962C8B-B14F-4D97-AF65-F5344CB8AC3E}">
        <p14:creationId xmlns:p14="http://schemas.microsoft.com/office/powerpoint/2010/main" val="234340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a:t>
            </a:fld>
            <a:endParaRPr lang="ru-RU"/>
          </a:p>
        </p:txBody>
      </p:sp>
    </p:spTree>
    <p:extLst>
      <p:ext uri="{BB962C8B-B14F-4D97-AF65-F5344CB8AC3E}">
        <p14:creationId xmlns:p14="http://schemas.microsoft.com/office/powerpoint/2010/main" val="38111964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110</a:t>
            </a:fld>
            <a:endParaRPr lang="ru-RU"/>
          </a:p>
        </p:txBody>
      </p:sp>
    </p:spTree>
    <p:extLst>
      <p:ext uri="{BB962C8B-B14F-4D97-AF65-F5344CB8AC3E}">
        <p14:creationId xmlns:p14="http://schemas.microsoft.com/office/powerpoint/2010/main" val="37562479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111</a:t>
            </a:fld>
            <a:endParaRPr lang="ru-RU"/>
          </a:p>
        </p:txBody>
      </p:sp>
    </p:spTree>
    <p:extLst>
      <p:ext uri="{BB962C8B-B14F-4D97-AF65-F5344CB8AC3E}">
        <p14:creationId xmlns:p14="http://schemas.microsoft.com/office/powerpoint/2010/main" val="35156737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112</a:t>
            </a:fld>
            <a:endParaRPr lang="ru-RU"/>
          </a:p>
        </p:txBody>
      </p:sp>
    </p:spTree>
    <p:extLst>
      <p:ext uri="{BB962C8B-B14F-4D97-AF65-F5344CB8AC3E}">
        <p14:creationId xmlns:p14="http://schemas.microsoft.com/office/powerpoint/2010/main" val="41877987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113</a:t>
            </a:fld>
            <a:endParaRPr lang="ru-RU"/>
          </a:p>
        </p:txBody>
      </p:sp>
    </p:spTree>
    <p:extLst>
      <p:ext uri="{BB962C8B-B14F-4D97-AF65-F5344CB8AC3E}">
        <p14:creationId xmlns:p14="http://schemas.microsoft.com/office/powerpoint/2010/main" val="37046623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114</a:t>
            </a:fld>
            <a:endParaRPr lang="ru-RU"/>
          </a:p>
        </p:txBody>
      </p:sp>
    </p:spTree>
    <p:extLst>
      <p:ext uri="{BB962C8B-B14F-4D97-AF65-F5344CB8AC3E}">
        <p14:creationId xmlns:p14="http://schemas.microsoft.com/office/powerpoint/2010/main" val="23942527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115</a:t>
            </a:fld>
            <a:endParaRPr lang="ru-RU"/>
          </a:p>
        </p:txBody>
      </p:sp>
    </p:spTree>
    <p:extLst>
      <p:ext uri="{BB962C8B-B14F-4D97-AF65-F5344CB8AC3E}">
        <p14:creationId xmlns:p14="http://schemas.microsoft.com/office/powerpoint/2010/main" val="2184257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116</a:t>
            </a:fld>
            <a:endParaRPr lang="ru-RU"/>
          </a:p>
        </p:txBody>
      </p:sp>
    </p:spTree>
    <p:extLst>
      <p:ext uri="{BB962C8B-B14F-4D97-AF65-F5344CB8AC3E}">
        <p14:creationId xmlns:p14="http://schemas.microsoft.com/office/powerpoint/2010/main" val="82185398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117</a:t>
            </a:fld>
            <a:endParaRPr lang="ru-RU"/>
          </a:p>
        </p:txBody>
      </p:sp>
    </p:spTree>
    <p:extLst>
      <p:ext uri="{BB962C8B-B14F-4D97-AF65-F5344CB8AC3E}">
        <p14:creationId xmlns:p14="http://schemas.microsoft.com/office/powerpoint/2010/main" val="9256163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118</a:t>
            </a:fld>
            <a:endParaRPr lang="ru-RU"/>
          </a:p>
        </p:txBody>
      </p:sp>
    </p:spTree>
    <p:extLst>
      <p:ext uri="{BB962C8B-B14F-4D97-AF65-F5344CB8AC3E}">
        <p14:creationId xmlns:p14="http://schemas.microsoft.com/office/powerpoint/2010/main" val="27423553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119</a:t>
            </a:fld>
            <a:endParaRPr lang="ru-RU"/>
          </a:p>
        </p:txBody>
      </p:sp>
    </p:spTree>
    <p:extLst>
      <p:ext uri="{BB962C8B-B14F-4D97-AF65-F5344CB8AC3E}">
        <p14:creationId xmlns:p14="http://schemas.microsoft.com/office/powerpoint/2010/main" val="55917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a:t>
            </a:fld>
            <a:endParaRPr lang="ru-RU"/>
          </a:p>
        </p:txBody>
      </p:sp>
    </p:spTree>
    <p:extLst>
      <p:ext uri="{BB962C8B-B14F-4D97-AF65-F5344CB8AC3E}">
        <p14:creationId xmlns:p14="http://schemas.microsoft.com/office/powerpoint/2010/main" val="24312092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120</a:t>
            </a:fld>
            <a:endParaRPr lang="ru-RU"/>
          </a:p>
        </p:txBody>
      </p:sp>
    </p:spTree>
    <p:extLst>
      <p:ext uri="{BB962C8B-B14F-4D97-AF65-F5344CB8AC3E}">
        <p14:creationId xmlns:p14="http://schemas.microsoft.com/office/powerpoint/2010/main" val="34438091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121</a:t>
            </a:fld>
            <a:endParaRPr lang="ru-RU"/>
          </a:p>
        </p:txBody>
      </p:sp>
    </p:spTree>
    <p:extLst>
      <p:ext uri="{BB962C8B-B14F-4D97-AF65-F5344CB8AC3E}">
        <p14:creationId xmlns:p14="http://schemas.microsoft.com/office/powerpoint/2010/main" val="327253882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122</a:t>
            </a:fld>
            <a:endParaRPr lang="ru-RU"/>
          </a:p>
        </p:txBody>
      </p:sp>
    </p:spTree>
    <p:extLst>
      <p:ext uri="{BB962C8B-B14F-4D97-AF65-F5344CB8AC3E}">
        <p14:creationId xmlns:p14="http://schemas.microsoft.com/office/powerpoint/2010/main" val="12858078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123</a:t>
            </a:fld>
            <a:endParaRPr lang="ru-RU"/>
          </a:p>
        </p:txBody>
      </p:sp>
    </p:spTree>
    <p:extLst>
      <p:ext uri="{BB962C8B-B14F-4D97-AF65-F5344CB8AC3E}">
        <p14:creationId xmlns:p14="http://schemas.microsoft.com/office/powerpoint/2010/main" val="14069620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124</a:t>
            </a:fld>
            <a:endParaRPr lang="ru-RU"/>
          </a:p>
        </p:txBody>
      </p:sp>
    </p:spTree>
    <p:extLst>
      <p:ext uri="{BB962C8B-B14F-4D97-AF65-F5344CB8AC3E}">
        <p14:creationId xmlns:p14="http://schemas.microsoft.com/office/powerpoint/2010/main" val="313142880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125</a:t>
            </a:fld>
            <a:endParaRPr lang="ru-RU"/>
          </a:p>
        </p:txBody>
      </p:sp>
    </p:spTree>
    <p:extLst>
      <p:ext uri="{BB962C8B-B14F-4D97-AF65-F5344CB8AC3E}">
        <p14:creationId xmlns:p14="http://schemas.microsoft.com/office/powerpoint/2010/main" val="9096318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126</a:t>
            </a:fld>
            <a:endParaRPr lang="ru-RU"/>
          </a:p>
        </p:txBody>
      </p:sp>
    </p:spTree>
    <p:extLst>
      <p:ext uri="{BB962C8B-B14F-4D97-AF65-F5344CB8AC3E}">
        <p14:creationId xmlns:p14="http://schemas.microsoft.com/office/powerpoint/2010/main" val="38355033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127</a:t>
            </a:fld>
            <a:endParaRPr lang="ru-RU"/>
          </a:p>
        </p:txBody>
      </p:sp>
    </p:spTree>
    <p:extLst>
      <p:ext uri="{BB962C8B-B14F-4D97-AF65-F5344CB8AC3E}">
        <p14:creationId xmlns:p14="http://schemas.microsoft.com/office/powerpoint/2010/main" val="7033443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128</a:t>
            </a:fld>
            <a:endParaRPr lang="ru-RU"/>
          </a:p>
        </p:txBody>
      </p:sp>
    </p:spTree>
    <p:extLst>
      <p:ext uri="{BB962C8B-B14F-4D97-AF65-F5344CB8AC3E}">
        <p14:creationId xmlns:p14="http://schemas.microsoft.com/office/powerpoint/2010/main" val="14782911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129</a:t>
            </a:fld>
            <a:endParaRPr lang="ru-RU"/>
          </a:p>
        </p:txBody>
      </p:sp>
    </p:spTree>
    <p:extLst>
      <p:ext uri="{BB962C8B-B14F-4D97-AF65-F5344CB8AC3E}">
        <p14:creationId xmlns:p14="http://schemas.microsoft.com/office/powerpoint/2010/main" val="5000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a:t>
            </a:fld>
            <a:endParaRPr lang="ru-RU"/>
          </a:p>
        </p:txBody>
      </p:sp>
    </p:spTree>
    <p:extLst>
      <p:ext uri="{BB962C8B-B14F-4D97-AF65-F5344CB8AC3E}">
        <p14:creationId xmlns:p14="http://schemas.microsoft.com/office/powerpoint/2010/main" val="1036256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130</a:t>
            </a:fld>
            <a:endParaRPr lang="ru-RU"/>
          </a:p>
        </p:txBody>
      </p:sp>
    </p:spTree>
    <p:extLst>
      <p:ext uri="{BB962C8B-B14F-4D97-AF65-F5344CB8AC3E}">
        <p14:creationId xmlns:p14="http://schemas.microsoft.com/office/powerpoint/2010/main" val="371411646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131</a:t>
            </a:fld>
            <a:endParaRPr lang="ru-RU"/>
          </a:p>
        </p:txBody>
      </p:sp>
    </p:spTree>
    <p:extLst>
      <p:ext uri="{BB962C8B-B14F-4D97-AF65-F5344CB8AC3E}">
        <p14:creationId xmlns:p14="http://schemas.microsoft.com/office/powerpoint/2010/main" val="24428029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132</a:t>
            </a:fld>
            <a:endParaRPr lang="ru-RU"/>
          </a:p>
        </p:txBody>
      </p:sp>
    </p:spTree>
    <p:extLst>
      <p:ext uri="{BB962C8B-B14F-4D97-AF65-F5344CB8AC3E}">
        <p14:creationId xmlns:p14="http://schemas.microsoft.com/office/powerpoint/2010/main" val="17878795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133</a:t>
            </a:fld>
            <a:endParaRPr lang="ru-RU"/>
          </a:p>
        </p:txBody>
      </p:sp>
    </p:spTree>
    <p:extLst>
      <p:ext uri="{BB962C8B-B14F-4D97-AF65-F5344CB8AC3E}">
        <p14:creationId xmlns:p14="http://schemas.microsoft.com/office/powerpoint/2010/main" val="371060279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134</a:t>
            </a:fld>
            <a:endParaRPr lang="ru-RU"/>
          </a:p>
        </p:txBody>
      </p:sp>
    </p:spTree>
    <p:extLst>
      <p:ext uri="{BB962C8B-B14F-4D97-AF65-F5344CB8AC3E}">
        <p14:creationId xmlns:p14="http://schemas.microsoft.com/office/powerpoint/2010/main" val="175543926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135</a:t>
            </a:fld>
            <a:endParaRPr lang="ru-RU"/>
          </a:p>
        </p:txBody>
      </p:sp>
    </p:spTree>
    <p:extLst>
      <p:ext uri="{BB962C8B-B14F-4D97-AF65-F5344CB8AC3E}">
        <p14:creationId xmlns:p14="http://schemas.microsoft.com/office/powerpoint/2010/main" val="121849540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136</a:t>
            </a:fld>
            <a:endParaRPr lang="ru-RU"/>
          </a:p>
        </p:txBody>
      </p:sp>
    </p:spTree>
    <p:extLst>
      <p:ext uri="{BB962C8B-B14F-4D97-AF65-F5344CB8AC3E}">
        <p14:creationId xmlns:p14="http://schemas.microsoft.com/office/powerpoint/2010/main" val="225739567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137</a:t>
            </a:fld>
            <a:endParaRPr lang="ru-RU"/>
          </a:p>
        </p:txBody>
      </p:sp>
    </p:spTree>
    <p:extLst>
      <p:ext uri="{BB962C8B-B14F-4D97-AF65-F5344CB8AC3E}">
        <p14:creationId xmlns:p14="http://schemas.microsoft.com/office/powerpoint/2010/main" val="49307240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138</a:t>
            </a:fld>
            <a:endParaRPr lang="ru-RU"/>
          </a:p>
        </p:txBody>
      </p:sp>
    </p:spTree>
    <p:extLst>
      <p:ext uri="{BB962C8B-B14F-4D97-AF65-F5344CB8AC3E}">
        <p14:creationId xmlns:p14="http://schemas.microsoft.com/office/powerpoint/2010/main" val="314181597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139</a:t>
            </a:fld>
            <a:endParaRPr lang="ru-RU"/>
          </a:p>
        </p:txBody>
      </p:sp>
    </p:spTree>
    <p:extLst>
      <p:ext uri="{BB962C8B-B14F-4D97-AF65-F5344CB8AC3E}">
        <p14:creationId xmlns:p14="http://schemas.microsoft.com/office/powerpoint/2010/main" val="303194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a:t>
            </a:fld>
            <a:endParaRPr lang="ru-RU"/>
          </a:p>
        </p:txBody>
      </p:sp>
    </p:spTree>
    <p:extLst>
      <p:ext uri="{BB962C8B-B14F-4D97-AF65-F5344CB8AC3E}">
        <p14:creationId xmlns:p14="http://schemas.microsoft.com/office/powerpoint/2010/main" val="300183077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140</a:t>
            </a:fld>
            <a:endParaRPr lang="ru-RU"/>
          </a:p>
        </p:txBody>
      </p:sp>
    </p:spTree>
    <p:extLst>
      <p:ext uri="{BB962C8B-B14F-4D97-AF65-F5344CB8AC3E}">
        <p14:creationId xmlns:p14="http://schemas.microsoft.com/office/powerpoint/2010/main" val="12608831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141</a:t>
            </a:fld>
            <a:endParaRPr lang="ru-RU"/>
          </a:p>
        </p:txBody>
      </p:sp>
    </p:spTree>
    <p:extLst>
      <p:ext uri="{BB962C8B-B14F-4D97-AF65-F5344CB8AC3E}">
        <p14:creationId xmlns:p14="http://schemas.microsoft.com/office/powerpoint/2010/main" val="30242607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142</a:t>
            </a:fld>
            <a:endParaRPr lang="ru-RU"/>
          </a:p>
        </p:txBody>
      </p:sp>
    </p:spTree>
    <p:extLst>
      <p:ext uri="{BB962C8B-B14F-4D97-AF65-F5344CB8AC3E}">
        <p14:creationId xmlns:p14="http://schemas.microsoft.com/office/powerpoint/2010/main" val="287108546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143</a:t>
            </a:fld>
            <a:endParaRPr lang="ru-RU"/>
          </a:p>
        </p:txBody>
      </p:sp>
    </p:spTree>
    <p:extLst>
      <p:ext uri="{BB962C8B-B14F-4D97-AF65-F5344CB8AC3E}">
        <p14:creationId xmlns:p14="http://schemas.microsoft.com/office/powerpoint/2010/main" val="247686974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144</a:t>
            </a:fld>
            <a:endParaRPr lang="ru-RU"/>
          </a:p>
        </p:txBody>
      </p:sp>
    </p:spTree>
    <p:extLst>
      <p:ext uri="{BB962C8B-B14F-4D97-AF65-F5344CB8AC3E}">
        <p14:creationId xmlns:p14="http://schemas.microsoft.com/office/powerpoint/2010/main" val="101854607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145</a:t>
            </a:fld>
            <a:endParaRPr lang="ru-RU"/>
          </a:p>
        </p:txBody>
      </p:sp>
    </p:spTree>
    <p:extLst>
      <p:ext uri="{BB962C8B-B14F-4D97-AF65-F5344CB8AC3E}">
        <p14:creationId xmlns:p14="http://schemas.microsoft.com/office/powerpoint/2010/main" val="301087323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146</a:t>
            </a:fld>
            <a:endParaRPr lang="ru-RU"/>
          </a:p>
        </p:txBody>
      </p:sp>
    </p:spTree>
    <p:extLst>
      <p:ext uri="{BB962C8B-B14F-4D97-AF65-F5344CB8AC3E}">
        <p14:creationId xmlns:p14="http://schemas.microsoft.com/office/powerpoint/2010/main" val="166097430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147</a:t>
            </a:fld>
            <a:endParaRPr lang="ru-RU"/>
          </a:p>
        </p:txBody>
      </p:sp>
    </p:spTree>
    <p:extLst>
      <p:ext uri="{BB962C8B-B14F-4D97-AF65-F5344CB8AC3E}">
        <p14:creationId xmlns:p14="http://schemas.microsoft.com/office/powerpoint/2010/main" val="160723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15</a:t>
            </a:fld>
            <a:endParaRPr lang="ru-RU"/>
          </a:p>
        </p:txBody>
      </p:sp>
    </p:spTree>
    <p:extLst>
      <p:ext uri="{BB962C8B-B14F-4D97-AF65-F5344CB8AC3E}">
        <p14:creationId xmlns:p14="http://schemas.microsoft.com/office/powerpoint/2010/main" val="3214738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16</a:t>
            </a:fld>
            <a:endParaRPr lang="ru-RU"/>
          </a:p>
        </p:txBody>
      </p:sp>
    </p:spTree>
    <p:extLst>
      <p:ext uri="{BB962C8B-B14F-4D97-AF65-F5344CB8AC3E}">
        <p14:creationId xmlns:p14="http://schemas.microsoft.com/office/powerpoint/2010/main" val="166086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17</a:t>
            </a:fld>
            <a:endParaRPr lang="ru-RU"/>
          </a:p>
        </p:txBody>
      </p:sp>
    </p:spTree>
    <p:extLst>
      <p:ext uri="{BB962C8B-B14F-4D97-AF65-F5344CB8AC3E}">
        <p14:creationId xmlns:p14="http://schemas.microsoft.com/office/powerpoint/2010/main" val="103794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18</a:t>
            </a:fld>
            <a:endParaRPr lang="ru-RU"/>
          </a:p>
        </p:txBody>
      </p:sp>
    </p:spTree>
    <p:extLst>
      <p:ext uri="{BB962C8B-B14F-4D97-AF65-F5344CB8AC3E}">
        <p14:creationId xmlns:p14="http://schemas.microsoft.com/office/powerpoint/2010/main" val="125817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19</a:t>
            </a:fld>
            <a:endParaRPr lang="ru-RU"/>
          </a:p>
        </p:txBody>
      </p:sp>
    </p:spTree>
    <p:extLst>
      <p:ext uri="{BB962C8B-B14F-4D97-AF65-F5344CB8AC3E}">
        <p14:creationId xmlns:p14="http://schemas.microsoft.com/office/powerpoint/2010/main" val="181403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a:t>
            </a:fld>
            <a:endParaRPr lang="ru-RU"/>
          </a:p>
        </p:txBody>
      </p:sp>
    </p:spTree>
    <p:extLst>
      <p:ext uri="{BB962C8B-B14F-4D97-AF65-F5344CB8AC3E}">
        <p14:creationId xmlns:p14="http://schemas.microsoft.com/office/powerpoint/2010/main" val="1600855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20</a:t>
            </a:fld>
            <a:endParaRPr lang="ru-RU"/>
          </a:p>
        </p:txBody>
      </p:sp>
    </p:spTree>
    <p:extLst>
      <p:ext uri="{BB962C8B-B14F-4D97-AF65-F5344CB8AC3E}">
        <p14:creationId xmlns:p14="http://schemas.microsoft.com/office/powerpoint/2010/main" val="389605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21</a:t>
            </a:fld>
            <a:endParaRPr lang="ru-RU"/>
          </a:p>
        </p:txBody>
      </p:sp>
    </p:spTree>
    <p:extLst>
      <p:ext uri="{BB962C8B-B14F-4D97-AF65-F5344CB8AC3E}">
        <p14:creationId xmlns:p14="http://schemas.microsoft.com/office/powerpoint/2010/main" val="210500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22</a:t>
            </a:fld>
            <a:endParaRPr lang="ru-RU"/>
          </a:p>
        </p:txBody>
      </p:sp>
    </p:spTree>
    <p:extLst>
      <p:ext uri="{BB962C8B-B14F-4D97-AF65-F5344CB8AC3E}">
        <p14:creationId xmlns:p14="http://schemas.microsoft.com/office/powerpoint/2010/main" val="2875870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23</a:t>
            </a:fld>
            <a:endParaRPr lang="ru-RU"/>
          </a:p>
        </p:txBody>
      </p:sp>
    </p:spTree>
    <p:extLst>
      <p:ext uri="{BB962C8B-B14F-4D97-AF65-F5344CB8AC3E}">
        <p14:creationId xmlns:p14="http://schemas.microsoft.com/office/powerpoint/2010/main" val="529218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24</a:t>
            </a:fld>
            <a:endParaRPr lang="ru-RU"/>
          </a:p>
        </p:txBody>
      </p:sp>
    </p:spTree>
    <p:extLst>
      <p:ext uri="{BB962C8B-B14F-4D97-AF65-F5344CB8AC3E}">
        <p14:creationId xmlns:p14="http://schemas.microsoft.com/office/powerpoint/2010/main" val="3623225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25</a:t>
            </a:fld>
            <a:endParaRPr lang="ru-RU"/>
          </a:p>
        </p:txBody>
      </p:sp>
    </p:spTree>
    <p:extLst>
      <p:ext uri="{BB962C8B-B14F-4D97-AF65-F5344CB8AC3E}">
        <p14:creationId xmlns:p14="http://schemas.microsoft.com/office/powerpoint/2010/main" val="309820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26</a:t>
            </a:fld>
            <a:endParaRPr lang="ru-RU"/>
          </a:p>
        </p:txBody>
      </p:sp>
    </p:spTree>
    <p:extLst>
      <p:ext uri="{BB962C8B-B14F-4D97-AF65-F5344CB8AC3E}">
        <p14:creationId xmlns:p14="http://schemas.microsoft.com/office/powerpoint/2010/main" val="110731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27</a:t>
            </a:fld>
            <a:endParaRPr lang="ru-RU"/>
          </a:p>
        </p:txBody>
      </p:sp>
    </p:spTree>
    <p:extLst>
      <p:ext uri="{BB962C8B-B14F-4D97-AF65-F5344CB8AC3E}">
        <p14:creationId xmlns:p14="http://schemas.microsoft.com/office/powerpoint/2010/main" val="708176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28</a:t>
            </a:fld>
            <a:endParaRPr lang="ru-RU"/>
          </a:p>
        </p:txBody>
      </p:sp>
    </p:spTree>
    <p:extLst>
      <p:ext uri="{BB962C8B-B14F-4D97-AF65-F5344CB8AC3E}">
        <p14:creationId xmlns:p14="http://schemas.microsoft.com/office/powerpoint/2010/main" val="2004587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29</a:t>
            </a:fld>
            <a:endParaRPr lang="ru-RU"/>
          </a:p>
        </p:txBody>
      </p:sp>
    </p:spTree>
    <p:extLst>
      <p:ext uri="{BB962C8B-B14F-4D97-AF65-F5344CB8AC3E}">
        <p14:creationId xmlns:p14="http://schemas.microsoft.com/office/powerpoint/2010/main" val="419055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a:t>
            </a:fld>
            <a:endParaRPr lang="ru-RU"/>
          </a:p>
        </p:txBody>
      </p:sp>
    </p:spTree>
    <p:extLst>
      <p:ext uri="{BB962C8B-B14F-4D97-AF65-F5344CB8AC3E}">
        <p14:creationId xmlns:p14="http://schemas.microsoft.com/office/powerpoint/2010/main" val="3795305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30</a:t>
            </a:fld>
            <a:endParaRPr lang="ru-RU"/>
          </a:p>
        </p:txBody>
      </p:sp>
    </p:spTree>
    <p:extLst>
      <p:ext uri="{BB962C8B-B14F-4D97-AF65-F5344CB8AC3E}">
        <p14:creationId xmlns:p14="http://schemas.microsoft.com/office/powerpoint/2010/main" val="1591995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31</a:t>
            </a:fld>
            <a:endParaRPr lang="ru-RU"/>
          </a:p>
        </p:txBody>
      </p:sp>
    </p:spTree>
    <p:extLst>
      <p:ext uri="{BB962C8B-B14F-4D97-AF65-F5344CB8AC3E}">
        <p14:creationId xmlns:p14="http://schemas.microsoft.com/office/powerpoint/2010/main" val="859262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32</a:t>
            </a:fld>
            <a:endParaRPr lang="ru-RU"/>
          </a:p>
        </p:txBody>
      </p:sp>
    </p:spTree>
    <p:extLst>
      <p:ext uri="{BB962C8B-B14F-4D97-AF65-F5344CB8AC3E}">
        <p14:creationId xmlns:p14="http://schemas.microsoft.com/office/powerpoint/2010/main" val="1891830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33</a:t>
            </a:fld>
            <a:endParaRPr lang="ru-RU"/>
          </a:p>
        </p:txBody>
      </p:sp>
    </p:spTree>
    <p:extLst>
      <p:ext uri="{BB962C8B-B14F-4D97-AF65-F5344CB8AC3E}">
        <p14:creationId xmlns:p14="http://schemas.microsoft.com/office/powerpoint/2010/main" val="2683258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34</a:t>
            </a:fld>
            <a:endParaRPr lang="ru-RU"/>
          </a:p>
        </p:txBody>
      </p:sp>
    </p:spTree>
    <p:extLst>
      <p:ext uri="{BB962C8B-B14F-4D97-AF65-F5344CB8AC3E}">
        <p14:creationId xmlns:p14="http://schemas.microsoft.com/office/powerpoint/2010/main" val="2821582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35</a:t>
            </a:fld>
            <a:endParaRPr lang="ru-RU"/>
          </a:p>
        </p:txBody>
      </p:sp>
    </p:spTree>
    <p:extLst>
      <p:ext uri="{BB962C8B-B14F-4D97-AF65-F5344CB8AC3E}">
        <p14:creationId xmlns:p14="http://schemas.microsoft.com/office/powerpoint/2010/main" val="86004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36</a:t>
            </a:fld>
            <a:endParaRPr lang="ru-RU"/>
          </a:p>
        </p:txBody>
      </p:sp>
    </p:spTree>
    <p:extLst>
      <p:ext uri="{BB962C8B-B14F-4D97-AF65-F5344CB8AC3E}">
        <p14:creationId xmlns:p14="http://schemas.microsoft.com/office/powerpoint/2010/main" val="113868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37</a:t>
            </a:fld>
            <a:endParaRPr lang="ru-RU"/>
          </a:p>
        </p:txBody>
      </p:sp>
    </p:spTree>
    <p:extLst>
      <p:ext uri="{BB962C8B-B14F-4D97-AF65-F5344CB8AC3E}">
        <p14:creationId xmlns:p14="http://schemas.microsoft.com/office/powerpoint/2010/main" val="1501386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38</a:t>
            </a:fld>
            <a:endParaRPr lang="ru-RU"/>
          </a:p>
        </p:txBody>
      </p:sp>
    </p:spTree>
    <p:extLst>
      <p:ext uri="{BB962C8B-B14F-4D97-AF65-F5344CB8AC3E}">
        <p14:creationId xmlns:p14="http://schemas.microsoft.com/office/powerpoint/2010/main" val="4225662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39</a:t>
            </a:fld>
            <a:endParaRPr lang="ru-RU"/>
          </a:p>
        </p:txBody>
      </p:sp>
    </p:spTree>
    <p:extLst>
      <p:ext uri="{BB962C8B-B14F-4D97-AF65-F5344CB8AC3E}">
        <p14:creationId xmlns:p14="http://schemas.microsoft.com/office/powerpoint/2010/main" val="350990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a:t>
            </a:fld>
            <a:endParaRPr lang="ru-RU"/>
          </a:p>
        </p:txBody>
      </p:sp>
    </p:spTree>
    <p:extLst>
      <p:ext uri="{BB962C8B-B14F-4D97-AF65-F5344CB8AC3E}">
        <p14:creationId xmlns:p14="http://schemas.microsoft.com/office/powerpoint/2010/main" val="723699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40</a:t>
            </a:fld>
            <a:endParaRPr lang="ru-RU"/>
          </a:p>
        </p:txBody>
      </p:sp>
    </p:spTree>
    <p:extLst>
      <p:ext uri="{BB962C8B-B14F-4D97-AF65-F5344CB8AC3E}">
        <p14:creationId xmlns:p14="http://schemas.microsoft.com/office/powerpoint/2010/main" val="817941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41</a:t>
            </a:fld>
            <a:endParaRPr lang="ru-RU"/>
          </a:p>
        </p:txBody>
      </p:sp>
    </p:spTree>
    <p:extLst>
      <p:ext uri="{BB962C8B-B14F-4D97-AF65-F5344CB8AC3E}">
        <p14:creationId xmlns:p14="http://schemas.microsoft.com/office/powerpoint/2010/main" val="1912914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42</a:t>
            </a:fld>
            <a:endParaRPr lang="ru-RU"/>
          </a:p>
        </p:txBody>
      </p:sp>
    </p:spTree>
    <p:extLst>
      <p:ext uri="{BB962C8B-B14F-4D97-AF65-F5344CB8AC3E}">
        <p14:creationId xmlns:p14="http://schemas.microsoft.com/office/powerpoint/2010/main" val="3735122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43</a:t>
            </a:fld>
            <a:endParaRPr lang="ru-RU"/>
          </a:p>
        </p:txBody>
      </p:sp>
    </p:spTree>
    <p:extLst>
      <p:ext uri="{BB962C8B-B14F-4D97-AF65-F5344CB8AC3E}">
        <p14:creationId xmlns:p14="http://schemas.microsoft.com/office/powerpoint/2010/main" val="171919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44</a:t>
            </a:fld>
            <a:endParaRPr lang="ru-RU"/>
          </a:p>
        </p:txBody>
      </p:sp>
    </p:spTree>
    <p:extLst>
      <p:ext uri="{BB962C8B-B14F-4D97-AF65-F5344CB8AC3E}">
        <p14:creationId xmlns:p14="http://schemas.microsoft.com/office/powerpoint/2010/main" val="1172919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45</a:t>
            </a:fld>
            <a:endParaRPr lang="ru-RU"/>
          </a:p>
        </p:txBody>
      </p:sp>
    </p:spTree>
    <p:extLst>
      <p:ext uri="{BB962C8B-B14F-4D97-AF65-F5344CB8AC3E}">
        <p14:creationId xmlns:p14="http://schemas.microsoft.com/office/powerpoint/2010/main" val="988082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46</a:t>
            </a:fld>
            <a:endParaRPr lang="ru-RU"/>
          </a:p>
        </p:txBody>
      </p:sp>
    </p:spTree>
    <p:extLst>
      <p:ext uri="{BB962C8B-B14F-4D97-AF65-F5344CB8AC3E}">
        <p14:creationId xmlns:p14="http://schemas.microsoft.com/office/powerpoint/2010/main" val="3655076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47</a:t>
            </a:fld>
            <a:endParaRPr lang="ru-RU"/>
          </a:p>
        </p:txBody>
      </p:sp>
    </p:spTree>
    <p:extLst>
      <p:ext uri="{BB962C8B-B14F-4D97-AF65-F5344CB8AC3E}">
        <p14:creationId xmlns:p14="http://schemas.microsoft.com/office/powerpoint/2010/main" val="3304608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48</a:t>
            </a:fld>
            <a:endParaRPr lang="ru-RU"/>
          </a:p>
        </p:txBody>
      </p:sp>
    </p:spTree>
    <p:extLst>
      <p:ext uri="{BB962C8B-B14F-4D97-AF65-F5344CB8AC3E}">
        <p14:creationId xmlns:p14="http://schemas.microsoft.com/office/powerpoint/2010/main" val="2741134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49</a:t>
            </a:fld>
            <a:endParaRPr lang="ru-RU"/>
          </a:p>
        </p:txBody>
      </p:sp>
    </p:spTree>
    <p:extLst>
      <p:ext uri="{BB962C8B-B14F-4D97-AF65-F5344CB8AC3E}">
        <p14:creationId xmlns:p14="http://schemas.microsoft.com/office/powerpoint/2010/main" val="20522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a:t>
            </a:fld>
            <a:endParaRPr lang="ru-RU"/>
          </a:p>
        </p:txBody>
      </p:sp>
    </p:spTree>
    <p:extLst>
      <p:ext uri="{BB962C8B-B14F-4D97-AF65-F5344CB8AC3E}">
        <p14:creationId xmlns:p14="http://schemas.microsoft.com/office/powerpoint/2010/main" val="11772183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50</a:t>
            </a:fld>
            <a:endParaRPr lang="ru-RU"/>
          </a:p>
        </p:txBody>
      </p:sp>
    </p:spTree>
    <p:extLst>
      <p:ext uri="{BB962C8B-B14F-4D97-AF65-F5344CB8AC3E}">
        <p14:creationId xmlns:p14="http://schemas.microsoft.com/office/powerpoint/2010/main" val="26397351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51</a:t>
            </a:fld>
            <a:endParaRPr lang="ru-RU"/>
          </a:p>
        </p:txBody>
      </p:sp>
    </p:spTree>
    <p:extLst>
      <p:ext uri="{BB962C8B-B14F-4D97-AF65-F5344CB8AC3E}">
        <p14:creationId xmlns:p14="http://schemas.microsoft.com/office/powerpoint/2010/main" val="510538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52</a:t>
            </a:fld>
            <a:endParaRPr lang="ru-RU"/>
          </a:p>
        </p:txBody>
      </p:sp>
    </p:spTree>
    <p:extLst>
      <p:ext uri="{BB962C8B-B14F-4D97-AF65-F5344CB8AC3E}">
        <p14:creationId xmlns:p14="http://schemas.microsoft.com/office/powerpoint/2010/main" val="1903238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53</a:t>
            </a:fld>
            <a:endParaRPr lang="ru-RU"/>
          </a:p>
        </p:txBody>
      </p:sp>
    </p:spTree>
    <p:extLst>
      <p:ext uri="{BB962C8B-B14F-4D97-AF65-F5344CB8AC3E}">
        <p14:creationId xmlns:p14="http://schemas.microsoft.com/office/powerpoint/2010/main" val="29891223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54</a:t>
            </a:fld>
            <a:endParaRPr lang="ru-RU"/>
          </a:p>
        </p:txBody>
      </p:sp>
    </p:spTree>
    <p:extLst>
      <p:ext uri="{BB962C8B-B14F-4D97-AF65-F5344CB8AC3E}">
        <p14:creationId xmlns:p14="http://schemas.microsoft.com/office/powerpoint/2010/main" val="30012333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55</a:t>
            </a:fld>
            <a:endParaRPr lang="ru-RU"/>
          </a:p>
        </p:txBody>
      </p:sp>
    </p:spTree>
    <p:extLst>
      <p:ext uri="{BB962C8B-B14F-4D97-AF65-F5344CB8AC3E}">
        <p14:creationId xmlns:p14="http://schemas.microsoft.com/office/powerpoint/2010/main" val="534953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56</a:t>
            </a:fld>
            <a:endParaRPr lang="ru-RU"/>
          </a:p>
        </p:txBody>
      </p:sp>
    </p:spTree>
    <p:extLst>
      <p:ext uri="{BB962C8B-B14F-4D97-AF65-F5344CB8AC3E}">
        <p14:creationId xmlns:p14="http://schemas.microsoft.com/office/powerpoint/2010/main" val="1785031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57</a:t>
            </a:fld>
            <a:endParaRPr lang="ru-RU"/>
          </a:p>
        </p:txBody>
      </p:sp>
    </p:spTree>
    <p:extLst>
      <p:ext uri="{BB962C8B-B14F-4D97-AF65-F5344CB8AC3E}">
        <p14:creationId xmlns:p14="http://schemas.microsoft.com/office/powerpoint/2010/main" val="769783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58</a:t>
            </a:fld>
            <a:endParaRPr lang="ru-RU"/>
          </a:p>
        </p:txBody>
      </p:sp>
    </p:spTree>
    <p:extLst>
      <p:ext uri="{BB962C8B-B14F-4D97-AF65-F5344CB8AC3E}">
        <p14:creationId xmlns:p14="http://schemas.microsoft.com/office/powerpoint/2010/main" val="30393425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59</a:t>
            </a:fld>
            <a:endParaRPr lang="ru-RU"/>
          </a:p>
        </p:txBody>
      </p:sp>
    </p:spTree>
    <p:extLst>
      <p:ext uri="{BB962C8B-B14F-4D97-AF65-F5344CB8AC3E}">
        <p14:creationId xmlns:p14="http://schemas.microsoft.com/office/powerpoint/2010/main" val="69220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a:t>
            </a:fld>
            <a:endParaRPr lang="ru-RU"/>
          </a:p>
        </p:txBody>
      </p:sp>
    </p:spTree>
    <p:extLst>
      <p:ext uri="{BB962C8B-B14F-4D97-AF65-F5344CB8AC3E}">
        <p14:creationId xmlns:p14="http://schemas.microsoft.com/office/powerpoint/2010/main" val="2435032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60</a:t>
            </a:fld>
            <a:endParaRPr lang="ru-RU"/>
          </a:p>
        </p:txBody>
      </p:sp>
    </p:spTree>
    <p:extLst>
      <p:ext uri="{BB962C8B-B14F-4D97-AF65-F5344CB8AC3E}">
        <p14:creationId xmlns:p14="http://schemas.microsoft.com/office/powerpoint/2010/main" val="10796433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61</a:t>
            </a:fld>
            <a:endParaRPr lang="ru-RU"/>
          </a:p>
        </p:txBody>
      </p:sp>
    </p:spTree>
    <p:extLst>
      <p:ext uri="{BB962C8B-B14F-4D97-AF65-F5344CB8AC3E}">
        <p14:creationId xmlns:p14="http://schemas.microsoft.com/office/powerpoint/2010/main" val="2388028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62</a:t>
            </a:fld>
            <a:endParaRPr lang="ru-RU"/>
          </a:p>
        </p:txBody>
      </p:sp>
    </p:spTree>
    <p:extLst>
      <p:ext uri="{BB962C8B-B14F-4D97-AF65-F5344CB8AC3E}">
        <p14:creationId xmlns:p14="http://schemas.microsoft.com/office/powerpoint/2010/main" val="26971345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63</a:t>
            </a:fld>
            <a:endParaRPr lang="ru-RU"/>
          </a:p>
        </p:txBody>
      </p:sp>
    </p:spTree>
    <p:extLst>
      <p:ext uri="{BB962C8B-B14F-4D97-AF65-F5344CB8AC3E}">
        <p14:creationId xmlns:p14="http://schemas.microsoft.com/office/powerpoint/2010/main" val="28148210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64</a:t>
            </a:fld>
            <a:endParaRPr lang="ru-RU"/>
          </a:p>
        </p:txBody>
      </p:sp>
    </p:spTree>
    <p:extLst>
      <p:ext uri="{BB962C8B-B14F-4D97-AF65-F5344CB8AC3E}">
        <p14:creationId xmlns:p14="http://schemas.microsoft.com/office/powerpoint/2010/main" val="3093530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65</a:t>
            </a:fld>
            <a:endParaRPr lang="ru-RU"/>
          </a:p>
        </p:txBody>
      </p:sp>
    </p:spTree>
    <p:extLst>
      <p:ext uri="{BB962C8B-B14F-4D97-AF65-F5344CB8AC3E}">
        <p14:creationId xmlns:p14="http://schemas.microsoft.com/office/powerpoint/2010/main" val="38568223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66</a:t>
            </a:fld>
            <a:endParaRPr lang="ru-RU"/>
          </a:p>
        </p:txBody>
      </p:sp>
    </p:spTree>
    <p:extLst>
      <p:ext uri="{BB962C8B-B14F-4D97-AF65-F5344CB8AC3E}">
        <p14:creationId xmlns:p14="http://schemas.microsoft.com/office/powerpoint/2010/main" val="12709318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67</a:t>
            </a:fld>
            <a:endParaRPr lang="ru-RU"/>
          </a:p>
        </p:txBody>
      </p:sp>
    </p:spTree>
    <p:extLst>
      <p:ext uri="{BB962C8B-B14F-4D97-AF65-F5344CB8AC3E}">
        <p14:creationId xmlns:p14="http://schemas.microsoft.com/office/powerpoint/2010/main" val="5449726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68</a:t>
            </a:fld>
            <a:endParaRPr lang="ru-RU"/>
          </a:p>
        </p:txBody>
      </p:sp>
    </p:spTree>
    <p:extLst>
      <p:ext uri="{BB962C8B-B14F-4D97-AF65-F5344CB8AC3E}">
        <p14:creationId xmlns:p14="http://schemas.microsoft.com/office/powerpoint/2010/main" val="10628514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69</a:t>
            </a:fld>
            <a:endParaRPr lang="ru-RU"/>
          </a:p>
        </p:txBody>
      </p:sp>
    </p:spTree>
    <p:extLst>
      <p:ext uri="{BB962C8B-B14F-4D97-AF65-F5344CB8AC3E}">
        <p14:creationId xmlns:p14="http://schemas.microsoft.com/office/powerpoint/2010/main" val="11886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a:t>
            </a:fld>
            <a:endParaRPr lang="ru-RU"/>
          </a:p>
        </p:txBody>
      </p:sp>
    </p:spTree>
    <p:extLst>
      <p:ext uri="{BB962C8B-B14F-4D97-AF65-F5344CB8AC3E}">
        <p14:creationId xmlns:p14="http://schemas.microsoft.com/office/powerpoint/2010/main" val="1087815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70</a:t>
            </a:fld>
            <a:endParaRPr lang="ru-RU"/>
          </a:p>
        </p:txBody>
      </p:sp>
    </p:spTree>
    <p:extLst>
      <p:ext uri="{BB962C8B-B14F-4D97-AF65-F5344CB8AC3E}">
        <p14:creationId xmlns:p14="http://schemas.microsoft.com/office/powerpoint/2010/main" val="8919632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71</a:t>
            </a:fld>
            <a:endParaRPr lang="ru-RU"/>
          </a:p>
        </p:txBody>
      </p:sp>
    </p:spTree>
    <p:extLst>
      <p:ext uri="{BB962C8B-B14F-4D97-AF65-F5344CB8AC3E}">
        <p14:creationId xmlns:p14="http://schemas.microsoft.com/office/powerpoint/2010/main" val="2250470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72</a:t>
            </a:fld>
            <a:endParaRPr lang="ru-RU"/>
          </a:p>
        </p:txBody>
      </p:sp>
    </p:spTree>
    <p:extLst>
      <p:ext uri="{BB962C8B-B14F-4D97-AF65-F5344CB8AC3E}">
        <p14:creationId xmlns:p14="http://schemas.microsoft.com/office/powerpoint/2010/main" val="9475528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73</a:t>
            </a:fld>
            <a:endParaRPr lang="ru-RU"/>
          </a:p>
        </p:txBody>
      </p:sp>
    </p:spTree>
    <p:extLst>
      <p:ext uri="{BB962C8B-B14F-4D97-AF65-F5344CB8AC3E}">
        <p14:creationId xmlns:p14="http://schemas.microsoft.com/office/powerpoint/2010/main" val="34535548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74</a:t>
            </a:fld>
            <a:endParaRPr lang="ru-RU"/>
          </a:p>
        </p:txBody>
      </p:sp>
    </p:spTree>
    <p:extLst>
      <p:ext uri="{BB962C8B-B14F-4D97-AF65-F5344CB8AC3E}">
        <p14:creationId xmlns:p14="http://schemas.microsoft.com/office/powerpoint/2010/main" val="5997550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75</a:t>
            </a:fld>
            <a:endParaRPr lang="ru-RU"/>
          </a:p>
        </p:txBody>
      </p:sp>
    </p:spTree>
    <p:extLst>
      <p:ext uri="{BB962C8B-B14F-4D97-AF65-F5344CB8AC3E}">
        <p14:creationId xmlns:p14="http://schemas.microsoft.com/office/powerpoint/2010/main" val="29147949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76</a:t>
            </a:fld>
            <a:endParaRPr lang="ru-RU"/>
          </a:p>
        </p:txBody>
      </p:sp>
    </p:spTree>
    <p:extLst>
      <p:ext uri="{BB962C8B-B14F-4D97-AF65-F5344CB8AC3E}">
        <p14:creationId xmlns:p14="http://schemas.microsoft.com/office/powerpoint/2010/main" val="15553865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77</a:t>
            </a:fld>
            <a:endParaRPr lang="ru-RU"/>
          </a:p>
        </p:txBody>
      </p:sp>
    </p:spTree>
    <p:extLst>
      <p:ext uri="{BB962C8B-B14F-4D97-AF65-F5344CB8AC3E}">
        <p14:creationId xmlns:p14="http://schemas.microsoft.com/office/powerpoint/2010/main" val="32479237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78</a:t>
            </a:fld>
            <a:endParaRPr lang="ru-RU"/>
          </a:p>
        </p:txBody>
      </p:sp>
    </p:spTree>
    <p:extLst>
      <p:ext uri="{BB962C8B-B14F-4D97-AF65-F5344CB8AC3E}">
        <p14:creationId xmlns:p14="http://schemas.microsoft.com/office/powerpoint/2010/main" val="2148081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79</a:t>
            </a:fld>
            <a:endParaRPr lang="ru-RU"/>
          </a:p>
        </p:txBody>
      </p:sp>
    </p:spTree>
    <p:extLst>
      <p:ext uri="{BB962C8B-B14F-4D97-AF65-F5344CB8AC3E}">
        <p14:creationId xmlns:p14="http://schemas.microsoft.com/office/powerpoint/2010/main" val="149624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a:t>
            </a:fld>
            <a:endParaRPr lang="ru-RU"/>
          </a:p>
        </p:txBody>
      </p:sp>
    </p:spTree>
    <p:extLst>
      <p:ext uri="{BB962C8B-B14F-4D97-AF65-F5344CB8AC3E}">
        <p14:creationId xmlns:p14="http://schemas.microsoft.com/office/powerpoint/2010/main" val="135060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80</a:t>
            </a:fld>
            <a:endParaRPr lang="ru-RU"/>
          </a:p>
        </p:txBody>
      </p:sp>
    </p:spTree>
    <p:extLst>
      <p:ext uri="{BB962C8B-B14F-4D97-AF65-F5344CB8AC3E}">
        <p14:creationId xmlns:p14="http://schemas.microsoft.com/office/powerpoint/2010/main" val="9877656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81</a:t>
            </a:fld>
            <a:endParaRPr lang="ru-RU"/>
          </a:p>
        </p:txBody>
      </p:sp>
    </p:spTree>
    <p:extLst>
      <p:ext uri="{BB962C8B-B14F-4D97-AF65-F5344CB8AC3E}">
        <p14:creationId xmlns:p14="http://schemas.microsoft.com/office/powerpoint/2010/main" val="33777825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82</a:t>
            </a:fld>
            <a:endParaRPr lang="ru-RU"/>
          </a:p>
        </p:txBody>
      </p:sp>
    </p:spTree>
    <p:extLst>
      <p:ext uri="{BB962C8B-B14F-4D97-AF65-F5344CB8AC3E}">
        <p14:creationId xmlns:p14="http://schemas.microsoft.com/office/powerpoint/2010/main" val="16006605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83</a:t>
            </a:fld>
            <a:endParaRPr lang="ru-RU"/>
          </a:p>
        </p:txBody>
      </p:sp>
    </p:spTree>
    <p:extLst>
      <p:ext uri="{BB962C8B-B14F-4D97-AF65-F5344CB8AC3E}">
        <p14:creationId xmlns:p14="http://schemas.microsoft.com/office/powerpoint/2010/main" val="34366899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84</a:t>
            </a:fld>
            <a:endParaRPr lang="ru-RU"/>
          </a:p>
        </p:txBody>
      </p:sp>
    </p:spTree>
    <p:extLst>
      <p:ext uri="{BB962C8B-B14F-4D97-AF65-F5344CB8AC3E}">
        <p14:creationId xmlns:p14="http://schemas.microsoft.com/office/powerpoint/2010/main" val="42050271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85</a:t>
            </a:fld>
            <a:endParaRPr lang="ru-RU"/>
          </a:p>
        </p:txBody>
      </p:sp>
    </p:spTree>
    <p:extLst>
      <p:ext uri="{BB962C8B-B14F-4D97-AF65-F5344CB8AC3E}">
        <p14:creationId xmlns:p14="http://schemas.microsoft.com/office/powerpoint/2010/main" val="24845086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86</a:t>
            </a:fld>
            <a:endParaRPr lang="ru-RU"/>
          </a:p>
        </p:txBody>
      </p:sp>
    </p:spTree>
    <p:extLst>
      <p:ext uri="{BB962C8B-B14F-4D97-AF65-F5344CB8AC3E}">
        <p14:creationId xmlns:p14="http://schemas.microsoft.com/office/powerpoint/2010/main" val="17250033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87</a:t>
            </a:fld>
            <a:endParaRPr lang="ru-RU"/>
          </a:p>
        </p:txBody>
      </p:sp>
    </p:spTree>
    <p:extLst>
      <p:ext uri="{BB962C8B-B14F-4D97-AF65-F5344CB8AC3E}">
        <p14:creationId xmlns:p14="http://schemas.microsoft.com/office/powerpoint/2010/main" val="14352161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88</a:t>
            </a:fld>
            <a:endParaRPr lang="ru-RU"/>
          </a:p>
        </p:txBody>
      </p:sp>
    </p:spTree>
    <p:extLst>
      <p:ext uri="{BB962C8B-B14F-4D97-AF65-F5344CB8AC3E}">
        <p14:creationId xmlns:p14="http://schemas.microsoft.com/office/powerpoint/2010/main" val="25189967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89</a:t>
            </a:fld>
            <a:endParaRPr lang="ru-RU"/>
          </a:p>
        </p:txBody>
      </p:sp>
    </p:spTree>
    <p:extLst>
      <p:ext uri="{BB962C8B-B14F-4D97-AF65-F5344CB8AC3E}">
        <p14:creationId xmlns:p14="http://schemas.microsoft.com/office/powerpoint/2010/main" val="66833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a:t>
            </a:fld>
            <a:endParaRPr lang="ru-RU"/>
          </a:p>
        </p:txBody>
      </p:sp>
    </p:spTree>
    <p:extLst>
      <p:ext uri="{BB962C8B-B14F-4D97-AF65-F5344CB8AC3E}">
        <p14:creationId xmlns:p14="http://schemas.microsoft.com/office/powerpoint/2010/main" val="34015855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90</a:t>
            </a:fld>
            <a:endParaRPr lang="ru-RU"/>
          </a:p>
        </p:txBody>
      </p:sp>
    </p:spTree>
    <p:extLst>
      <p:ext uri="{BB962C8B-B14F-4D97-AF65-F5344CB8AC3E}">
        <p14:creationId xmlns:p14="http://schemas.microsoft.com/office/powerpoint/2010/main" val="3433345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91</a:t>
            </a:fld>
            <a:endParaRPr lang="ru-RU"/>
          </a:p>
        </p:txBody>
      </p:sp>
    </p:spTree>
    <p:extLst>
      <p:ext uri="{BB962C8B-B14F-4D97-AF65-F5344CB8AC3E}">
        <p14:creationId xmlns:p14="http://schemas.microsoft.com/office/powerpoint/2010/main" val="31184096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92</a:t>
            </a:fld>
            <a:endParaRPr lang="ru-RU"/>
          </a:p>
        </p:txBody>
      </p:sp>
    </p:spTree>
    <p:extLst>
      <p:ext uri="{BB962C8B-B14F-4D97-AF65-F5344CB8AC3E}">
        <p14:creationId xmlns:p14="http://schemas.microsoft.com/office/powerpoint/2010/main" val="21480637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93</a:t>
            </a:fld>
            <a:endParaRPr lang="ru-RU"/>
          </a:p>
        </p:txBody>
      </p:sp>
    </p:spTree>
    <p:extLst>
      <p:ext uri="{BB962C8B-B14F-4D97-AF65-F5344CB8AC3E}">
        <p14:creationId xmlns:p14="http://schemas.microsoft.com/office/powerpoint/2010/main" val="9003459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94</a:t>
            </a:fld>
            <a:endParaRPr lang="ru-RU"/>
          </a:p>
        </p:txBody>
      </p:sp>
    </p:spTree>
    <p:extLst>
      <p:ext uri="{BB962C8B-B14F-4D97-AF65-F5344CB8AC3E}">
        <p14:creationId xmlns:p14="http://schemas.microsoft.com/office/powerpoint/2010/main" val="25897568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95</a:t>
            </a:fld>
            <a:endParaRPr lang="ru-RU"/>
          </a:p>
        </p:txBody>
      </p:sp>
    </p:spTree>
    <p:extLst>
      <p:ext uri="{BB962C8B-B14F-4D97-AF65-F5344CB8AC3E}">
        <p14:creationId xmlns:p14="http://schemas.microsoft.com/office/powerpoint/2010/main" val="5071469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96</a:t>
            </a:fld>
            <a:endParaRPr lang="ru-RU"/>
          </a:p>
        </p:txBody>
      </p:sp>
    </p:spTree>
    <p:extLst>
      <p:ext uri="{BB962C8B-B14F-4D97-AF65-F5344CB8AC3E}">
        <p14:creationId xmlns:p14="http://schemas.microsoft.com/office/powerpoint/2010/main" val="16387863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97</a:t>
            </a:fld>
            <a:endParaRPr lang="ru-RU"/>
          </a:p>
        </p:txBody>
      </p:sp>
    </p:spTree>
    <p:extLst>
      <p:ext uri="{BB962C8B-B14F-4D97-AF65-F5344CB8AC3E}">
        <p14:creationId xmlns:p14="http://schemas.microsoft.com/office/powerpoint/2010/main" val="26259120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98</a:t>
            </a:fld>
            <a:endParaRPr lang="ru-RU"/>
          </a:p>
        </p:txBody>
      </p:sp>
    </p:spTree>
    <p:extLst>
      <p:ext uri="{BB962C8B-B14F-4D97-AF65-F5344CB8AC3E}">
        <p14:creationId xmlns:p14="http://schemas.microsoft.com/office/powerpoint/2010/main" val="37848913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99</a:t>
            </a:fld>
            <a:endParaRPr lang="ru-RU"/>
          </a:p>
        </p:txBody>
      </p:sp>
    </p:spTree>
    <p:extLst>
      <p:ext uri="{BB962C8B-B14F-4D97-AF65-F5344CB8AC3E}">
        <p14:creationId xmlns:p14="http://schemas.microsoft.com/office/powerpoint/2010/main" val="59693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711BD8A6-2B11-4ADA-9673-FB0CFB16F882}" type="datetimeFigureOut">
              <a:rPr lang="ru-RU" smtClean="0"/>
              <a:t>17.06.2021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327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17.06.2021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3158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17.06.2021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25176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17.06.2021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59827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1BD8A6-2B11-4ADA-9673-FB0CFB16F882}" type="datetimeFigureOut">
              <a:rPr lang="ru-RU" smtClean="0"/>
              <a:t>17.06.2021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2453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11BD8A6-2B11-4ADA-9673-FB0CFB16F882}" type="datetimeFigureOut">
              <a:rPr lang="ru-RU" smtClean="0"/>
              <a:t>17.06.2021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7504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11BD8A6-2B11-4ADA-9673-FB0CFB16F882}" type="datetimeFigureOut">
              <a:rPr lang="ru-RU" smtClean="0"/>
              <a:t>17.06.2021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86003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11BD8A6-2B11-4ADA-9673-FB0CFB16F882}" type="datetimeFigureOut">
              <a:rPr lang="ru-RU" smtClean="0"/>
              <a:t>17.06.2021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3850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1BD8A6-2B11-4ADA-9673-FB0CFB16F882}" type="datetimeFigureOut">
              <a:rPr lang="ru-RU" smtClean="0"/>
              <a:t>17.06.2021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89712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11BD8A6-2B11-4ADA-9673-FB0CFB16F882}" type="datetimeFigureOut">
              <a:rPr lang="ru-RU" smtClean="0"/>
              <a:t>17.06.2021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28593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11BD8A6-2B11-4ADA-9673-FB0CFB16F882}" type="datetimeFigureOut">
              <a:rPr lang="ru-RU" smtClean="0"/>
              <a:t>17.06.2021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91805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1BD8A6-2B11-4ADA-9673-FB0CFB16F882}" type="datetimeFigureOut">
              <a:rPr lang="ru-RU" smtClean="0"/>
              <a:t>17.06.2021</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6B4C15-E241-4DA7-97A9-F06571587986}" type="slidenum">
              <a:rPr lang="ru-RU" smtClean="0"/>
              <a:t>‹#›</a:t>
            </a:fld>
            <a:endParaRPr lang="ru-RU"/>
          </a:p>
        </p:txBody>
      </p:sp>
    </p:spTree>
    <p:extLst>
      <p:ext uri="{BB962C8B-B14F-4D97-AF65-F5344CB8AC3E}">
        <p14:creationId xmlns:p14="http://schemas.microsoft.com/office/powerpoint/2010/main" val="13128037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vshevkin@mail.r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shevkin.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http://knigi1.dissers.ru/books/library3/4408-65.php" TargetMode="External"/><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https://ru.wikipedia.org/wiki/TikTok" TargetMode="External"/><Relationship Id="rId2" Type="http://schemas.openxmlformats.org/officeDocument/2006/relationships/notesSlide" Target="../notesSlides/notesSlide104.xml"/><Relationship Id="rId1" Type="http://schemas.openxmlformats.org/officeDocument/2006/relationships/slideLayout" Target="../slideLayouts/slideLayout1.xml"/><Relationship Id="rId5" Type="http://schemas.openxmlformats.org/officeDocument/2006/relationships/hyperlink" Target="https://ru.wikipedia.org/wiki/%D0%9C%D1%83%D0%B7%D1%8B%D0%BA%D0%B0%D0%BD%D1%82" TargetMode="External"/><Relationship Id="rId4" Type="http://schemas.openxmlformats.org/officeDocument/2006/relationships/hyperlink" Target="https://ru.wikipedia.org/wiki/%D0%A0%D1%8D%D0%BF"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https://riafan.ru/1457781-danya-milohin-obyasnil-pochemu-blogeram-ne-nuzhen-mozg" TargetMode="External"/><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hyperlink" Target="https://riafan.ru/1459378-bloger-danya-milohin-poyavilsya-na-premii-muz-tv-v-polovine-platya-princessy?utm_source=yxnews&amp;utm_medium=desktop"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iarex.ru/articles/81336.html"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s://www.rbc.ru/society/07/06/2021/60bdb99f9a7947e65659a94b?utm_source=yxnews&amp;utm_medium=desktop" TargetMode="External"/><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hyperlink" Target="https://zen.yandex.ru/media/shevkin/fgos-40-esli-eto-ne-vreditelstvo-to-chto-takoe-vreditelstvo-60ae248f97044645bb401cc4" TargetMode="External"/><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https://news.rambler.ru/" TargetMode="External"/><Relationship Id="rId2" Type="http://schemas.openxmlformats.org/officeDocument/2006/relationships/notesSlide" Target="../notesSlides/notesSlide130.xml"/><Relationship Id="rId1" Type="http://schemas.openxmlformats.org/officeDocument/2006/relationships/slideLayout" Target="../slideLayouts/slideLayout1.xml"/><Relationship Id="rId5" Type="http://schemas.openxmlformats.org/officeDocument/2006/relationships/hyperlink" Target="https://m.lenta.ru/news/2021/06/07/unichtoj/" TargetMode="External"/><Relationship Id="rId4" Type="http://schemas.openxmlformats.org/officeDocument/2006/relationships/hyperlink" Target="https://m.lenta.ru/tags/organizations/forbes/"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hyperlink" Target="https://www.youtube.com/watch?v=rVCqRzjvSc4" TargetMode="External"/><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hyperlink" Target="http://katyusha.org/view?id=16915" TargetMode="External"/><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8" Type="http://schemas.openxmlformats.org/officeDocument/2006/relationships/hyperlink" Target="https://zen.yandex.ru/profile/editor/shevkin" TargetMode="External"/><Relationship Id="rId3" Type="http://schemas.openxmlformats.org/officeDocument/2006/relationships/notesSlide" Target="../notesSlides/notesSlide147.xml"/><Relationship Id="rId7" Type="http://schemas.openxmlformats.org/officeDocument/2006/relationships/hyperlink" Target="http://www.shevkin.ru/"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www.shevkin.ru/wp-content/uploads/2019/11/Soderzhanie-obucheniya-matematike-v-FGOSe.-CHto-ne-tak.-na-sajt-6.doc" TargetMode="External"/><Relationship Id="rId5" Type="http://schemas.openxmlformats.org/officeDocument/2006/relationships/hyperlink" Target="http://www.shevkin.ru/novosti/obsuzhdaem-standart-po-matematike/" TargetMode="External"/><Relationship Id="rId4" Type="http://schemas.openxmlformats.org/officeDocument/2006/relationships/hyperlink" Target="http://www.shevkin.ru/wp-content/uploads/2017/03/FGOS-4.0-2021.pdf" TargetMode="External"/><Relationship Id="rId9" Type="http://schemas.openxmlformats.org/officeDocument/2006/relationships/hyperlink" Target="mailto:avshevkin@mail.r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shevkin.ru/stat-i-podrobnee/hronika-reformy-obrazovaniya-put-v-nikuda-pod-vneshnim-upravlenie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3rm.info/main/82701-buduschij-mirovoj-porjadok-gde-budet-carstvovat-zolotoj-million-a-obsluzhivat-ego-budet-grjaznyj-milliard-video.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hevkin.ru/novosti/shkol-noe-obrazovanie-v-sssr-v-1940-god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regnum.ru/news/society/3273067.html"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tass.ru/obschestvo/11383463?utm_source=yxnews&amp;utm_medium=desktop&amp;utm_referrer=https%3A%2F%2Fyandex.ru%2Fnews%2Fsearch%3Ftext%3D&amp;utm_campaign=60a24672106dc30e5431a39a&amp;utm_content=&#1053;&#1077;%20&#1087;&#1088;&#1086;&#1096;&#1083;&#1086;%20&#1080;%20&#1076;&#1074;&#1072;&#1076;&#1094;&#1072;&#1090;&#1080;%20&#1083;&#1077;&#1090;&#8230;%20&#1044;&#1086;%20&#1085;&#1072;&#1095;&#1072;&#1083;&#1100;&#1089;&#1090;&#1074;&#1072;%20&#1085;&#1072;&#1095;&#1072;&#1083;&#1086;%20&#1076;&#1086;&#1093;&#1086;&#1076;&#1080;&#1090;&#1100;&amp;utm_term=&#1058;&#1040;&#1057;&#1057;%2C%2016.05.2021"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politikus.ru/v-rossii/135930-petr-tolstoy-nado-vernutsya-k-tradicionnomu-russkomu-obrazovaniyu.html"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nn.tsargrad.tv/news/v-ssha-nachali-voevat-s-naukoj-belyh-pod-katok-politkorrektnosti-popala-matematika_355415"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docviewer.yandex.ru/view/371828318/?page=1&amp;*=yjqHesPUEny0DylNoJmNJWsRIHd7InVybCI6Imh0dHA6Ly94bi0tODBhYmViNmFqY3FmZ2FsbnA3bG9hLnhuLS1wMWFpL2V4cC9MYXIucGRmIiwidGl0bGUiOiJMYXIucGRmIiwibm9pZnJhbWUiOnRydWUsInVpZCI6IjM3MTgyODMxOCIsInRzIjoxNTk4MzQzMDk3NzU1LCJ5dSI6IjY1MjM4MDM0OTE1NzYxODQyMjQiLCJzZXJwUGFyYW1zIjoibGFuZz1ydSZ0bT0xNTk4MzQyOTYyJnRsZD1ydSZuYW1lPUxhci5wZGYmdGV4dD0lRDAlQkUlRDAlQjElRDElODAlRDAlQjAlRDAlQjclRDAlQkUlRDAlQjIlRDAlQjAlRDAlQkQlRDAlQjglRDAlQjUrMjAzMCslRDAlQTYlRDAlQjUlRDAlQkIlRDAlQjgrJUQwJUJFJUQwJUIxJUQxJTgwJUQwJUIwJUQwJUI3JUQwJUJFJUQwJUIyJUQwJUIwJUQwJUJEJUQwJUI4JUQxJThGKyVEMCVCMislRDAlQjglRDAlQkQlRDElODIlRDAlQjUlRDElODAlRDAlQjUlRDElODElRDAlQjAlRDElODUrJUQxJTgzJUQxJTgxJUQxJTgyJUQwJUJFJUQwJUI5JUQxJTg3JUQwJUI4JUQwJUIyJUQwJUJFJUQwJUIzJUQwJUJFKyVEMSU4MCVEMCVCMCVEMCVCNyVEMCVCMiVEMCVCOCVEMSU4MiVEMCVCOCVEMSU4RislRDAlQjclRDAlQjAlRDAlQjQlRDAlQjAlRDElODclRDAlQjgrJUQwJUJFJUQwJUIxJUQxJTgzJUQxJTg3JUQwJUI1JUQwJUJEJUQwJUI4JUQxJThGJnVybD1odHRwJTNBLy94bi0tODBhYmViNmFqY3FmZ2FsbnA3bG9hLnhuLS1wMWFpL2V4cC9MYXIucGRmJmxyPTIxMyZtaW1lPXBkZiZsMTBuPXJ1JnNpZ249YzJlYmZmMTBkZjg5MDZmMDgwNzhiNTEyM2NmZmVhMGIma2V5bm89MCJ9&amp;lang=ru"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zen.yandex.ru/media/shevkin/operaciia-our--obrazovanie-v-interesah-ustoichivogo-razvitiia-5f48054dc29b7217479f9c9f"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radiorus.ru/issue.html?iid=348226"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http://www.shevkin.ru/novosti/2030-god-sistema-dolzhna-umeret-radi-detej/"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rusinfoguard.ru/wp-content/uploads/2016/12/GEF.Agenda_ru_full.pdf"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zen.yandex.ru/media/shevkin/neudobnye-voprosy-po-dokumentu-obrazovanie-2035-5f70d8aefde6297ce39c6b7b"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shevkin.ru/novosti/tupaya-pamyat-bol-she-ne-nuzhna-vsegda-mozhno-poguglit-professor-instituta-obrazovaniya-niu-vshe-viktor-bolotov-rasskazal-kak-dolzhna-menyat-sya-shkola/"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xclQ-oafbuM"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hij.ru/read/5210/"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zen.yandex.ru/media/shevkin/sovet-federacii-ne-zascitil-obrazovanie-i-zdorove-detei-60650c35a898ba23f9fa6014"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zen.yandex.ru/media/shevkin/pogovorili-o-buduscem-obrazovaniia-nagnali-trevogi-60bd0abee8b8730bb2460f94" TargetMode="External"/><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riavrn.ru/districts/olhovatsky/olhovatskie-devyatiklassniki-massovo-ne-sdali-ekzamen-po-matematike/"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zen.yandex.ru/media/id/5e22cfa93639e600ad0d248f/vseobscii-proval-oge-po-matematike-60bc783de14854002efd0de8?&amp;partner_user_id=469102824.667665241592659532.835"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hyperlink" Target="https://www.ege-kostroma.ru/stat/marks?subj=902&amp;year=21&amp;avg=mark"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vk.com/wall-62842543_25533"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regnum-ru.turbopages.org/regnum.ru/s/news/3295719.html"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irkobl.ru/sites/minobr/news/1193732/" TargetMode="External"/><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rossaprimavera.ru/news/91fff039"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rossaprimavera.ru/news/43b78c92"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finparty.ru/personal/marina-rakova/" TargetMode="External"/><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808415" cy="990600"/>
          </a:xfrm>
        </p:spPr>
        <p:txBody>
          <a:bodyPr>
            <a:noAutofit/>
          </a:bodyPr>
          <a:lstStyle/>
          <a:p>
            <a:pPr indent="180340">
              <a:lnSpc>
                <a:spcPct val="107000"/>
              </a:lnSpc>
              <a:spcAft>
                <a:spcPts val="800"/>
              </a:spcAft>
            </a:pPr>
            <a:r>
              <a:rPr lang="ru-RU"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Деградация образования — это больше, чем ошибка, это преступление</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a:t>
            </a:fld>
            <a:endParaRPr lang="ru-RU" dirty="0">
              <a:solidFill>
                <a:schemeClr val="accent1"/>
              </a:solidFill>
            </a:endParaRPr>
          </a:p>
        </p:txBody>
      </p:sp>
      <p:sp>
        <p:nvSpPr>
          <p:cNvPr id="3" name="Подзаголовок 2"/>
          <p:cNvSpPr>
            <a:spLocks noGrp="1"/>
          </p:cNvSpPr>
          <p:nvPr>
            <p:ph type="subTitle" idx="4294967295"/>
          </p:nvPr>
        </p:nvSpPr>
        <p:spPr>
          <a:xfrm>
            <a:off x="323529" y="1995686"/>
            <a:ext cx="8712968" cy="2376264"/>
          </a:xfrm>
        </p:spPr>
        <p:txBody>
          <a:bodyPr>
            <a:noAutofit/>
          </a:bodyPr>
          <a:lstStyle/>
          <a:p>
            <a:pPr marL="0" indent="0">
              <a:spcBef>
                <a:spcPts val="0"/>
              </a:spcBef>
              <a:buNone/>
            </a:pPr>
            <a:r>
              <a:rPr lang="ru-RU" sz="2400" dirty="0">
                <a:solidFill>
                  <a:schemeClr val="accent5">
                    <a:lumMod val="75000"/>
                  </a:schemeClr>
                </a:solidFill>
                <a:latin typeface="Georgia" panose="02040502050405020303" pitchFamily="18" charset="0"/>
              </a:rPr>
              <a:t>Лекция для родителей, 17.06.2021.</a:t>
            </a:r>
          </a:p>
          <a:p>
            <a:pPr marL="0" indent="0">
              <a:spcBef>
                <a:spcPts val="0"/>
              </a:spcBef>
              <a:buNone/>
            </a:pPr>
            <a:r>
              <a:rPr lang="ru-RU" sz="2400" dirty="0">
                <a:solidFill>
                  <a:schemeClr val="accent5">
                    <a:lumMod val="75000"/>
                  </a:schemeClr>
                </a:solidFill>
                <a:latin typeface="Georgia" panose="02040502050405020303" pitchFamily="18" charset="0"/>
              </a:rPr>
              <a:t>Общественное движение «Родители Москвы» </a:t>
            </a:r>
            <a:br>
              <a:rPr lang="ru-RU" sz="2400" b="1" dirty="0">
                <a:solidFill>
                  <a:schemeClr val="accent5">
                    <a:lumMod val="75000"/>
                  </a:schemeClr>
                </a:solidFill>
                <a:latin typeface="Georgia" panose="02040502050405020303" pitchFamily="18" charset="0"/>
              </a:rPr>
            </a:br>
            <a:endParaRPr lang="ru-RU" sz="2400" b="1" dirty="0">
              <a:solidFill>
                <a:schemeClr val="accent5">
                  <a:lumMod val="75000"/>
                </a:schemeClr>
              </a:solidFill>
              <a:latin typeface="Georgia" panose="02040502050405020303" pitchFamily="18" charset="0"/>
            </a:endParaRPr>
          </a:p>
          <a:p>
            <a:pPr marL="0" indent="0">
              <a:spcBef>
                <a:spcPts val="0"/>
              </a:spcBef>
              <a:buNone/>
            </a:pPr>
            <a:r>
              <a:rPr lang="ru-RU" sz="2400" b="1" dirty="0">
                <a:solidFill>
                  <a:schemeClr val="accent5">
                    <a:lumMod val="75000"/>
                  </a:schemeClr>
                </a:solidFill>
                <a:latin typeface="Georgia" panose="02040502050405020303" pitchFamily="18" charset="0"/>
              </a:rPr>
              <a:t>Шевкин Александр Владимирович</a:t>
            </a:r>
            <a:r>
              <a:rPr lang="ru-RU" sz="2400" dirty="0">
                <a:solidFill>
                  <a:schemeClr val="accent5">
                    <a:lumMod val="75000"/>
                  </a:schemeClr>
                </a:solidFill>
                <a:latin typeface="Georgia" panose="02040502050405020303" pitchFamily="18" charset="0"/>
              </a:rPr>
              <a:t>, </a:t>
            </a:r>
            <a:br>
              <a:rPr lang="ru-RU" sz="2400" dirty="0">
                <a:solidFill>
                  <a:schemeClr val="accent5">
                    <a:lumMod val="75000"/>
                  </a:schemeClr>
                </a:solidFill>
                <a:latin typeface="Georgia" panose="02040502050405020303" pitchFamily="18" charset="0"/>
              </a:rPr>
            </a:br>
            <a:r>
              <a:rPr lang="ru-RU" sz="2400" dirty="0">
                <a:solidFill>
                  <a:schemeClr val="accent5">
                    <a:lumMod val="75000"/>
                  </a:schemeClr>
                </a:solidFill>
                <a:latin typeface="Georgia" panose="02040502050405020303" pitchFamily="18" charset="0"/>
              </a:rPr>
              <a:t>Заслуженный учитель РФ, кандидат педагогических наук, соавтор семи учебников по математике для школы </a:t>
            </a:r>
            <a:br>
              <a:rPr lang="ru-RU" sz="2400" dirty="0">
                <a:solidFill>
                  <a:schemeClr val="accent5">
                    <a:lumMod val="75000"/>
                  </a:schemeClr>
                </a:solidFill>
                <a:latin typeface="Georgia" panose="02040502050405020303" pitchFamily="18" charset="0"/>
              </a:rPr>
            </a:br>
            <a:r>
              <a:rPr lang="ru-RU" sz="2400" dirty="0">
                <a:solidFill>
                  <a:schemeClr val="accent5">
                    <a:lumMod val="75000"/>
                  </a:schemeClr>
                </a:solidFill>
                <a:latin typeface="Georgia" panose="02040502050405020303" pitchFamily="18" charset="0"/>
              </a:rPr>
              <a:t>(С.М. Никольский и др., Просвещение с 1999).</a:t>
            </a:r>
          </a:p>
          <a:p>
            <a:pPr marL="0" indent="0">
              <a:spcBef>
                <a:spcPts val="0"/>
              </a:spcBef>
              <a:buNone/>
            </a:pPr>
            <a:r>
              <a:rPr lang="en-US" sz="2400" b="1" dirty="0">
                <a:solidFill>
                  <a:schemeClr val="accent5">
                    <a:lumMod val="75000"/>
                  </a:schemeClr>
                </a:solidFill>
                <a:latin typeface="Georgia" panose="02040502050405020303" pitchFamily="18" charset="0"/>
                <a:hlinkClick r:id="rId3"/>
              </a:rPr>
              <a:t>avshevkin@mail.ru</a:t>
            </a:r>
            <a:r>
              <a:rPr lang="ru-RU" sz="2400" b="1" dirty="0">
                <a:solidFill>
                  <a:schemeClr val="accent5">
                    <a:lumMod val="75000"/>
                  </a:schemeClr>
                </a:solidFill>
                <a:latin typeface="Georgia" panose="02040502050405020303" pitchFamily="18" charset="0"/>
              </a:rPr>
              <a:t>       </a:t>
            </a:r>
            <a:r>
              <a:rPr lang="en-US" sz="2400" b="1" dirty="0">
                <a:solidFill>
                  <a:schemeClr val="accent5">
                    <a:lumMod val="75000"/>
                  </a:schemeClr>
                </a:solidFill>
                <a:latin typeface="Georgia" panose="02040502050405020303" pitchFamily="18" charset="0"/>
                <a:hlinkClick r:id="rId4"/>
              </a:rPr>
              <a:t>www.shevkin.ru</a:t>
            </a:r>
            <a:endParaRPr lang="ru-RU" sz="2400"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387278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algn="l">
              <a:lnSpc>
                <a:spcPct val="100000"/>
              </a:lnSpc>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l">
              <a:lnSpc>
                <a:spcPct val="100000"/>
              </a:lnSpc>
              <a:spcBef>
                <a:spcPts val="0"/>
              </a:spcBef>
            </a:pP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0"/>
              </a:spcBef>
            </a:pP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Этот уровень требований оказался для американских школьников непосильным. В</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ашингтонские федеральные власти, по-моему, даже сенат, потребовали отменить эти антиконституционные и </a:t>
            </a: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расистские</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стандарты…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a:t>
            </a:fld>
            <a:endParaRPr lang="ru-RU" dirty="0">
              <a:solidFill>
                <a:schemeClr val="accent1"/>
              </a:solidFill>
            </a:endParaRPr>
          </a:p>
        </p:txBody>
      </p:sp>
      <p:pic>
        <p:nvPicPr>
          <p:cNvPr id="6" name="Рисунок 5">
            <a:extLst>
              <a:ext uri="{FF2B5EF4-FFF2-40B4-BE49-F238E27FC236}">
                <a16:creationId xmlns:a16="http://schemas.microsoft.com/office/drawing/2014/main" id="{5920F58C-01E1-4528-BEDD-F19D74CB22A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987574"/>
            <a:ext cx="4571392" cy="2296431"/>
          </a:xfrm>
          <a:prstGeom prst="rect">
            <a:avLst/>
          </a:prstGeom>
          <a:noFill/>
          <a:ln>
            <a:noFill/>
          </a:ln>
        </p:spPr>
      </p:pic>
    </p:spTree>
    <p:extLst>
      <p:ext uri="{BB962C8B-B14F-4D97-AF65-F5344CB8AC3E}">
        <p14:creationId xmlns:p14="http://schemas.microsoft.com/office/powerpoint/2010/main" val="19218968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3) Классическая методика учит: для повышения результатов обучения нужны не «интересные» принцессы, кареты и лошади, уводящие фантазии девочек от связи между известными и неизвестными величинами, а «совсем не интересные» карандаши, книги на полках, которые позволяют удержать их внимание на упомянутых взаимосвязях. </a:t>
            </a:r>
            <a:endParaRPr lang="ru-RU" sz="2400" dirty="0">
              <a:effectLst/>
              <a:latin typeface="Times New Roman" panose="02020603050405020304" pitchFamily="18" charset="0"/>
              <a:ea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А вот реакция мамы девочки.</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100</a:t>
            </a:fld>
            <a:endParaRPr lang="ru-RU" dirty="0">
              <a:solidFill>
                <a:schemeClr val="accent1"/>
              </a:solidFill>
            </a:endParaRPr>
          </a:p>
        </p:txBody>
      </p:sp>
      <p:pic>
        <p:nvPicPr>
          <p:cNvPr id="7" name="Рисунок 6">
            <a:extLst>
              <a:ext uri="{FF2B5EF4-FFF2-40B4-BE49-F238E27FC236}">
                <a16:creationId xmlns:a16="http://schemas.microsoft.com/office/drawing/2014/main" id="{3CC73E88-EA76-4865-A2BA-0FABE17EF2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79197"/>
            <a:ext cx="7992888" cy="1496809"/>
          </a:xfrm>
          <a:prstGeom prst="rect">
            <a:avLst/>
          </a:prstGeom>
          <a:noFill/>
          <a:ln>
            <a:noFill/>
          </a:ln>
        </p:spPr>
      </p:pic>
    </p:spTree>
    <p:extLst>
      <p:ext uri="{BB962C8B-B14F-4D97-AF65-F5344CB8AC3E}">
        <p14:creationId xmlns:p14="http://schemas.microsoft.com/office/powerpoint/2010/main" val="24917787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Рассказ про принцесс, кареты, лошадей и рост достижений на 26 % это сказка для непрофессионалов.</a:t>
            </a:r>
          </a:p>
          <a:p>
            <a:pPr indent="180340" algn="l">
              <a:spcBef>
                <a:spcPts val="0"/>
              </a:spcBef>
            </a:pPr>
            <a:r>
              <a:rPr lang="ru-RU" sz="2400" dirty="0">
                <a:solidFill>
                  <a:srgbClr val="000000"/>
                </a:solidFill>
                <a:latin typeface="Times New Roman" panose="02020603050405020304" pitchFamily="18" charset="0"/>
                <a:ea typeface="Times New Roman" panose="02020603050405020304" pitchFamily="18" charset="0"/>
              </a:rPr>
              <a:t>Выше приведены три причины, вызывающие сомнения, что </a:t>
            </a:r>
            <a:br>
              <a:rPr lang="ru-RU" sz="2400" dirty="0">
                <a:solidFill>
                  <a:srgbClr val="000000"/>
                </a:solidFill>
                <a:latin typeface="Times New Roman" panose="02020603050405020304" pitchFamily="18" charset="0"/>
                <a:ea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rPr>
              <a:t>такой эксперимент проводился, что он дал приведённые результаты. </a:t>
            </a:r>
            <a:r>
              <a:rPr lang="ru-RU" sz="2400" dirty="0">
                <a:solidFill>
                  <a:srgbClr val="000000"/>
                </a:solidFill>
                <a:effectLst/>
                <a:latin typeface="Times New Roman" panose="02020603050405020304" pitchFamily="18" charset="0"/>
                <a:ea typeface="Times New Roman" panose="02020603050405020304" pitchFamily="18" charset="0"/>
              </a:rPr>
              <a:t>Прежде чем написать несколько книг про обучение детей решению текстовых задач, я глубоко изучил этот вопрос. </a:t>
            </a:r>
          </a:p>
          <a:p>
            <a:pPr indent="180340" algn="l">
              <a:spcBef>
                <a:spcPts val="0"/>
              </a:spcBef>
            </a:pP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101</a:t>
            </a:fld>
            <a:endParaRPr lang="ru-RU" dirty="0">
              <a:solidFill>
                <a:schemeClr val="accent1"/>
              </a:solidFill>
            </a:endParaRPr>
          </a:p>
        </p:txBody>
      </p:sp>
      <p:pic>
        <p:nvPicPr>
          <p:cNvPr id="7" name="Рисунок 6">
            <a:extLst>
              <a:ext uri="{FF2B5EF4-FFF2-40B4-BE49-F238E27FC236}">
                <a16:creationId xmlns:a16="http://schemas.microsoft.com/office/drawing/2014/main" id="{95B4D33B-B5C0-47B4-A8B9-E97CB071F0CB}"/>
              </a:ext>
            </a:extLst>
          </p:cNvPr>
          <p:cNvPicPr>
            <a:picLocks noChangeAspect="1"/>
          </p:cNvPicPr>
          <p:nvPr/>
        </p:nvPicPr>
        <p:blipFill>
          <a:blip r:embed="rId3"/>
          <a:stretch>
            <a:fillRect/>
          </a:stretch>
        </p:blipFill>
        <p:spPr>
          <a:xfrm>
            <a:off x="1475656" y="3013633"/>
            <a:ext cx="5688632" cy="2129867"/>
          </a:xfrm>
          <a:prstGeom prst="rect">
            <a:avLst/>
          </a:prstGeom>
        </p:spPr>
      </p:pic>
    </p:spTree>
    <p:extLst>
      <p:ext uri="{BB962C8B-B14F-4D97-AF65-F5344CB8AC3E}">
        <p14:creationId xmlns:p14="http://schemas.microsoft.com/office/powerpoint/2010/main" val="13378304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Известный психолог А.Н. Леонтье</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описал похожий случай. </a:t>
            </a:r>
            <a:r>
              <a:rPr lang="ru-RU" sz="2400" b="0" i="0" dirty="0">
                <a:solidFill>
                  <a:srgbClr val="000000"/>
                </a:solidFill>
                <a:effectLst/>
                <a:latin typeface="Times New Roman" panose="02020603050405020304" pitchFamily="18" charset="0"/>
                <a:cs typeface="Times New Roman" panose="02020603050405020304" pitchFamily="18" charset="0"/>
              </a:rPr>
              <a:t>Для урока математики учитель тщательно подго­товил таблицы, которые должны были служить пособием при изучении в 1 классе чисел и операций с количества­ми в пределах десятка... </a:t>
            </a:r>
            <a:br>
              <a:rPr lang="ru-RU" sz="2400" b="0" i="0" dirty="0">
                <a:solidFill>
                  <a:srgbClr val="000000"/>
                </a:solidFill>
                <a:effectLst/>
                <a:latin typeface="Times New Roman" panose="02020603050405020304" pitchFamily="18" charset="0"/>
                <a:cs typeface="Times New Roman" panose="02020603050405020304" pitchFamily="18" charset="0"/>
              </a:rPr>
            </a:br>
            <a:r>
              <a:rPr lang="ru-RU" sz="2400" b="0" i="0" dirty="0">
                <a:solidFill>
                  <a:srgbClr val="000000"/>
                </a:solidFill>
                <a:effectLst/>
                <a:latin typeface="Times New Roman" panose="02020603050405020304" pitchFamily="18" charset="0"/>
                <a:cs typeface="Times New Roman" panose="02020603050405020304" pitchFamily="18" charset="0"/>
              </a:rPr>
              <a:t>На одной таб­лице были изображены танки и зенитные пушки… (дело происходило в годы Великой Отечественной войны).</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Алексей Николаевич подробно объяснил, почему </a:t>
            </a:r>
            <a:r>
              <a:rPr lang="ru-RU" sz="2400" b="0" i="0" dirty="0">
                <a:solidFill>
                  <a:srgbClr val="000000"/>
                </a:solidFill>
                <a:effectLst/>
                <a:latin typeface="Times New Roman" panose="02020603050405020304" pitchFamily="18" charset="0"/>
                <a:cs typeface="Times New Roman" panose="02020603050405020304" pitchFamily="18" charset="0"/>
              </a:rPr>
              <a:t>«считать неинтересные карандаши ребенку психологически легче, чем считать интересные танки».</a:t>
            </a:r>
          </a:p>
          <a:p>
            <a:pPr indent="180340" algn="l">
              <a:spcBef>
                <a:spcPts val="0"/>
              </a:spcBef>
            </a:pPr>
            <a:r>
              <a:rPr lang="ru-RU" sz="2000" dirty="0">
                <a:hlinkClick r:id="rId3"/>
              </a:rPr>
              <a:t>И.В. Дубровина, Е.Е. Данилова, A.M. Прихожан Психология Учебник для студ. сред. пед. учеб. заведе­ний УДК 159.9 (075.32) ББК 883 я 723 Д79 Федеральная целевая программа книгоиздания России (dissers.ru)</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102</a:t>
            </a:fld>
            <a:endParaRPr lang="ru-RU" dirty="0">
              <a:solidFill>
                <a:schemeClr val="accent1"/>
              </a:solidFill>
            </a:endParaRPr>
          </a:p>
        </p:txBody>
      </p:sp>
    </p:spTree>
    <p:extLst>
      <p:ext uri="{BB962C8B-B14F-4D97-AF65-F5344CB8AC3E}">
        <p14:creationId xmlns:p14="http://schemas.microsoft.com/office/powerpoint/2010/main" val="16472129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Ну а </a:t>
            </a:r>
            <a:r>
              <a:rPr lang="ru-RU" sz="2400" b="1" dirty="0">
                <a:solidFill>
                  <a:srgbClr val="000000"/>
                </a:solidFill>
                <a:effectLst/>
                <a:latin typeface="Times New Roman" panose="02020603050405020304" pitchFamily="18" charset="0"/>
                <a:ea typeface="Times New Roman" panose="02020603050405020304" pitchFamily="18" charset="0"/>
              </a:rPr>
              <a:t>эксклюзивный </a:t>
            </a:r>
            <a:r>
              <a:rPr lang="ru-RU" sz="2400" b="1" dirty="0" err="1">
                <a:solidFill>
                  <a:srgbClr val="000000"/>
                </a:solidFill>
                <a:effectLst/>
                <a:latin typeface="Times New Roman" panose="02020603050405020304" pitchFamily="18" charset="0"/>
                <a:ea typeface="Times New Roman" panose="02020603050405020304" pitchFamily="18" charset="0"/>
              </a:rPr>
              <a:t>бутиковый</a:t>
            </a:r>
            <a:r>
              <a:rPr lang="ru-RU" sz="2400" b="1" dirty="0">
                <a:solidFill>
                  <a:srgbClr val="000000"/>
                </a:solidFill>
                <a:latin typeface="Times New Roman" panose="02020603050405020304" pitchFamily="18" charset="0"/>
                <a:ea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rPr>
              <a:t>формат, </a:t>
            </a:r>
            <a:r>
              <a:rPr lang="ru-RU" sz="2400" b="1" dirty="0" err="1">
                <a:solidFill>
                  <a:srgbClr val="000000"/>
                </a:solidFill>
                <a:effectLst/>
                <a:latin typeface="Times New Roman" panose="02020603050405020304" pitchFamily="18" charset="0"/>
                <a:ea typeface="Times New Roman" panose="02020603050405020304" pitchFamily="18" charset="0"/>
              </a:rPr>
              <a:t>эйтадривен</a:t>
            </a:r>
            <a:r>
              <a:rPr lang="ru-RU" sz="2400" b="1" dirty="0">
                <a:solidFill>
                  <a:srgbClr val="000000"/>
                </a:solidFill>
                <a:effectLst/>
                <a:latin typeface="Times New Roman" panose="02020603050405020304" pitchFamily="18" charset="0"/>
                <a:ea typeface="Times New Roman" panose="02020603050405020304" pitchFamily="18" charset="0"/>
              </a:rPr>
              <a:t>, </a:t>
            </a:r>
            <a:r>
              <a:rPr lang="ru-RU" sz="2400" b="1" dirty="0" err="1">
                <a:solidFill>
                  <a:srgbClr val="000000"/>
                </a:solidFill>
                <a:effectLst/>
                <a:latin typeface="Times New Roman" panose="02020603050405020304" pitchFamily="18" charset="0"/>
                <a:ea typeface="Times New Roman" panose="02020603050405020304" pitchFamily="18" charset="0"/>
              </a:rPr>
              <a:t>бигдэйт</a:t>
            </a:r>
            <a:r>
              <a:rPr lang="ru-RU" sz="2400" b="1" dirty="0">
                <a:solidFill>
                  <a:srgbClr val="000000"/>
                </a:solidFill>
                <a:effectLst/>
                <a:latin typeface="Times New Roman" panose="02020603050405020304" pitchFamily="18" charset="0"/>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 — это «они </a:t>
            </a:r>
            <a:r>
              <a:rPr lang="ru-RU" sz="2400" dirty="0" err="1">
                <a:solidFill>
                  <a:srgbClr val="000000"/>
                </a:solidFill>
                <a:effectLst/>
                <a:latin typeface="Times New Roman" panose="02020603050405020304" pitchFamily="18" charset="0"/>
                <a:ea typeface="Times New Roman" panose="02020603050405020304" pitchFamily="18" charset="0"/>
              </a:rPr>
              <a:t>хочут</a:t>
            </a:r>
            <a:r>
              <a:rPr lang="ru-RU" sz="2400" dirty="0">
                <a:solidFill>
                  <a:srgbClr val="000000"/>
                </a:solidFill>
                <a:effectLst/>
                <a:latin typeface="Times New Roman" panose="02020603050405020304" pitchFamily="18" charset="0"/>
                <a:ea typeface="Times New Roman" panose="02020603050405020304" pitchFamily="18" charset="0"/>
              </a:rPr>
              <a:t> свою образованность показать и всегда говорят о непонятном». Так сказала бы Дашенька из «Свадьбы» А.П. Чехова. </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Итак, нам строят сословное образование с отбором по способностям. Догадайтесь, у кого они окажутся выше, если учесть, что инструмент подсчёта находится «у кого надо».</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Будущее высшее сословие будут учить учителя, а остальных, обречённых в будущем обслуживать высшее сословие, будут учить преимущественно в сети. Разве есть уверенность, что новый Миша Ломоносов будет обучаться у учителя, а не у тьютора?</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103</a:t>
            </a:fld>
            <a:endParaRPr lang="ru-RU" dirty="0">
              <a:solidFill>
                <a:schemeClr val="accent1"/>
              </a:solidFill>
            </a:endParaRPr>
          </a:p>
        </p:txBody>
      </p:sp>
    </p:spTree>
    <p:extLst>
      <p:ext uri="{BB962C8B-B14F-4D97-AF65-F5344CB8AC3E}">
        <p14:creationId xmlns:p14="http://schemas.microsoft.com/office/powerpoint/2010/main" val="40525546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Большинство учащихся планируют лишить равного доступа к образованию, тем самым </a:t>
            </a:r>
            <a:r>
              <a:rPr lang="ru-RU" sz="2400" dirty="0" err="1">
                <a:solidFill>
                  <a:srgbClr val="000000"/>
                </a:solidFill>
                <a:effectLst/>
                <a:latin typeface="Times New Roman" panose="02020603050405020304" pitchFamily="18" charset="0"/>
                <a:ea typeface="Times New Roman" panose="02020603050405020304" pitchFamily="18" charset="0"/>
              </a:rPr>
              <a:t>цифровизаторы</a:t>
            </a:r>
            <a:r>
              <a:rPr lang="ru-RU" sz="2400" dirty="0">
                <a:solidFill>
                  <a:srgbClr val="000000"/>
                </a:solidFill>
                <a:effectLst/>
                <a:latin typeface="Times New Roman" panose="02020603050405020304" pitchFamily="18" charset="0"/>
                <a:ea typeface="Times New Roman" panose="02020603050405020304" pitchFamily="18" charset="0"/>
              </a:rPr>
              <a:t> нарушают Конституции РФ. Их это не волнует, а дать им по рукам некому.</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Не лишне напомнить ещё об одном откровении Германа Грефа на Петербургском форуме, за которое мы должны быть ему благодарны. Это выбор лица молодёжи на форуме. Наберите в Яндексе «Даня», получите: Даня </a:t>
            </a:r>
            <a:r>
              <a:rPr lang="ru-RU" sz="2400" dirty="0" err="1">
                <a:solidFill>
                  <a:srgbClr val="000000"/>
                </a:solidFill>
                <a:effectLst/>
                <a:latin typeface="Times New Roman" panose="02020603050405020304" pitchFamily="18" charset="0"/>
                <a:ea typeface="Times New Roman" panose="02020603050405020304" pitchFamily="18" charset="0"/>
              </a:rPr>
              <a:t>Мило́хин</a:t>
            </a:r>
            <a:r>
              <a:rPr lang="ru-RU" sz="2400" dirty="0">
                <a:solidFill>
                  <a:srgbClr val="000000"/>
                </a:solidFill>
                <a:effectLst/>
                <a:latin typeface="Times New Roman" panose="02020603050405020304" pitchFamily="18" charset="0"/>
                <a:ea typeface="Times New Roman" panose="02020603050405020304" pitchFamily="18" charset="0"/>
              </a:rPr>
              <a:t> (2001) — российский </a:t>
            </a:r>
            <a:r>
              <a:rPr lang="ru-RU" sz="2400" u="none" strike="noStrike" dirty="0" err="1">
                <a:solidFill>
                  <a:srgbClr val="000000"/>
                </a:solidFill>
                <a:effectLst/>
                <a:latin typeface="Times New Roman" panose="02020603050405020304" pitchFamily="18" charset="0"/>
                <a:ea typeface="Times New Roman" panose="02020603050405020304" pitchFamily="18" charset="0"/>
                <a:hlinkClick r:id="rId3" tooltip="TikTok"/>
              </a:rPr>
              <a:t>тиктокер</a:t>
            </a:r>
            <a:r>
              <a:rPr lang="ru-RU" sz="2400" dirty="0">
                <a:solidFill>
                  <a:srgbClr val="000000"/>
                </a:solidFill>
                <a:effectLst/>
                <a:latin typeface="Times New Roman" panose="02020603050405020304" pitchFamily="18" charset="0"/>
                <a:ea typeface="Times New Roman" panose="02020603050405020304" pitchFamily="18" charset="0"/>
              </a:rPr>
              <a:t>, </a:t>
            </a:r>
            <a:r>
              <a:rPr lang="ru-RU" sz="2400" u="none" strike="noStrike" dirty="0">
                <a:solidFill>
                  <a:srgbClr val="000000"/>
                </a:solidFill>
                <a:effectLst/>
                <a:latin typeface="Times New Roman" panose="02020603050405020304" pitchFamily="18" charset="0"/>
                <a:ea typeface="Times New Roman" panose="02020603050405020304" pitchFamily="18" charset="0"/>
                <a:hlinkClick r:id="rId4" tooltip="Рэп"/>
              </a:rPr>
              <a:t>рэп</a:t>
            </a:r>
            <a:r>
              <a:rPr lang="ru-RU" sz="2400" dirty="0">
                <a:solidFill>
                  <a:srgbClr val="000000"/>
                </a:solidFill>
                <a:effectLst/>
                <a:latin typeface="Times New Roman" panose="02020603050405020304" pitchFamily="18" charset="0"/>
                <a:ea typeface="Times New Roman" panose="02020603050405020304" pitchFamily="18" charset="0"/>
              </a:rPr>
              <a:t>-исполнитель и </a:t>
            </a:r>
            <a:r>
              <a:rPr lang="ru-RU" sz="2400" u="none" strike="noStrike" dirty="0">
                <a:solidFill>
                  <a:srgbClr val="000000"/>
                </a:solidFill>
                <a:effectLst/>
                <a:latin typeface="Times New Roman" panose="02020603050405020304" pitchFamily="18" charset="0"/>
                <a:ea typeface="Times New Roman" panose="02020603050405020304" pitchFamily="18" charset="0"/>
                <a:hlinkClick r:id="rId5" tooltip="Музыкант"/>
              </a:rPr>
              <a:t>музыкант</a:t>
            </a:r>
            <a:r>
              <a:rPr lang="ru-RU" sz="2400" dirty="0">
                <a:solidFill>
                  <a:srgbClr val="000000"/>
                </a:solidFill>
                <a:effectLst/>
                <a:latin typeface="Times New Roman" panose="02020603050405020304" pitchFamily="18" charset="0"/>
                <a:ea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104</a:t>
            </a:fld>
            <a:endParaRPr lang="ru-RU" dirty="0">
              <a:solidFill>
                <a:schemeClr val="accent1"/>
              </a:solidFill>
            </a:endParaRPr>
          </a:p>
        </p:txBody>
      </p:sp>
    </p:spTree>
    <p:extLst>
      <p:ext uri="{BB962C8B-B14F-4D97-AF65-F5344CB8AC3E}">
        <p14:creationId xmlns:p14="http://schemas.microsoft.com/office/powerpoint/2010/main" val="33343959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Вот он —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образец для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молодёжи.</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105</a:t>
            </a:fld>
            <a:endParaRPr lang="ru-RU" dirty="0">
              <a:solidFill>
                <a:schemeClr val="accent1"/>
              </a:solidFill>
            </a:endParaRPr>
          </a:p>
        </p:txBody>
      </p:sp>
      <p:pic>
        <p:nvPicPr>
          <p:cNvPr id="6" name="Рисунок 5">
            <a:extLst>
              <a:ext uri="{FF2B5EF4-FFF2-40B4-BE49-F238E27FC236}">
                <a16:creationId xmlns:a16="http://schemas.microsoft.com/office/drawing/2014/main" id="{8A18AB2F-F35A-4F04-9886-F385168EDE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839649"/>
            <a:ext cx="6408712" cy="4032448"/>
          </a:xfrm>
          <a:prstGeom prst="rect">
            <a:avLst/>
          </a:prstGeom>
          <a:noFill/>
          <a:ln>
            <a:noFill/>
          </a:ln>
        </p:spPr>
      </p:pic>
    </p:spTree>
    <p:extLst>
      <p:ext uri="{BB962C8B-B14F-4D97-AF65-F5344CB8AC3E}">
        <p14:creationId xmlns:p14="http://schemas.microsoft.com/office/powerpoint/2010/main" val="9260989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Кроме </a:t>
            </a:r>
            <a:r>
              <a:rPr lang="ru-RU" sz="2400" dirty="0" err="1">
                <a:solidFill>
                  <a:srgbClr val="000000"/>
                </a:solidFill>
                <a:effectLst/>
                <a:latin typeface="Times New Roman" panose="02020603050405020304" pitchFamily="18" charset="0"/>
                <a:ea typeface="Times New Roman" panose="02020603050405020304" pitchFamily="18" charset="0"/>
              </a:rPr>
              <a:t>трансгендерных</a:t>
            </a:r>
            <a:r>
              <a:rPr lang="ru-RU" sz="2400" dirty="0">
                <a:solidFill>
                  <a:srgbClr val="000000"/>
                </a:solidFill>
                <a:effectLst/>
                <a:latin typeface="Times New Roman" panose="02020603050405020304" pitchFamily="18" charset="0"/>
                <a:ea typeface="Times New Roman" panose="02020603050405020304" pitchFamily="18" charset="0"/>
              </a:rPr>
              <a:t> нарядов </a:t>
            </a:r>
            <a:r>
              <a:rPr lang="ru-RU" sz="2400" dirty="0" err="1">
                <a:solidFill>
                  <a:srgbClr val="000000"/>
                </a:solidFill>
                <a:effectLst/>
                <a:latin typeface="Times New Roman" panose="02020603050405020304" pitchFamily="18" charset="0"/>
                <a:ea typeface="Times New Roman" panose="02020603050405020304" pitchFamily="18" charset="0"/>
              </a:rPr>
              <a:t>Милохин</a:t>
            </a:r>
            <a:r>
              <a:rPr lang="ru-RU" sz="2400" dirty="0">
                <a:solidFill>
                  <a:srgbClr val="000000"/>
                </a:solidFill>
                <a:effectLst/>
                <a:latin typeface="Times New Roman" panose="02020603050405020304" pitchFamily="18" charset="0"/>
                <a:ea typeface="Times New Roman" panose="02020603050405020304" pitchFamily="18" charset="0"/>
              </a:rPr>
              <a:t> известен и своими высказываниями. В рамках Петербургского экономического форума он </a:t>
            </a:r>
            <a:r>
              <a:rPr lang="ru-RU" sz="2400" u="sng" dirty="0">
                <a:solidFill>
                  <a:srgbClr val="0077FF"/>
                </a:solidFill>
                <a:effectLst/>
                <a:latin typeface="Times New Roman" panose="02020603050405020304" pitchFamily="18" charset="0"/>
                <a:ea typeface="Times New Roman" panose="02020603050405020304" pitchFamily="18" charset="0"/>
                <a:hlinkClick r:id="rId3"/>
              </a:rPr>
              <a:t>заявил</a:t>
            </a:r>
            <a:r>
              <a:rPr lang="ru-RU" sz="2400" dirty="0">
                <a:solidFill>
                  <a:srgbClr val="000000"/>
                </a:solidFill>
                <a:effectLst/>
                <a:latin typeface="Times New Roman" panose="02020603050405020304" pitchFamily="18" charset="0"/>
                <a:ea typeface="Times New Roman" panose="02020603050405020304" pitchFamily="18" charset="0"/>
              </a:rPr>
              <a:t>, что </a:t>
            </a:r>
            <a:r>
              <a:rPr lang="ru-RU" sz="2400" b="1" dirty="0">
                <a:solidFill>
                  <a:srgbClr val="000000"/>
                </a:solidFill>
                <a:effectLst/>
                <a:latin typeface="Times New Roman" panose="02020603050405020304" pitchFamily="18" charset="0"/>
                <a:ea typeface="Times New Roman" panose="02020603050405020304" pitchFamily="18" charset="0"/>
              </a:rPr>
              <a:t>артисты не нуждаются в мозге</a:t>
            </a:r>
            <a:r>
              <a:rPr lang="ru-RU" sz="2400" dirty="0">
                <a:solidFill>
                  <a:srgbClr val="000000"/>
                </a:solidFill>
                <a:effectLst/>
                <a:latin typeface="Times New Roman" panose="02020603050405020304" pitchFamily="18" charset="0"/>
                <a:ea typeface="Times New Roman" panose="02020603050405020304" pitchFamily="18" charset="0"/>
              </a:rPr>
              <a:t>, поскольку творчество больше связано с чувствами.</a:t>
            </a:r>
            <a:endParaRPr lang="ru-RU" sz="2400" dirty="0">
              <a:effectLst/>
              <a:latin typeface="Times New Roman" panose="02020603050405020304" pitchFamily="18" charset="0"/>
              <a:ea typeface="Times New Roman" panose="02020603050405020304" pitchFamily="18" charset="0"/>
            </a:endParaRPr>
          </a:p>
          <a:p>
            <a:pPr indent="180340" algn="l"/>
            <a:r>
              <a:rPr lang="ru-RU" sz="2400" u="sng" dirty="0">
                <a:solidFill>
                  <a:srgbClr val="0077FF"/>
                </a:solidFill>
                <a:effectLst/>
                <a:latin typeface="Times New Roman" panose="02020603050405020304" pitchFamily="18" charset="0"/>
                <a:ea typeface="Times New Roman" panose="02020603050405020304" pitchFamily="18" charset="0"/>
                <a:hlinkClick r:id="rId4"/>
              </a:rPr>
              <a:t>https://riafan.ru/1459378-bloger-danya-milohin-poyavilsya-na-premii-muz-tv-v-polovine-platya-princessy?utm_source=yxnews&amp;utm_medium=desktop</a:t>
            </a:r>
            <a:endParaRPr lang="ru-RU" sz="2400" dirty="0">
              <a:effectLst/>
              <a:latin typeface="Times New Roman" panose="02020603050405020304" pitchFamily="18" charset="0"/>
              <a:ea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Уж не «реформаторы» ли образования его научили? По ним знания не нужны, нужны навыки, «тупая» память не нужна… Теперь некоторым и мозг не нужен...</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106</a:t>
            </a:fld>
            <a:endParaRPr lang="ru-RU" dirty="0">
              <a:solidFill>
                <a:schemeClr val="accent1"/>
              </a:solidFill>
            </a:endParaRPr>
          </a:p>
        </p:txBody>
      </p:sp>
    </p:spTree>
    <p:extLst>
      <p:ext uri="{BB962C8B-B14F-4D97-AF65-F5344CB8AC3E}">
        <p14:creationId xmlns:p14="http://schemas.microsoft.com/office/powerpoint/2010/main" val="5663516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a:t>
            </a:r>
            <a:r>
              <a:rPr lang="ru-RU" sz="2400" dirty="0">
                <a:solidFill>
                  <a:srgbClr val="222222"/>
                </a:solidFill>
                <a:effectLst/>
                <a:latin typeface="Times New Roman" panose="02020603050405020304" pitchFamily="18" charset="0"/>
                <a:ea typeface="Times New Roman" panose="02020603050405020304" pitchFamily="18" charset="0"/>
              </a:rPr>
              <a:t>Он [Даня] со своим другом раньше изображали пару, а может, и не изображали, а теперь он пропагандирует новую трендовую </a:t>
            </a:r>
            <a:r>
              <a:rPr lang="ru-RU" sz="2400" dirty="0" err="1">
                <a:solidFill>
                  <a:srgbClr val="222222"/>
                </a:solidFill>
                <a:effectLst/>
                <a:latin typeface="Times New Roman" panose="02020603050405020304" pitchFamily="18" charset="0"/>
                <a:ea typeface="Times New Roman" panose="02020603050405020304" pitchFamily="18" charset="0"/>
              </a:rPr>
              <a:t>трансгендерную</a:t>
            </a:r>
            <a:r>
              <a:rPr lang="ru-RU" sz="2400" dirty="0">
                <a:solidFill>
                  <a:srgbClr val="222222"/>
                </a:solidFill>
                <a:effectLst/>
                <a:latin typeface="Times New Roman" panose="02020603050405020304" pitchFamily="18" charset="0"/>
                <a:ea typeface="Times New Roman" panose="02020603050405020304" pitchFamily="18" charset="0"/>
              </a:rPr>
              <a:t> тему, называя себя то Даней то </a:t>
            </a:r>
            <a:r>
              <a:rPr lang="ru-RU" sz="2400" dirty="0" err="1">
                <a:solidFill>
                  <a:srgbClr val="222222"/>
                </a:solidFill>
                <a:effectLst/>
                <a:latin typeface="Times New Roman" panose="02020603050405020304" pitchFamily="18" charset="0"/>
                <a:ea typeface="Times New Roman" panose="02020603050405020304" pitchFamily="18" charset="0"/>
              </a:rPr>
              <a:t>Даниэлой</a:t>
            </a:r>
            <a:r>
              <a:rPr lang="ru-RU" sz="2400" dirty="0">
                <a:solidFill>
                  <a:srgbClr val="222222"/>
                </a:solidFill>
                <a:effectLst/>
                <a:latin typeface="Times New Roman" panose="02020603050405020304" pitchFamily="18" charset="0"/>
                <a:ea typeface="Times New Roman" panose="02020603050405020304" pitchFamily="18" charset="0"/>
              </a:rPr>
              <a:t>. А вот такую мысль он недавно изрек: </a:t>
            </a:r>
            <a:r>
              <a:rPr lang="ru-RU" sz="2400" dirty="0">
                <a:solidFill>
                  <a:srgbClr val="313131"/>
                </a:solidFill>
                <a:effectLst/>
                <a:latin typeface="Times New Roman" panose="02020603050405020304" pitchFamily="18" charset="0"/>
                <a:ea typeface="Times New Roman" panose="02020603050405020304" pitchFamily="18" charset="0"/>
              </a:rPr>
              <a:t>«Я умру в 23 — уверен. Считаю, что существует перерождение душ, что из одного тела мы сразу переходим в другое. Поэтому, если хайп закончится, если я пойму, что профукал свой успех, то просто застрелюсь и перезапущу всё заново».</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u="sng" dirty="0">
                <a:solidFill>
                  <a:srgbClr val="000000"/>
                </a:solidFill>
                <a:effectLst/>
                <a:latin typeface="Times New Roman" panose="02020603050405020304" pitchFamily="18" charset="0"/>
                <a:ea typeface="Times New Roman" panose="02020603050405020304" pitchFamily="18" charset="0"/>
                <a:hlinkClick r:id="rId3"/>
              </a:rPr>
              <a:t>Почему Министерство просвещения рекламирует «</a:t>
            </a:r>
            <a:r>
              <a:rPr lang="ru-RU" sz="2400" u="sng" dirty="0" err="1">
                <a:solidFill>
                  <a:srgbClr val="000000"/>
                </a:solidFill>
                <a:effectLst/>
                <a:latin typeface="Times New Roman" panose="02020603050405020304" pitchFamily="18" charset="0"/>
                <a:ea typeface="Times New Roman" panose="02020603050405020304" pitchFamily="18" charset="0"/>
                <a:hlinkClick r:id="rId3"/>
              </a:rPr>
              <a:t>ТикТок</a:t>
            </a:r>
            <a:r>
              <a:rPr lang="ru-RU" sz="2400" u="sng" dirty="0">
                <a:solidFill>
                  <a:srgbClr val="000000"/>
                </a:solidFill>
                <a:effectLst/>
                <a:latin typeface="Times New Roman" panose="02020603050405020304" pitchFamily="18" charset="0"/>
                <a:ea typeface="Times New Roman" panose="02020603050405020304" pitchFamily="18" charset="0"/>
                <a:hlinkClick r:id="rId3"/>
              </a:rPr>
              <a:t>»? - ИА REX (iarex.ru)</a:t>
            </a:r>
            <a:r>
              <a:rPr lang="ru-RU" sz="2400" dirty="0">
                <a:solidFill>
                  <a:srgbClr val="000000"/>
                </a:solidFill>
                <a:effectLst/>
                <a:latin typeface="Times New Roman" panose="02020603050405020304" pitchFamily="18" charset="0"/>
                <a:ea typeface="Times New Roman" panose="02020603050405020304" pitchFamily="18" charset="0"/>
              </a:rPr>
              <a:t>  (Очень важная для родителей заметка!)</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107</a:t>
            </a:fld>
            <a:endParaRPr lang="ru-RU" dirty="0">
              <a:solidFill>
                <a:schemeClr val="accent1"/>
              </a:solidFill>
            </a:endParaRPr>
          </a:p>
        </p:txBody>
      </p:sp>
    </p:spTree>
    <p:extLst>
      <p:ext uri="{BB962C8B-B14F-4D97-AF65-F5344CB8AC3E}">
        <p14:creationId xmlns:p14="http://schemas.microsoft.com/office/powerpoint/2010/main" val="28159729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Меня не удивляет, что есть люди, не нуждающиеся в мозге — привет школе, где более 20 лет воспитание и идеология были под запретом, где работает заложенная во ФГОС установка на понижение интеллектуального уровня молодёжи. </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Меня не удивляет выбор Грефа — ещё раз спасибо ему за откровенность. Он хочет заработать на взращивании таких милых деток с </a:t>
            </a:r>
            <a:r>
              <a:rPr lang="ru-RU" sz="2400" dirty="0" err="1">
                <a:solidFill>
                  <a:srgbClr val="000000"/>
                </a:solidFill>
                <a:effectLst/>
                <a:latin typeface="Times New Roman" panose="02020603050405020304" pitchFamily="18" charset="0"/>
                <a:ea typeface="Times New Roman" panose="02020603050405020304" pitchFamily="18" charset="0"/>
              </a:rPr>
              <a:t>трансгендерными</a:t>
            </a:r>
            <a:r>
              <a:rPr lang="ru-RU" sz="2400" dirty="0">
                <a:solidFill>
                  <a:srgbClr val="000000"/>
                </a:solidFill>
                <a:effectLst/>
                <a:latin typeface="Times New Roman" panose="02020603050405020304" pitchFamily="18" charset="0"/>
                <a:ea typeface="Times New Roman" panose="02020603050405020304" pitchFamily="18" charset="0"/>
              </a:rPr>
              <a:t> и суицидными наклонностями.</a:t>
            </a: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Но меня удивляет отсутствие реакции Министерства просвещения, Правительства и Президента России на очевидный </a:t>
            </a:r>
            <a:r>
              <a:rPr lang="ru-RU" sz="2400" b="1" dirty="0">
                <a:solidFill>
                  <a:srgbClr val="000000"/>
                </a:solidFill>
                <a:effectLst/>
                <a:latin typeface="Times New Roman" panose="02020603050405020304" pitchFamily="18" charset="0"/>
                <a:ea typeface="Times New Roman" panose="02020603050405020304" pitchFamily="18" charset="0"/>
              </a:rPr>
              <a:t>акт ментальной войны против России</a:t>
            </a:r>
            <a:r>
              <a:rPr lang="ru-RU" sz="2400" dirty="0">
                <a:solidFill>
                  <a:srgbClr val="000000"/>
                </a:solidFill>
                <a:effectLst/>
                <a:latin typeface="Times New Roman" panose="02020603050405020304" pitchFamily="18" charset="0"/>
                <a:ea typeface="Times New Roman" panose="02020603050405020304" pitchFamily="18" charset="0"/>
              </a:rPr>
              <a:t>, против её будущего. Своим выбором лица молодёжи </a:t>
            </a:r>
            <a:r>
              <a:rPr lang="ru-RU" sz="2400" dirty="0" err="1">
                <a:solidFill>
                  <a:srgbClr val="000000"/>
                </a:solidFill>
                <a:effectLst/>
                <a:latin typeface="Times New Roman" panose="02020603050405020304" pitchFamily="18" charset="0"/>
                <a:ea typeface="Times New Roman" panose="02020603050405020304" pitchFamily="18" charset="0"/>
              </a:rPr>
              <a:t>Сбер</a:t>
            </a:r>
            <a:r>
              <a:rPr lang="ru-RU" sz="2400" dirty="0">
                <a:solidFill>
                  <a:srgbClr val="000000"/>
                </a:solidFill>
                <a:effectLst/>
                <a:latin typeface="Times New Roman" panose="02020603050405020304" pitchFamily="18" charset="0"/>
                <a:ea typeface="Times New Roman" panose="02020603050405020304" pitchFamily="18" charset="0"/>
              </a:rPr>
              <a:t> и Греф доказали, что их нельзя  подпускать к образованию и на пушечный выстрел.</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108</a:t>
            </a:fld>
            <a:endParaRPr lang="ru-RU" dirty="0">
              <a:solidFill>
                <a:schemeClr val="accent1"/>
              </a:solidFill>
            </a:endParaRPr>
          </a:p>
        </p:txBody>
      </p:sp>
    </p:spTree>
    <p:extLst>
      <p:ext uri="{BB962C8B-B14F-4D97-AF65-F5344CB8AC3E}">
        <p14:creationId xmlns:p14="http://schemas.microsoft.com/office/powerpoint/2010/main" val="6503638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Г. Греф реализует программу Римского клуба на депопуляцию России, программу «реформаторов» российского образования, в которой за образец взято западное образование, нацеленное на выращивания неуспешных людей. Отсюда его нелюбовь к математическим классам, к знаниям и любовь к навыкам и компетенциям.</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Завершая тему Петербургского форума, </a:t>
            </a:r>
            <a:r>
              <a:rPr lang="ru-RU" sz="2400" dirty="0">
                <a:solidFill>
                  <a:srgbClr val="313131"/>
                </a:solidFill>
                <a:effectLst/>
                <a:latin typeface="Times New Roman" panose="02020603050405020304" pitchFamily="18" charset="0"/>
                <a:ea typeface="Times New Roman" panose="02020603050405020304" pitchFamily="18" charset="0"/>
              </a:rPr>
              <a:t>напомню высказывание «серого кардинала» «реформы» образования в России.</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109</a:t>
            </a:fld>
            <a:endParaRPr lang="ru-RU" dirty="0">
              <a:solidFill>
                <a:schemeClr val="accent1"/>
              </a:solidFill>
            </a:endParaRPr>
          </a:p>
        </p:txBody>
      </p:sp>
    </p:spTree>
    <p:extLst>
      <p:ext uri="{BB962C8B-B14F-4D97-AF65-F5344CB8AC3E}">
        <p14:creationId xmlns:p14="http://schemas.microsoft.com/office/powerpoint/2010/main" val="196733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algn="l">
              <a:lnSpc>
                <a:spcPct val="100000"/>
              </a:lnSpc>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Ещё третий Президент Соединенных Штатов Томас Джефферсон опубликовал в 1781 году свое заключение: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«Ни один негр никогда не поймет ни геометрию Евклида, ни какого-либо из его современных</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толкователей». </a:t>
            </a:r>
          </a:p>
          <a:p>
            <a:pPr algn="l">
              <a:lnSpc>
                <a:spcPct val="100000"/>
              </a:lnSpc>
              <a:spcBef>
                <a:spcPts val="0"/>
              </a:spcBef>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Джефферсон —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отец-основатель и даже автор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Декларации независимости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знал, о чем говорил. У него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было много детей-негритят.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он пытался их обучать.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a:t>
            </a:fld>
            <a:endParaRPr lang="ru-RU" dirty="0">
              <a:solidFill>
                <a:schemeClr val="accent1"/>
              </a:solidFill>
            </a:endParaRPr>
          </a:p>
        </p:txBody>
      </p:sp>
      <p:pic>
        <p:nvPicPr>
          <p:cNvPr id="7" name="Рисунок 6">
            <a:extLst>
              <a:ext uri="{FF2B5EF4-FFF2-40B4-BE49-F238E27FC236}">
                <a16:creationId xmlns:a16="http://schemas.microsoft.com/office/drawing/2014/main" id="{CCDDA310-25D3-4692-AD45-B4978F5166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4007" y="2067694"/>
            <a:ext cx="4499993" cy="3033003"/>
          </a:xfrm>
          <a:prstGeom prst="rect">
            <a:avLst/>
          </a:prstGeom>
          <a:noFill/>
          <a:ln>
            <a:noFill/>
          </a:ln>
        </p:spPr>
      </p:pic>
    </p:spTree>
    <p:extLst>
      <p:ext uri="{BB962C8B-B14F-4D97-AF65-F5344CB8AC3E}">
        <p14:creationId xmlns:p14="http://schemas.microsoft.com/office/powerpoint/2010/main" val="42579239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«Ярослав Кузьминов рассказал, что в каждом классе около 30 % учеников не успевают по школьной программе. В итоге они выходят с плохими знаниями, что трансформируется в экономическую неуспешность».</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u="sng" dirty="0">
                <a:solidFill>
                  <a:srgbClr val="0077FF"/>
                </a:solidFill>
                <a:effectLst/>
                <a:latin typeface="Times New Roman" panose="02020603050405020304" pitchFamily="18" charset="0"/>
                <a:ea typeface="Times New Roman" panose="02020603050405020304" pitchFamily="18" charset="0"/>
                <a:hlinkClick r:id="rId3"/>
              </a:rPr>
              <a:t>https://www.rbc.ru/society/07/06/2021/60bdb99f9a7947e65659a94b?utm_source=yxnews&amp;utm_medium=desktop</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Ярослав Иванович не чувствует своей вины за разрастание группы неуспешных школьников в российских школах. Иначе промолчал бы.</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110</a:t>
            </a:fld>
            <a:endParaRPr lang="ru-RU" dirty="0">
              <a:solidFill>
                <a:schemeClr val="accent1"/>
              </a:solidFill>
            </a:endParaRPr>
          </a:p>
        </p:txBody>
      </p:sp>
    </p:spTree>
    <p:extLst>
      <p:ext uri="{BB962C8B-B14F-4D97-AF65-F5344CB8AC3E}">
        <p14:creationId xmlns:p14="http://schemas.microsoft.com/office/powerpoint/2010/main" val="12352121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lnSpc>
                <a:spcPct val="100000"/>
              </a:lnSpc>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Я опубликовал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статью с выразительным названием: </a:t>
            </a:r>
          </a:p>
          <a:p>
            <a:pPr indent="180340" algn="l">
              <a:lnSpc>
                <a:spcPct val="100000"/>
              </a:lnSpc>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endParaRPr>
          </a:p>
          <a:p>
            <a:pPr indent="180340" algn="l">
              <a:lnSpc>
                <a:spcPct val="100000"/>
              </a:lnSpc>
              <a:spcBef>
                <a:spcPts val="0"/>
              </a:spcBef>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https://zen.yandex.ru/media/shevkin/fgos-40-esli-eto-ne-vreditelstvo-to-chto-takoe-vreditelstvo-60ae248f97044645bb401cc4</a:t>
            </a: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111</a:t>
            </a:fld>
            <a:endParaRPr lang="ru-RU" dirty="0">
              <a:solidFill>
                <a:schemeClr val="accent1"/>
              </a:solidFill>
            </a:endParaRPr>
          </a:p>
        </p:txBody>
      </p:sp>
      <p:pic>
        <p:nvPicPr>
          <p:cNvPr id="6" name="Рисунок 5">
            <a:extLst>
              <a:ext uri="{FF2B5EF4-FFF2-40B4-BE49-F238E27FC236}">
                <a16:creationId xmlns:a16="http://schemas.microsoft.com/office/drawing/2014/main" id="{010E9EDA-D671-48AA-B0B3-8C474CB142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347614"/>
            <a:ext cx="6192688" cy="2880320"/>
          </a:xfrm>
          <a:prstGeom prst="rect">
            <a:avLst/>
          </a:prstGeom>
          <a:noFill/>
          <a:ln>
            <a:noFill/>
          </a:ln>
        </p:spPr>
      </p:pic>
    </p:spTree>
    <p:extLst>
      <p:ext uri="{BB962C8B-B14F-4D97-AF65-F5344CB8AC3E}">
        <p14:creationId xmlns:p14="http://schemas.microsoft.com/office/powerpoint/2010/main" val="24470109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lnSpc>
                <a:spcPct val="100000"/>
              </a:lnSpc>
              <a:spcBef>
                <a:spcPts val="600"/>
              </a:spcBef>
            </a:pPr>
            <a:r>
              <a:rPr lang="ru-RU" sz="2400" dirty="0">
                <a:solidFill>
                  <a:srgbClr val="000000"/>
                </a:solidFill>
                <a:effectLst/>
                <a:latin typeface="Times New Roman" panose="02020603050405020304" pitchFamily="18" charset="0"/>
                <a:ea typeface="Times New Roman" panose="02020603050405020304" pitchFamily="18" charset="0"/>
              </a:rPr>
              <a:t>7 мая 2021 г. завершено кулуарное обсуждение Федерального государственного образовательного стандарта основного общего образования — ФГОС 4.0 [1].</a:t>
            </a:r>
          </a:p>
          <a:p>
            <a:pPr indent="180340" algn="l">
              <a:lnSpc>
                <a:spcPct val="100000"/>
              </a:lnSpc>
              <a:spcBef>
                <a:spcPts val="600"/>
              </a:spcBef>
            </a:pPr>
            <a:r>
              <a:rPr lang="ru-RU" sz="2400" dirty="0">
                <a:solidFill>
                  <a:srgbClr val="000000"/>
                </a:solidFill>
                <a:latin typeface="Times New Roman" panose="02020603050405020304" pitchFamily="18" charset="0"/>
                <a:ea typeface="Times New Roman" panose="02020603050405020304" pitchFamily="18" charset="0"/>
              </a:rPr>
              <a:t>Давайте проследим, как великолепно авторы документа саморазоблачаются, блуждая и путаясь в своих же основных понятиях. На их поле будем воевать их оружием.</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600"/>
              </a:spcBef>
            </a:pPr>
            <a:r>
              <a:rPr lang="ru-RU" sz="2400" dirty="0">
                <a:solidFill>
                  <a:srgbClr val="000000"/>
                </a:solidFill>
                <a:effectLst/>
                <a:latin typeface="Times New Roman" panose="02020603050405020304" pitchFamily="18" charset="0"/>
                <a:ea typeface="Times New Roman" panose="02020603050405020304" pitchFamily="18" charset="0"/>
              </a:rPr>
              <a:t>Документ написан на неродном русском языке — канцелярите, </a:t>
            </a:r>
            <a:r>
              <a:rPr lang="ru-RU" sz="2400" dirty="0" err="1">
                <a:solidFill>
                  <a:srgbClr val="000000"/>
                </a:solidFill>
                <a:effectLst/>
                <a:latin typeface="Times New Roman" panose="02020603050405020304" pitchFamily="18" charset="0"/>
                <a:ea typeface="Times New Roman" panose="02020603050405020304" pitchFamily="18" charset="0"/>
              </a:rPr>
              <a:t>преизобилует</a:t>
            </a:r>
            <a:r>
              <a:rPr lang="ru-RU" sz="2400" dirty="0">
                <a:solidFill>
                  <a:srgbClr val="000000"/>
                </a:solidFill>
                <a:effectLst/>
                <a:latin typeface="Times New Roman" panose="02020603050405020304" pitchFamily="18" charset="0"/>
                <a:ea typeface="Times New Roman" panose="02020603050405020304" pitchFamily="18" charset="0"/>
              </a:rPr>
              <a:t> неуклюжими фразами, повторами, длиннотами, опечатками. В документе говорится, что «обучающиеся» должны </a:t>
            </a:r>
            <a:r>
              <a:rPr lang="ru-RU" sz="2400" b="1" dirty="0">
                <a:solidFill>
                  <a:srgbClr val="000000"/>
                </a:solidFill>
                <a:effectLst/>
                <a:latin typeface="Times New Roman" panose="02020603050405020304" pitchFamily="18" charset="0"/>
                <a:ea typeface="Times New Roman" panose="02020603050405020304" pitchFamily="18" charset="0"/>
              </a:rPr>
              <a:t>освоить образовательную программу</a:t>
            </a:r>
            <a:r>
              <a:rPr lang="ru-RU" sz="2400" dirty="0">
                <a:solidFill>
                  <a:srgbClr val="000000"/>
                </a:solidFill>
                <a:effectLst/>
                <a:latin typeface="Times New Roman" panose="02020603050405020304" pitchFamily="18" charset="0"/>
                <a:ea typeface="Times New Roman" panose="02020603050405020304" pitchFamily="18" charset="0"/>
              </a:rPr>
              <a:t>. А что это? Читаем:</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112</a:t>
            </a:fld>
            <a:endParaRPr lang="ru-RU" dirty="0">
              <a:solidFill>
                <a:schemeClr val="accent1"/>
              </a:solidFill>
            </a:endParaRPr>
          </a:p>
        </p:txBody>
      </p:sp>
    </p:spTree>
    <p:extLst>
      <p:ext uri="{BB962C8B-B14F-4D97-AF65-F5344CB8AC3E}">
        <p14:creationId xmlns:p14="http://schemas.microsoft.com/office/powerpoint/2010/main" val="34196853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lnSpc>
                <a:spcPct val="100000"/>
              </a:lnSpc>
              <a:spcBef>
                <a:spcPts val="60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0000"/>
              </a:lnSpc>
              <a:spcBef>
                <a:spcPts val="60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lnSpc>
                <a:spcPct val="100000"/>
              </a:lnSpc>
              <a:spcBef>
                <a:spcPts val="60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0000"/>
              </a:lnSpc>
              <a:spcBef>
                <a:spcPts val="60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lnSpc>
                <a:spcPct val="100000"/>
              </a:lnSpc>
              <a:spcBef>
                <a:spcPts val="60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0000"/>
              </a:lnSpc>
              <a:spcBef>
                <a:spcPts val="60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lnSpc>
                <a:spcPct val="100000"/>
              </a:lnSpc>
              <a:spcBef>
                <a:spcPts val="60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0000"/>
              </a:lnSpc>
              <a:spcBef>
                <a:spcPts val="600"/>
              </a:spcBef>
            </a:pPr>
            <a:endParaRPr lang="ru-RU" sz="22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0000"/>
              </a:lnSpc>
              <a:spcBef>
                <a:spcPts val="600"/>
              </a:spcBef>
            </a:pPr>
            <a:r>
              <a:rPr lang="ru-RU" sz="2200" dirty="0">
                <a:solidFill>
                  <a:srgbClr val="000000"/>
                </a:solidFill>
                <a:effectLst/>
                <a:latin typeface="Times New Roman" panose="02020603050405020304" pitchFamily="18" charset="0"/>
                <a:ea typeface="Times New Roman" panose="02020603050405020304" pitchFamily="18" charset="0"/>
              </a:rPr>
              <a:t>Это всё должны освоить учащиеся? Писатели читали написанное?</a:t>
            </a:r>
            <a:endParaRPr lang="ru-RU" sz="22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113</a:t>
            </a:fld>
            <a:endParaRPr lang="ru-RU" dirty="0">
              <a:solidFill>
                <a:schemeClr val="accent1"/>
              </a:solidFill>
            </a:endParaRPr>
          </a:p>
        </p:txBody>
      </p:sp>
      <p:pic>
        <p:nvPicPr>
          <p:cNvPr id="6" name="Рисунок 5">
            <a:extLst>
              <a:ext uri="{FF2B5EF4-FFF2-40B4-BE49-F238E27FC236}">
                <a16:creationId xmlns:a16="http://schemas.microsoft.com/office/drawing/2014/main" id="{242E0B4F-1BC3-4F1E-8BDA-33AD2B6ADB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78632"/>
            <a:ext cx="6336704" cy="3721310"/>
          </a:xfrm>
          <a:prstGeom prst="rect">
            <a:avLst/>
          </a:prstGeom>
          <a:noFill/>
          <a:ln>
            <a:noFill/>
          </a:ln>
        </p:spPr>
      </p:pic>
    </p:spTree>
    <p:extLst>
      <p:ext uri="{BB962C8B-B14F-4D97-AF65-F5344CB8AC3E}">
        <p14:creationId xmlns:p14="http://schemas.microsoft.com/office/powerpoint/2010/main" val="11839108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В документе используется «системно-деятельностный подход» — фикция, позволившая «реформаторам» поставить деятельность выше знаний, как телегу перед лошадью. Такая постановка вопроса уже привела к потере качества образования, так как учителей заставляют делать всякие системно-деятельностные выкрутасы, выделять новые обязательные этапы урока. </a:t>
            </a: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Например, постановка учениками цели урока, составление ими плана своих действий для получения новых знаний и т. п. напоминают мне ситуацию с хирургом и лежащим перед ним на операционном столе больным. </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114</a:t>
            </a:fld>
            <a:endParaRPr lang="ru-RU" dirty="0">
              <a:solidFill>
                <a:schemeClr val="accent1"/>
              </a:solidFill>
            </a:endParaRPr>
          </a:p>
        </p:txBody>
      </p:sp>
    </p:spTree>
    <p:extLst>
      <p:ext uri="{BB962C8B-B14F-4D97-AF65-F5344CB8AC3E}">
        <p14:creationId xmlns:p14="http://schemas.microsoft.com/office/powerpoint/2010/main" val="33319454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Давайте и там введём обязательный этап «больной намечает план операции, даёт советы хирургу, а после выхода из наркоза подводит итог операции».</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Вся эта системно-деятельностная возня не стоит и выеденного яйца, просто «учёным», перехватившим проект стандарта, надо было сказать своё непонятное слово, которым их работа отличалась бы от работы их предшественников. Насколько я знаю, у психологов отношение к этому подходу весьма скептическое.</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115</a:t>
            </a:fld>
            <a:endParaRPr lang="ru-RU" dirty="0">
              <a:solidFill>
                <a:schemeClr val="accent1"/>
              </a:solidFill>
            </a:endParaRPr>
          </a:p>
        </p:txBody>
      </p:sp>
    </p:spTree>
    <p:extLst>
      <p:ext uri="{BB962C8B-B14F-4D97-AF65-F5344CB8AC3E}">
        <p14:creationId xmlns:p14="http://schemas.microsoft.com/office/powerpoint/2010/main" val="12353686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 описании основных понятий стандарта (с. 6 – 9) нет понятий «компетентность» и «компетенции», но они используются в разных вариантах 18 раз. В Глоссарии терминов Европейского фонда образования (ЕФО, 1997) компетенция определяется как:</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70C0"/>
                </a:solidFill>
                <a:effectLst/>
                <a:latin typeface="Times New Roman" panose="02020603050405020304" pitchFamily="18" charset="0"/>
                <a:ea typeface="Times New Roman" panose="02020603050405020304" pitchFamily="18" charset="0"/>
              </a:rPr>
              <a:t>1) Способность делать что-либо хорошо или эффективно.</a:t>
            </a:r>
          </a:p>
          <a:p>
            <a:pPr indent="180340" algn="l">
              <a:spcBef>
                <a:spcPts val="0"/>
              </a:spcBef>
            </a:pPr>
            <a:r>
              <a:rPr lang="ru-RU" sz="2400" dirty="0">
                <a:solidFill>
                  <a:srgbClr val="0070C0"/>
                </a:solidFill>
                <a:effectLst/>
                <a:latin typeface="Times New Roman" panose="02020603050405020304" pitchFamily="18" charset="0"/>
                <a:ea typeface="Times New Roman" panose="02020603050405020304" pitchFamily="18" charset="0"/>
              </a:rPr>
              <a:t>2) Соответствие требованиям, предъявляемым при устройстве на работу.</a:t>
            </a:r>
          </a:p>
          <a:p>
            <a:pPr indent="180340" algn="l">
              <a:spcBef>
                <a:spcPts val="0"/>
              </a:spcBef>
            </a:pPr>
            <a:r>
              <a:rPr lang="ru-RU" sz="2400" dirty="0">
                <a:solidFill>
                  <a:srgbClr val="0070C0"/>
                </a:solidFill>
                <a:effectLst/>
                <a:latin typeface="Times New Roman" panose="02020603050405020304" pitchFamily="18" charset="0"/>
                <a:ea typeface="Times New Roman" panose="02020603050405020304" pitchFamily="18" charset="0"/>
              </a:rPr>
              <a:t>3) Способность выполнять особые трудовые функции.</a:t>
            </a: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Как нам понимать «освоение им компетентности…» (с. 2)? Как «освоение им способности…»? Или как «освоение им соответствия требованиям…»?</a:t>
            </a:r>
            <a:endParaRPr lang="ru-RU" sz="2400" dirty="0">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116</a:t>
            </a:fld>
            <a:endParaRPr lang="ru-RU" dirty="0">
              <a:solidFill>
                <a:schemeClr val="accent1"/>
              </a:solidFill>
            </a:endParaRPr>
          </a:p>
        </p:txBody>
      </p:sp>
    </p:spTree>
    <p:extLst>
      <p:ext uri="{BB962C8B-B14F-4D97-AF65-F5344CB8AC3E}">
        <p14:creationId xmlns:p14="http://schemas.microsoft.com/office/powerpoint/2010/main" val="13691092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84976"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На с. 4 говорится о «преемственности основных образовательных программ начального </a:t>
            </a:r>
            <a:r>
              <a:rPr lang="ru-RU" sz="2400" dirty="0">
                <a:solidFill>
                  <a:srgbClr val="0070C0"/>
                </a:solidFill>
                <a:effectLst/>
                <a:latin typeface="Times New Roman" panose="02020603050405020304" pitchFamily="18" charset="0"/>
                <a:ea typeface="Times New Roman" panose="02020603050405020304" pitchFamily="18" charset="0"/>
              </a:rPr>
              <a:t>общего</a:t>
            </a:r>
            <a:r>
              <a:rPr lang="ru-RU" sz="2400" dirty="0">
                <a:solidFill>
                  <a:srgbClr val="000000"/>
                </a:solidFill>
                <a:effectLst/>
                <a:latin typeface="Times New Roman" panose="02020603050405020304" pitchFamily="18" charset="0"/>
                <a:ea typeface="Times New Roman" panose="02020603050405020304" pitchFamily="18" charset="0"/>
              </a:rPr>
              <a:t>, основного </a:t>
            </a:r>
            <a:r>
              <a:rPr lang="ru-RU" sz="2400" dirty="0">
                <a:solidFill>
                  <a:srgbClr val="0070C0"/>
                </a:solidFill>
                <a:effectLst/>
                <a:latin typeface="Times New Roman" panose="02020603050405020304" pitchFamily="18" charset="0"/>
                <a:ea typeface="Times New Roman" panose="02020603050405020304" pitchFamily="18" charset="0"/>
              </a:rPr>
              <a:t>общего</a:t>
            </a:r>
            <a:r>
              <a:rPr lang="ru-RU" sz="2400" dirty="0">
                <a:solidFill>
                  <a:srgbClr val="000000"/>
                </a:solidFill>
                <a:effectLst/>
                <a:latin typeface="Times New Roman" panose="02020603050405020304" pitchFamily="18" charset="0"/>
                <a:ea typeface="Times New Roman" panose="02020603050405020304" pitchFamily="18" charset="0"/>
              </a:rPr>
              <a:t>, среднего </a:t>
            </a:r>
            <a:r>
              <a:rPr lang="ru-RU" sz="2400" dirty="0">
                <a:solidFill>
                  <a:srgbClr val="0070C0"/>
                </a:solidFill>
                <a:effectLst/>
                <a:latin typeface="Times New Roman" panose="02020603050405020304" pitchFamily="18" charset="0"/>
                <a:ea typeface="Times New Roman" panose="02020603050405020304" pitchFamily="18" charset="0"/>
              </a:rPr>
              <a:t>общего</a:t>
            </a:r>
            <a:r>
              <a:rPr lang="ru-RU" sz="2400" dirty="0">
                <a:solidFill>
                  <a:srgbClr val="000000"/>
                </a:solidFill>
                <a:effectLst/>
                <a:latin typeface="Times New Roman" panose="02020603050405020304" pitchFamily="18" charset="0"/>
                <a:ea typeface="Times New Roman" panose="02020603050405020304" pitchFamily="18" charset="0"/>
              </a:rPr>
              <a:t> и среднего профессионального образования».</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Зачем там три раза слово </a:t>
            </a:r>
            <a:r>
              <a:rPr lang="ru-RU" sz="2400" dirty="0">
                <a:solidFill>
                  <a:srgbClr val="0070C0"/>
                </a:solidFill>
                <a:effectLst/>
                <a:latin typeface="Times New Roman" panose="02020603050405020304" pitchFamily="18" charset="0"/>
                <a:ea typeface="Times New Roman" panose="02020603050405020304" pitchFamily="18" charset="0"/>
              </a:rPr>
              <a:t>«общего»</a:t>
            </a:r>
            <a:r>
              <a:rPr lang="ru-RU" sz="2400" dirty="0">
                <a:solidFill>
                  <a:srgbClr val="000000"/>
                </a:solidFill>
                <a:effectLst/>
                <a:latin typeface="Times New Roman" panose="02020603050405020304" pitchFamily="18" charset="0"/>
                <a:ea typeface="Times New Roman" panose="02020603050405020304" pitchFamily="18" charset="0"/>
              </a:rPr>
              <a:t>? По всему тексту слова </a:t>
            </a:r>
            <a:r>
              <a:rPr lang="ru-RU" sz="2400" dirty="0">
                <a:solidFill>
                  <a:srgbClr val="0070C0"/>
                </a:solidFill>
                <a:effectLst/>
                <a:latin typeface="Times New Roman" panose="02020603050405020304" pitchFamily="18" charset="0"/>
                <a:ea typeface="Times New Roman" panose="02020603050405020304" pitchFamily="18" charset="0"/>
              </a:rPr>
              <a:t>«общего образования»</a:t>
            </a:r>
            <a:r>
              <a:rPr lang="ru-RU" sz="2400" dirty="0">
                <a:solidFill>
                  <a:srgbClr val="000000"/>
                </a:solidFill>
                <a:effectLst/>
                <a:latin typeface="Times New Roman" panose="02020603050405020304" pitchFamily="18" charset="0"/>
                <a:ea typeface="Times New Roman" panose="02020603050405020304" pitchFamily="18" charset="0"/>
              </a:rPr>
              <a:t> использованы 140 раз, в том числе </a:t>
            </a:r>
            <a:r>
              <a:rPr lang="ru-RU" sz="2400" dirty="0">
                <a:solidFill>
                  <a:srgbClr val="0070C0"/>
                </a:solidFill>
                <a:effectLst/>
                <a:latin typeface="Times New Roman" panose="02020603050405020304" pitchFamily="18" charset="0"/>
                <a:ea typeface="Times New Roman" panose="02020603050405020304" pitchFamily="18" charset="0"/>
              </a:rPr>
              <a:t>«основного общего образования»</a:t>
            </a:r>
            <a:r>
              <a:rPr lang="ru-RU" sz="2400" dirty="0">
                <a:solidFill>
                  <a:srgbClr val="000000"/>
                </a:solidFill>
                <a:effectLst/>
                <a:latin typeface="Times New Roman" panose="02020603050405020304" pitchFamily="18" charset="0"/>
                <a:ea typeface="Times New Roman" panose="02020603050405020304" pitchFamily="18" charset="0"/>
              </a:rPr>
              <a:t> — 105 раз. Почему бы в школе не характеризовать уровень образования одним словом: начальное, основное, среднее? Зачем раздувать текст?</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 пункте «16. Основные понятия федерального стандарта начального образования» слово «начального» забыли исправить на «основного».</a:t>
            </a:r>
            <a:endParaRPr lang="ru-RU" sz="2400" dirty="0">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117</a:t>
            </a:fld>
            <a:endParaRPr lang="ru-RU" dirty="0">
              <a:solidFill>
                <a:schemeClr val="accent1"/>
              </a:solidFill>
            </a:endParaRPr>
          </a:p>
        </p:txBody>
      </p:sp>
    </p:spTree>
    <p:extLst>
      <p:ext uri="{BB962C8B-B14F-4D97-AF65-F5344CB8AC3E}">
        <p14:creationId xmlns:p14="http://schemas.microsoft.com/office/powerpoint/2010/main" val="4108871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300" dirty="0">
                <a:solidFill>
                  <a:srgbClr val="000000"/>
                </a:solidFill>
                <a:effectLst/>
                <a:latin typeface="Times New Roman" panose="02020603050405020304" pitchFamily="18" charset="0"/>
                <a:ea typeface="Times New Roman" panose="02020603050405020304" pitchFamily="18" charset="0"/>
              </a:rPr>
              <a:t>Есть претензии и к определению понятия «деятельность».</a:t>
            </a:r>
            <a:endParaRPr lang="ru-RU" sz="23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r>
              <a:rPr lang="ru-RU" sz="2300" dirty="0">
                <a:solidFill>
                  <a:srgbClr val="000000"/>
                </a:solidFill>
                <a:effectLst/>
                <a:latin typeface="Times New Roman" panose="02020603050405020304" pitchFamily="18" charset="0"/>
                <a:ea typeface="Times New Roman" panose="02020603050405020304" pitchFamily="18" charset="0"/>
              </a:rPr>
              <a:t>Вызывает протест отнесение учителей и одноклассников к разнообразным объектам и упор только на потребности человека. Зачем же исключать деятельность при выполнении обязанностей? Авторы же не говорят о потребности исполнять обязанности. Мы растим поколение с правами, но без обязанностей? И такая «деятельность» положена в основу учебного процесса?</a:t>
            </a:r>
            <a:endParaRPr lang="ru-RU" sz="2300" dirty="0">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118</a:t>
            </a:fld>
            <a:endParaRPr lang="ru-RU" dirty="0">
              <a:solidFill>
                <a:schemeClr val="accent1"/>
              </a:solidFill>
            </a:endParaRPr>
          </a:p>
        </p:txBody>
      </p:sp>
      <p:pic>
        <p:nvPicPr>
          <p:cNvPr id="6" name="Рисунок 5">
            <a:extLst>
              <a:ext uri="{FF2B5EF4-FFF2-40B4-BE49-F238E27FC236}">
                <a16:creationId xmlns:a16="http://schemas.microsoft.com/office/drawing/2014/main" id="{06CF76FF-7279-4280-B248-021DC966CC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0708" y="1059582"/>
            <a:ext cx="7272808" cy="1944216"/>
          </a:xfrm>
          <a:prstGeom prst="rect">
            <a:avLst/>
          </a:prstGeom>
          <a:noFill/>
          <a:ln>
            <a:noFill/>
          </a:ln>
        </p:spPr>
      </p:pic>
    </p:spTree>
    <p:extLst>
      <p:ext uri="{BB962C8B-B14F-4D97-AF65-F5344CB8AC3E}">
        <p14:creationId xmlns:p14="http://schemas.microsoft.com/office/powerpoint/2010/main" val="1940146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Путаница с деятельностью продолжается при описании познавательных, коммуникативных и регулятивных универсальных учебных действий (УУД).</a:t>
            </a: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Вы уж разберитесь, что у вас учебные действия — «деятельность человека» (с. 6) или «знаково-символические средства» (с. 7 – 8). Дальше больше.</a:t>
            </a: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119</a:t>
            </a:fld>
            <a:endParaRPr lang="ru-RU" dirty="0">
              <a:solidFill>
                <a:schemeClr val="accent1"/>
              </a:solidFill>
            </a:endParaRPr>
          </a:p>
        </p:txBody>
      </p:sp>
      <p:pic>
        <p:nvPicPr>
          <p:cNvPr id="7" name="Рисунок 6">
            <a:extLst>
              <a:ext uri="{FF2B5EF4-FFF2-40B4-BE49-F238E27FC236}">
                <a16:creationId xmlns:a16="http://schemas.microsoft.com/office/drawing/2014/main" id="{E69AA4E9-2A12-41FC-B92B-7CF5117682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38948"/>
            <a:ext cx="5037028" cy="2200954"/>
          </a:xfrm>
          <a:prstGeom prst="rect">
            <a:avLst/>
          </a:prstGeom>
          <a:noFill/>
          <a:ln>
            <a:noFill/>
          </a:ln>
        </p:spPr>
      </p:pic>
    </p:spTree>
    <p:extLst>
      <p:ext uri="{BB962C8B-B14F-4D97-AF65-F5344CB8AC3E}">
        <p14:creationId xmlns:p14="http://schemas.microsoft.com/office/powerpoint/2010/main" val="6847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algn="l">
              <a:lnSpc>
                <a:spcPct val="100000"/>
              </a:lnSpc>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По статистике американского математического общества в сегодняшних Штатах разделить число полтора на число одну четверть может, в зависимости от штата по-разному, </a:t>
            </a:r>
            <a:r>
              <a:rPr lang="ru-RU" sz="2400" b="1" dirty="0">
                <a:effectLst/>
                <a:latin typeface="Times New Roman" panose="02020603050405020304" pitchFamily="18" charset="0"/>
                <a:ea typeface="Times New Roman" panose="02020603050405020304" pitchFamily="18" charset="0"/>
              </a:rPr>
              <a:t>от одного до двух процентов школьных учителей математики</a:t>
            </a:r>
            <a:r>
              <a:rPr lang="ru-RU" sz="2400" dirty="0">
                <a:effectLst/>
                <a:latin typeface="Times New Roman" panose="02020603050405020304" pitchFamily="18" charset="0"/>
                <a:ea typeface="Times New Roman" panose="02020603050405020304" pitchFamily="18" charset="0"/>
              </a:rPr>
              <a:t>.</a:t>
            </a:r>
          </a:p>
          <a:p>
            <a:pPr algn="l">
              <a:lnSpc>
                <a:spcPct val="100000"/>
              </a:lnSpc>
              <a:spcBef>
                <a:spcPts val="0"/>
              </a:spcBef>
            </a:pP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a:t>
            </a:fld>
            <a:endParaRPr lang="ru-RU" dirty="0">
              <a:solidFill>
                <a:schemeClr val="accent1"/>
              </a:solidFill>
            </a:endParaRPr>
          </a:p>
        </p:txBody>
      </p:sp>
      <p:pic>
        <p:nvPicPr>
          <p:cNvPr id="19" name="Рисунок 18">
            <a:extLst>
              <a:ext uri="{FF2B5EF4-FFF2-40B4-BE49-F238E27FC236}">
                <a16:creationId xmlns:a16="http://schemas.microsoft.com/office/drawing/2014/main" id="{1E104094-EAF9-4A19-B962-EDEAAD5BBC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407005"/>
            <a:ext cx="5184575" cy="2736495"/>
          </a:xfrm>
          <a:prstGeom prst="rect">
            <a:avLst/>
          </a:prstGeom>
          <a:noFill/>
          <a:ln>
            <a:noFill/>
          </a:ln>
        </p:spPr>
      </p:pic>
    </p:spTree>
    <p:extLst>
      <p:ext uri="{BB962C8B-B14F-4D97-AF65-F5344CB8AC3E}">
        <p14:creationId xmlns:p14="http://schemas.microsoft.com/office/powerpoint/2010/main" val="34600961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Теперь уже действия включают способность принимать и сохранять. Красиво писать не запретишь, но надо оставаться в рамках собственных основных понятий! И на этой игре словами строится Федеральный стандарт?</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120</a:t>
            </a:fld>
            <a:endParaRPr lang="ru-RU" dirty="0">
              <a:solidFill>
                <a:schemeClr val="accent1"/>
              </a:solidFill>
            </a:endParaRPr>
          </a:p>
        </p:txBody>
      </p:sp>
      <p:pic>
        <p:nvPicPr>
          <p:cNvPr id="6" name="Рисунок 5">
            <a:extLst>
              <a:ext uri="{FF2B5EF4-FFF2-40B4-BE49-F238E27FC236}">
                <a16:creationId xmlns:a16="http://schemas.microsoft.com/office/drawing/2014/main" id="{DCC9D2F5-4CB9-4AD4-A0EB-B88C528EA9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7624" y="771550"/>
            <a:ext cx="6408712" cy="2418055"/>
          </a:xfrm>
          <a:prstGeom prst="rect">
            <a:avLst/>
          </a:prstGeom>
          <a:noFill/>
          <a:ln>
            <a:noFill/>
          </a:ln>
        </p:spPr>
      </p:pic>
    </p:spTree>
    <p:extLst>
      <p:ext uri="{BB962C8B-B14F-4D97-AF65-F5344CB8AC3E}">
        <p14:creationId xmlns:p14="http://schemas.microsoft.com/office/powerpoint/2010/main" val="25453468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Вот пример текста «ни о чём», неприемлемый для стандарта:</a:t>
            </a: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Как проверяющий объективно оценит, есть ли у ученика осознание, готовность, ориентация, восприимчивость, установка? Или это написано для красоты и объёма документа?</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121</a:t>
            </a:fld>
            <a:endParaRPr lang="ru-RU" dirty="0">
              <a:solidFill>
                <a:schemeClr val="accent1"/>
              </a:solidFill>
            </a:endParaRPr>
          </a:p>
        </p:txBody>
      </p:sp>
      <p:pic>
        <p:nvPicPr>
          <p:cNvPr id="7" name="Рисунок 6">
            <a:extLst>
              <a:ext uri="{FF2B5EF4-FFF2-40B4-BE49-F238E27FC236}">
                <a16:creationId xmlns:a16="http://schemas.microsoft.com/office/drawing/2014/main" id="{3E7212D0-A6CC-4D1F-BB0A-61C0CF512A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03598"/>
            <a:ext cx="6696744" cy="2304256"/>
          </a:xfrm>
          <a:prstGeom prst="rect">
            <a:avLst/>
          </a:prstGeom>
          <a:noFill/>
          <a:ln>
            <a:noFill/>
          </a:ln>
        </p:spPr>
      </p:pic>
    </p:spTree>
    <p:extLst>
      <p:ext uri="{BB962C8B-B14F-4D97-AF65-F5344CB8AC3E}">
        <p14:creationId xmlns:p14="http://schemas.microsoft.com/office/powerpoint/2010/main" val="14838088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300" dirty="0">
                <a:solidFill>
                  <a:srgbClr val="000000"/>
                </a:solidFill>
                <a:effectLst/>
                <a:latin typeface="Times New Roman" panose="02020603050405020304" pitchFamily="18" charset="0"/>
                <a:ea typeface="Times New Roman" panose="02020603050405020304" pitchFamily="18" charset="0"/>
              </a:rPr>
              <a:t>Несколько слов про «любимые» учителями личностные и метапредметные результаты. Хочется спросить у авторов текста: что это за результаты массового обучения, говорить про которые можно, а измерить или как-то объективно установить их достижение невозможно. Как проверяющие объективно установят, что рабочие программы и учебники работают на достижение личностных и метапредметных результатов? Стандарт превращают в узаконенную основу произвола проверяющих органов, возразить которому вряд ли удастся и в суде. Всё это системно-деятельностное пустословие затруднит достижение учащимися предметных результатов, которые можно не только описать (только не в деятельностной форме!), но достижение которых можно объективно проверить.</a:t>
            </a:r>
            <a:endParaRPr lang="ru-RU" sz="23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122</a:t>
            </a:fld>
            <a:endParaRPr lang="ru-RU" dirty="0">
              <a:solidFill>
                <a:schemeClr val="accent1"/>
              </a:solidFill>
            </a:endParaRPr>
          </a:p>
        </p:txBody>
      </p:sp>
    </p:spTree>
    <p:extLst>
      <p:ext uri="{BB962C8B-B14F-4D97-AF65-F5344CB8AC3E}">
        <p14:creationId xmlns:p14="http://schemas.microsoft.com/office/powerpoint/2010/main" val="34757968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Аналогична история с описанием метапредметных результатов. </a:t>
            </a:r>
            <a:endParaRPr lang="ru-RU" sz="2400" dirty="0">
              <a:effectLst/>
              <a:latin typeface="Times New Roman" panose="02020603050405020304" pitchFamily="18" charset="0"/>
              <a:ea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У меня такое впечатление, что авторы документа навесили на учителя надуманные обязанности. К каждому уроку он планирует свою работу в виде знаменитых таблиц, обдумывая по каждому своему шагу, какого вида УУД в этот момент выполняет ученик, на достижение каких результатов направлен этот мой шаг, заполняет ячейки таблицы… Читаем далее:</a:t>
            </a:r>
          </a:p>
          <a:p>
            <a:pPr indent="180340" algn="l"/>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123</a:t>
            </a:fld>
            <a:endParaRPr lang="ru-RU" dirty="0">
              <a:solidFill>
                <a:schemeClr val="accent1"/>
              </a:solidFill>
            </a:endParaRPr>
          </a:p>
        </p:txBody>
      </p:sp>
      <p:pic>
        <p:nvPicPr>
          <p:cNvPr id="7" name="Рисунок 6">
            <a:extLst>
              <a:ext uri="{FF2B5EF4-FFF2-40B4-BE49-F238E27FC236}">
                <a16:creationId xmlns:a16="http://schemas.microsoft.com/office/drawing/2014/main" id="{C8CAD115-B622-42C6-9834-8BDF1D38A4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8188" y="3219822"/>
            <a:ext cx="6986220" cy="1547441"/>
          </a:xfrm>
          <a:prstGeom prst="rect">
            <a:avLst/>
          </a:prstGeom>
          <a:noFill/>
          <a:ln>
            <a:noFill/>
          </a:ln>
        </p:spPr>
      </p:pic>
    </p:spTree>
    <p:extLst>
      <p:ext uri="{BB962C8B-B14F-4D97-AF65-F5344CB8AC3E}">
        <p14:creationId xmlns:p14="http://schemas.microsoft.com/office/powerpoint/2010/main" val="8470828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Меня смутили две вещи. 1) «Государство, построенное в логике изучения каждого учебного предмета» и 2) Минимум содержания, изучение которого гарантирует государство. </a:t>
            </a:r>
          </a:p>
          <a:p>
            <a:pPr indent="180340" algn="l"/>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Ничего похожего в Конституции РФ нет. Расцениваю этот пассаж как бомбу, заложенную под гарантию каждому гражданину бесплатно получить настоящее образование, а не эрзац-образование. Вот и в п. 33.1 стандарта говорится про «соблюдение в полном объеме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государственных гарантий по получению гражданами общедоступного и бесплатного основного общего образования», а не про минимум образования.</a:t>
            </a:r>
          </a:p>
          <a:p>
            <a:pPr indent="180340" algn="l"/>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 вот изумивший меня пассаж:</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124</a:t>
            </a:fld>
            <a:endParaRPr lang="ru-RU" dirty="0">
              <a:solidFill>
                <a:schemeClr val="accent1"/>
              </a:solidFill>
            </a:endParaRPr>
          </a:p>
        </p:txBody>
      </p:sp>
    </p:spTree>
    <p:extLst>
      <p:ext uri="{BB962C8B-B14F-4D97-AF65-F5344CB8AC3E}">
        <p14:creationId xmlns:p14="http://schemas.microsoft.com/office/powerpoint/2010/main" val="13997676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l"/>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l"/>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l"/>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Вы подумайте, какая забота об учителях и родителях! — Они же участники образовательных отношений. Забегая наперёд, скажу, что в п. 28.2 обсуждаются условия реализации программы основного общего образования. </a:t>
            </a:r>
          </a:p>
          <a:p>
            <a:pPr indent="180340" algn="l"/>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125</a:t>
            </a:fld>
            <a:endParaRPr lang="ru-RU" dirty="0">
              <a:solidFill>
                <a:schemeClr val="accent1"/>
              </a:solidFill>
            </a:endParaRPr>
          </a:p>
        </p:txBody>
      </p:sp>
      <p:pic>
        <p:nvPicPr>
          <p:cNvPr id="6" name="Рисунок 5">
            <a:extLst>
              <a:ext uri="{FF2B5EF4-FFF2-40B4-BE49-F238E27FC236}">
                <a16:creationId xmlns:a16="http://schemas.microsoft.com/office/drawing/2014/main" id="{191499A9-6618-4824-A1F5-7F13A80B84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5616" y="843558"/>
            <a:ext cx="6696744" cy="2402180"/>
          </a:xfrm>
          <a:prstGeom prst="rect">
            <a:avLst/>
          </a:prstGeom>
          <a:noFill/>
          <a:ln>
            <a:noFill/>
          </a:ln>
        </p:spPr>
      </p:pic>
    </p:spTree>
    <p:extLst>
      <p:ext uri="{BB962C8B-B14F-4D97-AF65-F5344CB8AC3E}">
        <p14:creationId xmlns:p14="http://schemas.microsoft.com/office/powerpoint/2010/main" val="17740533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Эти условия </a:t>
            </a: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и много чего другого — почти на страницу текста.</a:t>
            </a:r>
          </a:p>
          <a:p>
            <a:pPr indent="180340" algn="l">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Учителя и родители должны достигать планируемых результатов обучения, развивать личность… и т. п.? Этого требует стандарт?</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126</a:t>
            </a:fld>
            <a:endParaRPr lang="ru-RU" dirty="0">
              <a:solidFill>
                <a:schemeClr val="accent1"/>
              </a:solidFill>
            </a:endParaRPr>
          </a:p>
        </p:txBody>
      </p:sp>
      <p:pic>
        <p:nvPicPr>
          <p:cNvPr id="7" name="Рисунок 6">
            <a:extLst>
              <a:ext uri="{FF2B5EF4-FFF2-40B4-BE49-F238E27FC236}">
                <a16:creationId xmlns:a16="http://schemas.microsoft.com/office/drawing/2014/main" id="{5050AC37-2A7F-4B71-823D-4D6BD87D3F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31590"/>
            <a:ext cx="6697860" cy="2088232"/>
          </a:xfrm>
          <a:prstGeom prst="rect">
            <a:avLst/>
          </a:prstGeom>
          <a:noFill/>
          <a:ln>
            <a:noFill/>
          </a:ln>
        </p:spPr>
      </p:pic>
    </p:spTree>
    <p:extLst>
      <p:ext uri="{BB962C8B-B14F-4D97-AF65-F5344CB8AC3E}">
        <p14:creationId xmlns:p14="http://schemas.microsoft.com/office/powerpoint/2010/main" val="22604771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А всё потому, что учащихся для красоты и раздувания текста назвали участниками образовательных отношений. </a:t>
            </a:r>
          </a:p>
          <a:p>
            <a:pPr indent="180340" algn="l">
              <a:spcBef>
                <a:spcPts val="0"/>
              </a:spcBef>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И ещё:</a:t>
            </a:r>
            <a:endPar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2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2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2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2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2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2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r>
              <a:rPr lang="ru-RU" sz="2200" dirty="0">
                <a:solidFill>
                  <a:srgbClr val="000000"/>
                </a:solidFill>
                <a:effectLst/>
                <a:latin typeface="Times New Roman" panose="02020603050405020304" pitchFamily="18" charset="0"/>
                <a:ea typeface="Times New Roman" panose="02020603050405020304" pitchFamily="18" charset="0"/>
              </a:rPr>
              <a:t>Яснее не скажешь: ФГОС навязывает оказание услуг… «Невидимая рука рынка» перечёркивает робкую попытку разглядеть в учителе государственного служащего. </a:t>
            </a:r>
          </a:p>
          <a:p>
            <a:pPr indent="180340" algn="l">
              <a:spcBef>
                <a:spcPts val="0"/>
              </a:spcBef>
            </a:pPr>
            <a:r>
              <a:rPr lang="ru-RU" sz="2200" dirty="0">
                <a:solidFill>
                  <a:srgbClr val="000000"/>
                </a:solidFill>
                <a:effectLst/>
                <a:latin typeface="Times New Roman" panose="02020603050405020304" pitchFamily="18" charset="0"/>
                <a:ea typeface="Times New Roman" panose="02020603050405020304" pitchFamily="18" charset="0"/>
              </a:rPr>
              <a:t>ФГОС добивает образование России на рыночной площади.</a:t>
            </a:r>
            <a:endParaRPr lang="ru-RU" sz="22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127</a:t>
            </a:fld>
            <a:endParaRPr lang="ru-RU" dirty="0">
              <a:solidFill>
                <a:schemeClr val="accent1"/>
              </a:solidFill>
            </a:endParaRPr>
          </a:p>
        </p:txBody>
      </p:sp>
      <p:pic>
        <p:nvPicPr>
          <p:cNvPr id="6" name="Рисунок 5">
            <a:extLst>
              <a:ext uri="{FF2B5EF4-FFF2-40B4-BE49-F238E27FC236}">
                <a16:creationId xmlns:a16="http://schemas.microsoft.com/office/drawing/2014/main" id="{39770FA7-23D0-4E81-8D83-664624B4B1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12807"/>
            <a:ext cx="6048672" cy="1717885"/>
          </a:xfrm>
          <a:prstGeom prst="rect">
            <a:avLst/>
          </a:prstGeom>
          <a:noFill/>
          <a:ln>
            <a:noFill/>
          </a:ln>
        </p:spPr>
      </p:pic>
    </p:spTree>
    <p:extLst>
      <p:ext uri="{BB962C8B-B14F-4D97-AF65-F5344CB8AC3E}">
        <p14:creationId xmlns:p14="http://schemas.microsoft.com/office/powerpoint/2010/main" val="10545379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 разделе «Общие положения» много общих слов и е</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сть заведомая неправда:</a:t>
            </a:r>
          </a:p>
          <a:p>
            <a:pPr indent="180340" algn="l">
              <a:spcBef>
                <a:spcPts val="0"/>
              </a:spcBef>
            </a:pP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128</a:t>
            </a:fld>
            <a:endParaRPr lang="ru-RU" dirty="0">
              <a:solidFill>
                <a:schemeClr val="accent1"/>
              </a:solidFill>
            </a:endParaRPr>
          </a:p>
        </p:txBody>
      </p:sp>
      <p:pic>
        <p:nvPicPr>
          <p:cNvPr id="7" name="Рисунок 6">
            <a:extLst>
              <a:ext uri="{FF2B5EF4-FFF2-40B4-BE49-F238E27FC236}">
                <a16:creationId xmlns:a16="http://schemas.microsoft.com/office/drawing/2014/main" id="{46876F93-BCD2-40D0-9169-97D4E3A79D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8720" y="1468861"/>
            <a:ext cx="7056784" cy="2637826"/>
          </a:xfrm>
          <a:prstGeom prst="rect">
            <a:avLst/>
          </a:prstGeom>
          <a:noFill/>
          <a:ln>
            <a:noFill/>
          </a:ln>
        </p:spPr>
      </p:pic>
    </p:spTree>
    <p:extLst>
      <p:ext uri="{BB962C8B-B14F-4D97-AF65-F5344CB8AC3E}">
        <p14:creationId xmlns:p14="http://schemas.microsoft.com/office/powerpoint/2010/main" val="37144805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 каком сбережении здоровья детей идёт речь при наличии цифровой образовательной среды (ЦОС), использовании информационных и электронных образовательных ресурсов, информационных технологий, соответствующих технологических средств, при наличии </a:t>
            </a:r>
            <a:r>
              <a:rPr lang="ru-RU"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wi-fi</a:t>
            </a:r>
            <a:r>
              <a:rPr lang="ru-RU"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даже в столовой школы</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Сравните:</a:t>
            </a: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129</a:t>
            </a:fld>
            <a:endParaRPr lang="ru-RU" dirty="0">
              <a:solidFill>
                <a:schemeClr val="accent1"/>
              </a:solidFill>
            </a:endParaRPr>
          </a:p>
        </p:txBody>
      </p:sp>
      <p:pic>
        <p:nvPicPr>
          <p:cNvPr id="6" name="Рисунок 5">
            <a:extLst>
              <a:ext uri="{FF2B5EF4-FFF2-40B4-BE49-F238E27FC236}">
                <a16:creationId xmlns:a16="http://schemas.microsoft.com/office/drawing/2014/main" id="{EAEEA0DA-E93B-48BD-B842-0BDA5BF4F3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55726"/>
            <a:ext cx="6624736" cy="2592287"/>
          </a:xfrm>
          <a:prstGeom prst="rect">
            <a:avLst/>
          </a:prstGeom>
          <a:noFill/>
          <a:ln>
            <a:noFill/>
          </a:ln>
        </p:spPr>
      </p:pic>
    </p:spTree>
    <p:extLst>
      <p:ext uri="{BB962C8B-B14F-4D97-AF65-F5344CB8AC3E}">
        <p14:creationId xmlns:p14="http://schemas.microsoft.com/office/powerpoint/2010/main" val="327772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 стандартов простые дроби у них давно исчезли, поскольку компьютеры считают только десятичными… Большинство американских университетских студентов складывают числители с числителями и знаменатели со знаменателями складываемых дробей. Половина плюс одна треть, по их мнению, две пятых.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a:t>
            </a:fld>
            <a:endParaRPr lang="ru-RU" dirty="0">
              <a:solidFill>
                <a:schemeClr val="accent1"/>
              </a:solidFill>
            </a:endParaRPr>
          </a:p>
        </p:txBody>
      </p:sp>
      <p:pic>
        <p:nvPicPr>
          <p:cNvPr id="6" name="Рисунок 5">
            <a:extLst>
              <a:ext uri="{FF2B5EF4-FFF2-40B4-BE49-F238E27FC236}">
                <a16:creationId xmlns:a16="http://schemas.microsoft.com/office/drawing/2014/main" id="{9B95CD14-3F04-4617-8A11-7210E5A78F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904592"/>
            <a:ext cx="3744416" cy="2160240"/>
          </a:xfrm>
          <a:prstGeom prst="rect">
            <a:avLst/>
          </a:prstGeom>
          <a:noFill/>
          <a:ln>
            <a:noFill/>
          </a:ln>
        </p:spPr>
      </p:pic>
    </p:spTree>
    <p:extLst>
      <p:ext uri="{BB962C8B-B14F-4D97-AF65-F5344CB8AC3E}">
        <p14:creationId xmlns:p14="http://schemas.microsoft.com/office/powerpoint/2010/main" val="20109010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Как пояснил французский министр образования Жан-Мишель </a:t>
            </a:r>
            <a:r>
              <a:rPr lang="ru-RU" sz="2400" dirty="0" err="1">
                <a:solidFill>
                  <a:srgbClr val="000000"/>
                </a:solidFill>
                <a:effectLst/>
                <a:latin typeface="Times New Roman" panose="02020603050405020304" pitchFamily="18" charset="0"/>
                <a:ea typeface="Times New Roman" panose="02020603050405020304" pitchFamily="18" charset="0"/>
              </a:rPr>
              <a:t>Бланкер</a:t>
            </a:r>
            <a:r>
              <a:rPr lang="ru-RU" sz="2400" dirty="0">
                <a:solidFill>
                  <a:srgbClr val="000000"/>
                </a:solidFill>
                <a:effectLst/>
                <a:latin typeface="Times New Roman" panose="02020603050405020304" pitchFamily="18" charset="0"/>
                <a:ea typeface="Times New Roman" panose="02020603050405020304" pitchFamily="18" charset="0"/>
              </a:rPr>
              <a:t>, основная цель закона состоит в том, чтобы помочь детям сосредоточиться на учебе и научиться общаться друг с другом без социальных сетей, сократив время их использования».  </a:t>
            </a:r>
            <a:r>
              <a:rPr lang="ru-RU" sz="2400" u="sng" dirty="0">
                <a:solidFill>
                  <a:srgbClr val="000000"/>
                </a:solidFill>
                <a:effectLst/>
                <a:latin typeface="Times New Roman" panose="02020603050405020304" pitchFamily="18" charset="0"/>
                <a:ea typeface="Times New Roman" panose="02020603050405020304" pitchFamily="18" charset="0"/>
                <a:hlinkClick r:id="rId3"/>
              </a:rPr>
              <a:t>https://news.rambler.ru</a:t>
            </a:r>
            <a:endParaRPr lang="ru-RU" sz="2400" u="sng"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Вот ещё: «</a:t>
            </a:r>
            <a:r>
              <a:rPr lang="ru-RU" sz="2400" dirty="0">
                <a:solidFill>
                  <a:srgbClr val="292929"/>
                </a:solidFill>
                <a:effectLst/>
                <a:latin typeface="Times New Roman" panose="02020603050405020304" pitchFamily="18" charset="0"/>
                <a:ea typeface="Times New Roman" panose="02020603050405020304" pitchFamily="18" charset="0"/>
              </a:rPr>
              <a:t>Власти Китая устроили крах многомиллиардной индустрии онлайн-образования. Запреты затронули крупнейшие компании, которые за несколько лет создали в стране «империю» частного репетиторства, пишет </a:t>
            </a:r>
            <a:r>
              <a:rPr lang="ru-RU" sz="2400" u="none" strike="noStrike" dirty="0">
                <a:solidFill>
                  <a:srgbClr val="292929"/>
                </a:solidFill>
                <a:effectLst/>
                <a:latin typeface="Times New Roman" panose="02020603050405020304" pitchFamily="18" charset="0"/>
                <a:ea typeface="Times New Roman" panose="02020603050405020304" pitchFamily="18" charset="0"/>
                <a:hlinkClick r:id="rId4"/>
              </a:rPr>
              <a:t>Forbes</a:t>
            </a:r>
            <a:r>
              <a:rPr lang="ru-RU" sz="2400" dirty="0">
                <a:solidFill>
                  <a:srgbClr val="292929"/>
                </a:solidFill>
                <a:effectLst/>
                <a:latin typeface="Times New Roman" panose="02020603050405020304" pitchFamily="18" charset="0"/>
                <a:ea typeface="Times New Roman" panose="02020603050405020304" pitchFamily="18" charset="0"/>
              </a:rPr>
              <a:t>.</a:t>
            </a:r>
            <a:r>
              <a:rPr lang="ru-RU" sz="2400" dirty="0">
                <a:latin typeface="Times New Roman" panose="02020603050405020304" pitchFamily="18" charset="0"/>
                <a:ea typeface="Times New Roman" panose="02020603050405020304" pitchFamily="18" charset="0"/>
              </a:rPr>
              <a:t> </a:t>
            </a:r>
            <a:r>
              <a:rPr lang="ru-RU" sz="2400" dirty="0">
                <a:solidFill>
                  <a:srgbClr val="292929"/>
                </a:solidFill>
                <a:effectLst/>
                <a:latin typeface="Times New Roman" panose="02020603050405020304" pitchFamily="18" charset="0"/>
                <a:ea typeface="Times New Roman" panose="02020603050405020304" pitchFamily="18" charset="0"/>
              </a:rPr>
              <a:t>Регулирующие органы решили уничтожить китайские интернет-сервисы образования</a:t>
            </a:r>
            <a:r>
              <a:rPr lang="ru-RU" sz="2400" dirty="0">
                <a:solidFill>
                  <a:srgbClr val="000000"/>
                </a:solidFill>
                <a:effectLst/>
                <a:latin typeface="Times New Roman" panose="02020603050405020304" pitchFamily="18" charset="0"/>
                <a:ea typeface="Times New Roman" panose="02020603050405020304" pitchFamily="18" charset="0"/>
              </a:rPr>
              <a:t>». </a:t>
            </a:r>
            <a:r>
              <a:rPr lang="ru-RU" sz="2400" u="sng" dirty="0">
                <a:solidFill>
                  <a:srgbClr val="000000"/>
                </a:solidFill>
                <a:effectLst/>
                <a:latin typeface="Times New Roman" panose="02020603050405020304" pitchFamily="18" charset="0"/>
                <a:ea typeface="Times New Roman" panose="02020603050405020304" pitchFamily="18" charset="0"/>
                <a:hlinkClick r:id="rId5"/>
              </a:rPr>
              <a:t>https://m.lenta.ru/news/2021/06/07/unichtoj/</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130</a:t>
            </a:fld>
            <a:endParaRPr lang="ru-RU" dirty="0">
              <a:solidFill>
                <a:schemeClr val="accent1"/>
              </a:solidFill>
            </a:endParaRPr>
          </a:p>
        </p:txBody>
      </p:sp>
    </p:spTree>
    <p:extLst>
      <p:ext uri="{BB962C8B-B14F-4D97-AF65-F5344CB8AC3E}">
        <p14:creationId xmlns:p14="http://schemas.microsoft.com/office/powerpoint/2010/main" val="42944525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Опыт зарубежных стран, использование ими понятия </a:t>
            </a:r>
            <a:r>
              <a:rPr lang="ru-RU" sz="2400" b="1" dirty="0">
                <a:solidFill>
                  <a:srgbClr val="000000"/>
                </a:solidFill>
                <a:effectLst/>
                <a:latin typeface="Times New Roman" panose="02020603050405020304" pitchFamily="18" charset="0"/>
                <a:ea typeface="Times New Roman" panose="02020603050405020304" pitchFamily="18" charset="0"/>
              </a:rPr>
              <a:t>цифровое слабоумие</a:t>
            </a:r>
            <a:r>
              <a:rPr lang="ru-RU" sz="2400" dirty="0">
                <a:solidFill>
                  <a:srgbClr val="000000"/>
                </a:solidFill>
                <a:effectLst/>
                <a:latin typeface="Times New Roman" panose="02020603050405020304" pitchFamily="18" charset="0"/>
                <a:ea typeface="Times New Roman" panose="02020603050405020304" pitchFamily="18" charset="0"/>
              </a:rPr>
              <a:t> (</a:t>
            </a:r>
            <a:r>
              <a:rPr lang="ru-RU" sz="2400" i="1" dirty="0" err="1">
                <a:solidFill>
                  <a:srgbClr val="000000"/>
                </a:solidFill>
                <a:effectLst/>
                <a:latin typeface="Times New Roman" panose="02020603050405020304" pitchFamily="18" charset="0"/>
                <a:ea typeface="Times New Roman" panose="02020603050405020304" pitchFamily="18" charset="0"/>
              </a:rPr>
              <a:t>digital</a:t>
            </a:r>
            <a:r>
              <a:rPr lang="ru-RU" sz="2400" i="1" dirty="0">
                <a:solidFill>
                  <a:srgbClr val="000000"/>
                </a:solidFill>
                <a:effectLst/>
                <a:latin typeface="Times New Roman" panose="02020603050405020304" pitchFamily="18" charset="0"/>
                <a:ea typeface="Times New Roman" panose="02020603050405020304" pitchFamily="18" charset="0"/>
              </a:rPr>
              <a:t> </a:t>
            </a:r>
            <a:r>
              <a:rPr lang="ru-RU" sz="2400" i="1" dirty="0" err="1">
                <a:solidFill>
                  <a:srgbClr val="000000"/>
                </a:solidFill>
                <a:effectLst/>
                <a:latin typeface="Times New Roman" panose="02020603050405020304" pitchFamily="18" charset="0"/>
                <a:ea typeface="Times New Roman" panose="02020603050405020304" pitchFamily="18" charset="0"/>
              </a:rPr>
              <a:t>dementia</a:t>
            </a:r>
            <a:r>
              <a:rPr lang="ru-RU" sz="2400" dirty="0">
                <a:solidFill>
                  <a:srgbClr val="000000"/>
                </a:solidFill>
                <a:effectLst/>
                <a:latin typeface="Times New Roman" panose="02020603050405020304" pitchFamily="18" charset="0"/>
                <a:ea typeface="Times New Roman" panose="02020603050405020304" pitchFamily="18" charset="0"/>
              </a:rPr>
              <a:t>), научные исследования в самых продвинутых в цифровизации образования странах говорят о колоссальном вреде здоровью подрастающего поколения от работы с экранами гаджетов, компьютеров, электронными досками. Более того, научно доказано, что эффективность цифрового обучения ниже традиционного, например, при восприятии текста с экрана, а не с бумажного носителя.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В России </a:t>
            </a:r>
            <a:r>
              <a:rPr lang="ru-RU" sz="2400" b="1" dirty="0">
                <a:solidFill>
                  <a:srgbClr val="000000"/>
                </a:solidFill>
                <a:effectLst/>
                <a:latin typeface="Times New Roman" panose="02020603050405020304" pitchFamily="18" charset="0"/>
                <a:ea typeface="Times New Roman" panose="02020603050405020304" pitchFamily="18" charset="0"/>
              </a:rPr>
              <a:t>ФГОС продвигает ЦОС</a:t>
            </a:r>
            <a:r>
              <a:rPr lang="ru-RU" sz="2400" dirty="0">
                <a:solidFill>
                  <a:srgbClr val="000000"/>
                </a:solidFill>
                <a:effectLst/>
                <a:latin typeface="Times New Roman" panose="02020603050405020304" pitchFamily="18" charset="0"/>
                <a:ea typeface="Times New Roman" panose="02020603050405020304" pitchFamily="18" charset="0"/>
              </a:rPr>
              <a:t> — с ущербом для здоровья школьников и учителей, но с пользой для тех, кто заработает на этом продвижении.</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131</a:t>
            </a:fld>
            <a:endParaRPr lang="ru-RU" dirty="0">
              <a:solidFill>
                <a:schemeClr val="accent1"/>
              </a:solidFill>
            </a:endParaRPr>
          </a:p>
        </p:txBody>
      </p:sp>
    </p:spTree>
    <p:extLst>
      <p:ext uri="{BB962C8B-B14F-4D97-AF65-F5344CB8AC3E}">
        <p14:creationId xmlns:p14="http://schemas.microsoft.com/office/powerpoint/2010/main" val="28074425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ФГОС продвигает в школы дистанционные технологии, цифровые образовательные системы, а с ними ресурсы иных организаций.</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Про первую часть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стандарта читаем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у М.В. Ломоносова:</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132</a:t>
            </a:fld>
            <a:endParaRPr lang="ru-RU" dirty="0">
              <a:solidFill>
                <a:schemeClr val="accent1"/>
              </a:solidFill>
            </a:endParaRPr>
          </a:p>
        </p:txBody>
      </p:sp>
      <p:pic>
        <p:nvPicPr>
          <p:cNvPr id="6" name="Рисунок 5">
            <a:extLst>
              <a:ext uri="{FF2B5EF4-FFF2-40B4-BE49-F238E27FC236}">
                <a16:creationId xmlns:a16="http://schemas.microsoft.com/office/drawing/2014/main" id="{F140F6EE-1F7B-4B5E-A273-C11DBF446E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728192"/>
            <a:ext cx="6144928" cy="3363838"/>
          </a:xfrm>
          <a:prstGeom prst="rect">
            <a:avLst/>
          </a:prstGeom>
          <a:noFill/>
          <a:ln>
            <a:noFill/>
          </a:ln>
        </p:spPr>
      </p:pic>
    </p:spTree>
    <p:extLst>
      <p:ext uri="{BB962C8B-B14F-4D97-AF65-F5344CB8AC3E}">
        <p14:creationId xmlns:p14="http://schemas.microsoft.com/office/powerpoint/2010/main" val="30160250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Перейдём к обсуждению п. 37. </a:t>
            </a:r>
            <a:r>
              <a:rPr lang="ru-RU" sz="2400" b="1" dirty="0">
                <a:solidFill>
                  <a:srgbClr val="000000"/>
                </a:solidFill>
                <a:effectLst/>
                <a:latin typeface="Times New Roman" panose="02020603050405020304" pitchFamily="18" charset="0"/>
                <a:ea typeface="Times New Roman" panose="02020603050405020304" pitchFamily="18" charset="0"/>
              </a:rPr>
              <a:t>Предметные результаты освоения программы.</a:t>
            </a:r>
            <a:r>
              <a:rPr lang="ru-RU" sz="2400" dirty="0">
                <a:solidFill>
                  <a:srgbClr val="000000"/>
                </a:solidFill>
                <a:effectLst/>
                <a:latin typeface="Times New Roman" panose="02020603050405020304" pitchFamily="18" charset="0"/>
                <a:ea typeface="Times New Roman" panose="02020603050405020304" pitchFamily="18" charset="0"/>
              </a:rPr>
              <a:t> Это наиболее понятная часть стандарта, хотя она тоже «сформулирована в деятельностной форме», а не на традиционном языке описания содержания обучения. Остановимся на двух списках требований по математике (базовый и углублённый уровни обучения). </a:t>
            </a:r>
            <a:r>
              <a:rPr lang="ru-RU" sz="2400" b="1" dirty="0">
                <a:solidFill>
                  <a:srgbClr val="000000"/>
                </a:solidFill>
                <a:effectLst/>
                <a:latin typeface="Times New Roman" panose="02020603050405020304" pitchFamily="18" charset="0"/>
                <a:ea typeface="Times New Roman" panose="02020603050405020304" pitchFamily="18" charset="0"/>
              </a:rPr>
              <a:t>Оба списка написаны одним предложением на четырёх с лишним страницах.</a:t>
            </a:r>
            <a:r>
              <a:rPr lang="ru-RU" sz="2400" dirty="0">
                <a:solidFill>
                  <a:srgbClr val="000000"/>
                </a:solidFill>
                <a:effectLst/>
                <a:latin typeface="Times New Roman" panose="02020603050405020304" pitchFamily="18" charset="0"/>
                <a:ea typeface="Times New Roman" panose="02020603050405020304" pitchFamily="18" charset="0"/>
              </a:rPr>
              <a:t> [1]</a:t>
            </a:r>
            <a:endParaRPr lang="ru-RU" sz="2400" dirty="0">
              <a:effectLst/>
              <a:latin typeface="Times New Roman" panose="02020603050405020304" pitchFamily="18" charset="0"/>
              <a:ea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Составители документа описали цели и планы, но не убедились в их выполнимости. Читаем в первой части документа:</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133</a:t>
            </a:fld>
            <a:endParaRPr lang="ru-RU" dirty="0">
              <a:solidFill>
                <a:schemeClr val="accent1"/>
              </a:solidFill>
            </a:endParaRPr>
          </a:p>
        </p:txBody>
      </p:sp>
    </p:spTree>
    <p:extLst>
      <p:ext uri="{BB962C8B-B14F-4D97-AF65-F5344CB8AC3E}">
        <p14:creationId xmlns:p14="http://schemas.microsoft.com/office/powerpoint/2010/main" val="6353989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endParaRPr lang="ru-RU" sz="1800" dirty="0">
              <a:solidFill>
                <a:srgbClr val="000000"/>
              </a:solidFill>
              <a:effectLst/>
              <a:latin typeface="Times New Roman" panose="02020603050405020304" pitchFamily="18" charset="0"/>
              <a:ea typeface="Times New Roman" panose="02020603050405020304" pitchFamily="18" charset="0"/>
            </a:endParaRPr>
          </a:p>
          <a:p>
            <a:pPr indent="180340"/>
            <a:endParaRPr lang="ru-RU" dirty="0">
              <a:solidFill>
                <a:srgbClr val="000000"/>
              </a:solidFill>
              <a:latin typeface="Times New Roman" panose="02020603050405020304" pitchFamily="18" charset="0"/>
              <a:ea typeface="Times New Roman" panose="02020603050405020304" pitchFamily="18" charset="0"/>
            </a:endParaRPr>
          </a:p>
          <a:p>
            <a:pPr indent="180340"/>
            <a:endParaRPr lang="ru-RU" sz="1800" dirty="0">
              <a:solidFill>
                <a:srgbClr val="000000"/>
              </a:solidFill>
              <a:effectLst/>
              <a:latin typeface="Times New Roman" panose="02020603050405020304" pitchFamily="18" charset="0"/>
              <a:ea typeface="Times New Roman" panose="02020603050405020304" pitchFamily="18" charset="0"/>
            </a:endParaRPr>
          </a:p>
          <a:p>
            <a:pPr indent="180340"/>
            <a:endParaRPr lang="ru-RU" dirty="0">
              <a:solidFill>
                <a:srgbClr val="000000"/>
              </a:solidFill>
              <a:latin typeface="Times New Roman" panose="02020603050405020304" pitchFamily="18" charset="0"/>
              <a:ea typeface="Times New Roman" panose="02020603050405020304" pitchFamily="18" charset="0"/>
            </a:endParaRPr>
          </a:p>
          <a:p>
            <a:pPr indent="180340"/>
            <a:endParaRPr lang="ru-RU" sz="18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Основой для разработки чего могут служить 37 пунктов двух списков требований, если т</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ребования определяют то, что слабый ученик должен вынести ПОСЛЕ изучения курса? Какая же это содержательная и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критериальная</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основа для разработки программы или курса учебного предмета для работы на входе в учебный процесс? Уже по этой причине стандарт не справится с поставленной задачей. Можно и не пробовать.</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134</a:t>
            </a:fld>
            <a:endParaRPr lang="ru-RU" dirty="0">
              <a:solidFill>
                <a:schemeClr val="accent1"/>
              </a:solidFill>
            </a:endParaRPr>
          </a:p>
        </p:txBody>
      </p:sp>
      <p:pic>
        <p:nvPicPr>
          <p:cNvPr id="6" name="Рисунок 5">
            <a:extLst>
              <a:ext uri="{FF2B5EF4-FFF2-40B4-BE49-F238E27FC236}">
                <a16:creationId xmlns:a16="http://schemas.microsoft.com/office/drawing/2014/main" id="{9CB98D19-1D3C-408C-8596-9B57A21483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7535"/>
            <a:ext cx="7272808" cy="1728191"/>
          </a:xfrm>
          <a:prstGeom prst="rect">
            <a:avLst/>
          </a:prstGeom>
          <a:noFill/>
          <a:ln>
            <a:noFill/>
          </a:ln>
        </p:spPr>
      </p:pic>
    </p:spTree>
    <p:extLst>
      <p:ext uri="{BB962C8B-B14F-4D97-AF65-F5344CB8AC3E}">
        <p14:creationId xmlns:p14="http://schemas.microsoft.com/office/powerpoint/2010/main" val="37794999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300" dirty="0">
                <a:solidFill>
                  <a:srgbClr val="000000"/>
                </a:solidFill>
                <a:effectLst/>
                <a:latin typeface="Times New Roman" panose="02020603050405020304" pitchFamily="18" charset="0"/>
                <a:ea typeface="Times New Roman" panose="02020603050405020304" pitchFamily="18" charset="0"/>
              </a:rPr>
              <a:t>Чему же следует учить для </a:t>
            </a:r>
            <a:r>
              <a:rPr lang="ru-RU" sz="2300" b="1" dirty="0">
                <a:solidFill>
                  <a:srgbClr val="000000"/>
                </a:solidFill>
                <a:effectLst/>
                <a:latin typeface="Times New Roman" panose="02020603050405020304" pitchFamily="18" charset="0"/>
                <a:ea typeface="Times New Roman" panose="02020603050405020304" pitchFamily="18" charset="0"/>
              </a:rPr>
              <a:t>обеспечения развития школьников</a:t>
            </a:r>
            <a:r>
              <a:rPr lang="ru-RU" sz="2300" dirty="0">
                <a:solidFill>
                  <a:srgbClr val="000000"/>
                </a:solidFill>
                <a:effectLst/>
                <a:latin typeface="Times New Roman" panose="02020603050405020304" pitchFamily="18" charset="0"/>
                <a:ea typeface="Times New Roman" panose="02020603050405020304" pitchFamily="18" charset="0"/>
              </a:rPr>
              <a:t> в процессе обучения? — Это главная цель, варианты слова «развитие» встречаются 136 раз в стандарте! Тридцать семь пунктов двух списков по математике — это дырявые лоскуты тех программ, по которым учили детей в обруганной «реформаторами» советской школе. В них нет описания содержания для написания программы или курса для обучения. Рассмотрим один пункт под общей «шапкой».</a:t>
            </a:r>
          </a:p>
          <a:p>
            <a:pPr indent="180340" algn="l">
              <a:spcBef>
                <a:spcPts val="0"/>
              </a:spcBef>
            </a:pPr>
            <a:r>
              <a:rPr lang="ru-RU" sz="2300" dirty="0">
                <a:latin typeface="Times New Roman" panose="02020603050405020304" pitchFamily="18" charset="0"/>
                <a:cs typeface="Times New Roman" panose="02020603050405020304" pitchFamily="18" charset="0"/>
              </a:rPr>
              <a:t>37.6. Предметные результаты по математике (включая курсы алгебры, геометрии, вероятности и статистики) и информатике (включая разделы теоретической информатики, алгоритмизации и программирования, информационных технологий и информационной безопасности) должны обеспечивать:</a:t>
            </a:r>
            <a:endPar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135</a:t>
            </a:fld>
            <a:endParaRPr lang="ru-RU" dirty="0">
              <a:solidFill>
                <a:schemeClr val="accent1"/>
              </a:solidFill>
            </a:endParaRPr>
          </a:p>
        </p:txBody>
      </p:sp>
    </p:spTree>
    <p:extLst>
      <p:ext uri="{BB962C8B-B14F-4D97-AF65-F5344CB8AC3E}">
        <p14:creationId xmlns:p14="http://schemas.microsoft.com/office/powerpoint/2010/main" val="42179420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136</a:t>
            </a:fld>
            <a:endParaRPr lang="ru-RU" dirty="0">
              <a:solidFill>
                <a:schemeClr val="accent1"/>
              </a:solidFill>
            </a:endParaRPr>
          </a:p>
        </p:txBody>
      </p:sp>
      <p:pic>
        <p:nvPicPr>
          <p:cNvPr id="6" name="Рисунок 5">
            <a:extLst>
              <a:ext uri="{FF2B5EF4-FFF2-40B4-BE49-F238E27FC236}">
                <a16:creationId xmlns:a16="http://schemas.microsoft.com/office/drawing/2014/main" id="{3C9EFB95-31B0-4D16-89B4-C1EF5F1268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800" y="870540"/>
            <a:ext cx="7641512" cy="3824716"/>
          </a:xfrm>
          <a:prstGeom prst="rect">
            <a:avLst/>
          </a:prstGeom>
          <a:noFill/>
          <a:ln>
            <a:noFill/>
          </a:ln>
        </p:spPr>
      </p:pic>
    </p:spTree>
    <p:extLst>
      <p:ext uri="{BB962C8B-B14F-4D97-AF65-F5344CB8AC3E}">
        <p14:creationId xmlns:p14="http://schemas.microsoft.com/office/powerpoint/2010/main" val="23144406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Какой смысл авторы документа вложили в понятие «оперировать понятиями»? У каждого читателя будет свой смысл, своё понимание. Умение оперировать признаками делимости предполагает знание свойств делимости? Если мы хотим учить математике, то признаки делимости надо объяснять с помощью свойств делимости — на конкретных примерах. Ничего похожего в пункте 3) нет. </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Он написан для контролёров, а не для составителей рабочих программ и учебников, но будет применяться для контроля применяемых в школе рабочих программ и учебников. </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137</a:t>
            </a:fld>
            <a:endParaRPr lang="ru-RU" dirty="0">
              <a:solidFill>
                <a:schemeClr val="accent1"/>
              </a:solidFill>
            </a:endParaRPr>
          </a:p>
        </p:txBody>
      </p:sp>
    </p:spTree>
    <p:extLst>
      <p:ext uri="{BB962C8B-B14F-4D97-AF65-F5344CB8AC3E}">
        <p14:creationId xmlns:p14="http://schemas.microsoft.com/office/powerpoint/2010/main" val="36448183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Авторы стандарта полагают, что эти требования являются «основой для разработки рабочих программ учебных предметов», по которым будут обучать всех детей? Но ведь описание деятельности не даёт описания содержания обучения, перечисления объектов изучения, которые должен осознавать ученик, чтобы его деятельность имела смысл. Если это не вредительство, то что такое вредительство?</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Ещё вопросы. Оперирование понятием «арифметический квадратный корень» включает знание и умение применять свойства корня? А доказывать эти свойства? Умение выполнять действия с числами предполагает знание порядка действий и законов арифметических действий?</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138</a:t>
            </a:fld>
            <a:endParaRPr lang="ru-RU" dirty="0">
              <a:solidFill>
                <a:schemeClr val="accent1"/>
              </a:solidFill>
            </a:endParaRPr>
          </a:p>
        </p:txBody>
      </p:sp>
    </p:spTree>
    <p:extLst>
      <p:ext uri="{BB962C8B-B14F-4D97-AF65-F5344CB8AC3E}">
        <p14:creationId xmlns:p14="http://schemas.microsoft.com/office/powerpoint/2010/main" val="3158586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Перечисление объектов изучения в разумном порядке в документе не прослеживается, хотя надо признать один несомненный плюс этого перечисления. Он отличается от перечисления в предыдущем проекте, в котором объекты изучения были неудачно разнесены по годам обучения, часто в логике «задом наперёд». </a:t>
            </a: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Составители требований ФГОС 4.0 ушли от более мелкой детализации изучаемого материала в ФГОС 3.0, хотя со всей очевидностью использовали его в работе — есть точные повторения неудачных формулировок. Этим они сняли ряд претензий, но этим же ещё больше ослабили «содержательную и </a:t>
            </a:r>
            <a:r>
              <a:rPr lang="ru-RU" sz="2400" dirty="0" err="1">
                <a:solidFill>
                  <a:srgbClr val="000000"/>
                </a:solidFill>
                <a:effectLst/>
                <a:latin typeface="Times New Roman" panose="02020603050405020304" pitchFamily="18" charset="0"/>
                <a:ea typeface="Times New Roman" panose="02020603050405020304" pitchFamily="18" charset="0"/>
              </a:rPr>
              <a:t>критериальную</a:t>
            </a:r>
            <a:r>
              <a:rPr lang="ru-RU" sz="2400" dirty="0">
                <a:solidFill>
                  <a:srgbClr val="000000"/>
                </a:solidFill>
                <a:effectLst/>
                <a:latin typeface="Times New Roman" panose="02020603050405020304" pitchFamily="18" charset="0"/>
                <a:ea typeface="Times New Roman" panose="02020603050405020304" pitchFamily="18" charset="0"/>
              </a:rPr>
              <a:t> основу» для чего-либо.</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300" dirty="0">
              <a:solidFill>
                <a:srgbClr val="000000"/>
              </a:solidFill>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139</a:t>
            </a:fld>
            <a:endParaRPr lang="ru-RU" dirty="0">
              <a:solidFill>
                <a:schemeClr val="accent1"/>
              </a:solidFill>
            </a:endParaRPr>
          </a:p>
        </p:txBody>
      </p:sp>
    </p:spTree>
    <p:extLst>
      <p:ext uri="{BB962C8B-B14F-4D97-AF65-F5344CB8AC3E}">
        <p14:creationId xmlns:p14="http://schemas.microsoft.com/office/powerpoint/2010/main" val="353694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Обучить после такого образования думать, доказывать, правильно рассуждать никого уже невозможно…</a:t>
            </a:r>
          </a:p>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обсуждении проекта реформы с создателями этого проекта [с нашими «реформаторами»], я обнаружил, что они хотят изгнать из школьной математики логарифмы. Потому что логарифмирование, приведение к виду, удобному для логарифмирования, и таблицы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Брадиса</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век компьютеров больше не нужны. </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a:t>
            </a:fld>
            <a:endParaRPr lang="ru-RU" dirty="0">
              <a:solidFill>
                <a:schemeClr val="accent1"/>
              </a:solidFill>
            </a:endParaRPr>
          </a:p>
        </p:txBody>
      </p:sp>
    </p:spTree>
    <p:extLst>
      <p:ext uri="{BB962C8B-B14F-4D97-AF65-F5344CB8AC3E}">
        <p14:creationId xmlns:p14="http://schemas.microsoft.com/office/powerpoint/2010/main" val="18622523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В п. 2) требований не сказано, должны ли учащиеся знать аксиомы, знать и уметь доказывать хотя бы некоторые теоремы. И понятно почему: «реформаторы» отменили устный экзамен по геометрии на выходе из 9 класса, а в письменной проверке в </a:t>
            </a:r>
            <a:r>
              <a:rPr lang="ru-RU" sz="2400">
                <a:solidFill>
                  <a:srgbClr val="000000"/>
                </a:solidFill>
                <a:effectLst/>
                <a:latin typeface="Times New Roman" panose="02020603050405020304" pitchFamily="18" charset="0"/>
                <a:ea typeface="Times New Roman" panose="02020603050405020304" pitchFamily="18" charset="0"/>
              </a:rPr>
              <a:t>конце года эти </a:t>
            </a:r>
            <a:r>
              <a:rPr lang="ru-RU" sz="2400" dirty="0">
                <a:solidFill>
                  <a:srgbClr val="000000"/>
                </a:solidFill>
                <a:effectLst/>
                <a:latin typeface="Times New Roman" panose="02020603050405020304" pitchFamily="18" charset="0"/>
                <a:ea typeface="Times New Roman" panose="02020603050405020304" pitchFamily="18" charset="0"/>
              </a:rPr>
              <a:t>вопросы не проверяют. Главное действие при системно-деятельностном подходе — уметь применять. </a:t>
            </a:r>
            <a:r>
              <a:rPr lang="ru-RU" sz="2400" b="1" dirty="0">
                <a:solidFill>
                  <a:srgbClr val="000000"/>
                </a:solidFill>
                <a:effectLst/>
                <a:latin typeface="Times New Roman" panose="02020603050405020304" pitchFamily="18" charset="0"/>
                <a:ea typeface="Times New Roman" panose="02020603050405020304" pitchFamily="18" charset="0"/>
              </a:rPr>
              <a:t>Знать </a:t>
            </a:r>
            <a:r>
              <a:rPr lang="ru-RU" sz="2400" dirty="0">
                <a:solidFill>
                  <a:srgbClr val="000000"/>
                </a:solidFill>
                <a:effectLst/>
                <a:latin typeface="Times New Roman" panose="02020603050405020304" pitchFamily="18" charset="0"/>
                <a:ea typeface="Times New Roman" panose="02020603050405020304" pitchFamily="18" charset="0"/>
              </a:rPr>
              <a:t>и</a:t>
            </a:r>
            <a:r>
              <a:rPr lang="ru-RU" sz="2400" b="1" dirty="0">
                <a:solidFill>
                  <a:srgbClr val="000000"/>
                </a:solidFill>
                <a:effectLst/>
                <a:latin typeface="Times New Roman" panose="02020603050405020304" pitchFamily="18" charset="0"/>
                <a:ea typeface="Times New Roman" panose="02020603050405020304" pitchFamily="18" charset="0"/>
              </a:rPr>
              <a:t> доказывать </a:t>
            </a:r>
            <a:r>
              <a:rPr lang="ru-RU" sz="2400" dirty="0">
                <a:solidFill>
                  <a:srgbClr val="000000"/>
                </a:solidFill>
                <a:effectLst/>
                <a:latin typeface="Times New Roman" panose="02020603050405020304" pitchFamily="18" charset="0"/>
                <a:ea typeface="Times New Roman" panose="02020603050405020304" pitchFamily="18" charset="0"/>
              </a:rPr>
              <a:t>не требуется. Вот печальная статистика: глагол </a:t>
            </a:r>
            <a:r>
              <a:rPr lang="ru-RU" sz="2400" b="1" dirty="0">
                <a:solidFill>
                  <a:srgbClr val="000000"/>
                </a:solidFill>
                <a:effectLst/>
                <a:latin typeface="Times New Roman" panose="02020603050405020304" pitchFamily="18" charset="0"/>
                <a:ea typeface="Times New Roman" panose="02020603050405020304" pitchFamily="18" charset="0"/>
              </a:rPr>
              <a:t>знать</a:t>
            </a:r>
            <a:r>
              <a:rPr lang="ru-RU" sz="2400" dirty="0">
                <a:solidFill>
                  <a:srgbClr val="000000"/>
                </a:solidFill>
                <a:effectLst/>
                <a:latin typeface="Times New Roman" panose="02020603050405020304" pitchFamily="18" charset="0"/>
                <a:ea typeface="Times New Roman" panose="02020603050405020304" pitchFamily="18" charset="0"/>
              </a:rPr>
              <a:t> в стандарте использован 7 раз: один раз в п. 36.2: «знать и распознавать предпосылки конфликтных ситуаций…», 4 раза в требованиях по иностранному языку, 2 раза в требованиях по биологии и </a:t>
            </a:r>
            <a:r>
              <a:rPr lang="ru-RU" sz="2400" b="1" dirty="0">
                <a:solidFill>
                  <a:srgbClr val="000000"/>
                </a:solidFill>
                <a:effectLst/>
                <a:latin typeface="Times New Roman" panose="02020603050405020304" pitchFamily="18" charset="0"/>
                <a:ea typeface="Times New Roman" panose="02020603050405020304" pitchFamily="18" charset="0"/>
              </a:rPr>
              <a:t>ни разу в требованиях по математике </a:t>
            </a:r>
            <a:r>
              <a:rPr lang="ru-RU" sz="2400" dirty="0">
                <a:solidFill>
                  <a:srgbClr val="000000"/>
                </a:solidFill>
                <a:effectLst/>
                <a:latin typeface="Times New Roman" panose="02020603050405020304" pitchFamily="18" charset="0"/>
                <a:ea typeface="Times New Roman" panose="02020603050405020304" pitchFamily="18" charset="0"/>
              </a:rPr>
              <a:t>— ни на базовом, ни на углублённом уровне обучения!</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140</a:t>
            </a:fld>
            <a:endParaRPr lang="ru-RU" dirty="0">
              <a:solidFill>
                <a:schemeClr val="accent1"/>
              </a:solidFill>
            </a:endParaRPr>
          </a:p>
        </p:txBody>
      </p:sp>
    </p:spTree>
    <p:extLst>
      <p:ext uri="{BB962C8B-B14F-4D97-AF65-F5344CB8AC3E}">
        <p14:creationId xmlns:p14="http://schemas.microsoft.com/office/powerpoint/2010/main" val="16940514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Глагол </a:t>
            </a:r>
            <a:r>
              <a:rPr lang="ru-RU" sz="2400" b="1" dirty="0">
                <a:solidFill>
                  <a:srgbClr val="000000"/>
                </a:solidFill>
                <a:effectLst/>
                <a:latin typeface="Times New Roman" panose="02020603050405020304" pitchFamily="18" charset="0"/>
                <a:ea typeface="Times New Roman" panose="02020603050405020304" pitchFamily="18" charset="0"/>
              </a:rPr>
              <a:t>доказывать</a:t>
            </a:r>
            <a:r>
              <a:rPr lang="ru-RU" sz="2400" dirty="0">
                <a:solidFill>
                  <a:srgbClr val="000000"/>
                </a:solidFill>
                <a:effectLst/>
                <a:latin typeface="Times New Roman" panose="02020603050405020304" pitchFamily="18" charset="0"/>
                <a:ea typeface="Times New Roman" panose="02020603050405020304" pitchFamily="18" charset="0"/>
              </a:rPr>
              <a:t> встречается в стандарте только один раз на углублённом уровне обучения математике (признаки делимости). Это же системно-</a:t>
            </a:r>
            <a:r>
              <a:rPr lang="ru-RU" sz="2400" dirty="0" err="1">
                <a:solidFill>
                  <a:srgbClr val="000000"/>
                </a:solidFill>
                <a:effectLst/>
                <a:latin typeface="Times New Roman" panose="02020603050405020304" pitchFamily="18" charset="0"/>
                <a:ea typeface="Times New Roman" panose="02020603050405020304" pitchFamily="18" charset="0"/>
              </a:rPr>
              <a:t>бездеятельностный</a:t>
            </a:r>
            <a:r>
              <a:rPr lang="ru-RU" sz="2400" dirty="0">
                <a:solidFill>
                  <a:srgbClr val="000000"/>
                </a:solidFill>
                <a:effectLst/>
                <a:latin typeface="Times New Roman" panose="02020603050405020304" pitchFamily="18" charset="0"/>
                <a:ea typeface="Times New Roman" panose="02020603050405020304" pitchFamily="18" charset="0"/>
              </a:rPr>
              <a:t> подход, гарантирующий дальнейшее падение уровня подготовки школьников. </a:t>
            </a:r>
            <a:r>
              <a:rPr lang="ru-RU" sz="2400" b="1" dirty="0">
                <a:solidFill>
                  <a:srgbClr val="000000"/>
                </a:solidFill>
                <a:effectLst/>
                <a:latin typeface="Times New Roman" panose="02020603050405020304" pitchFamily="18" charset="0"/>
                <a:ea typeface="Times New Roman" panose="02020603050405020304" pitchFamily="18" charset="0"/>
              </a:rPr>
              <a:t>Если это не в</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редительство, то что такое вредительство?</a:t>
            </a:r>
            <a:endPar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Обсудим ещё</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один пункт.</a:t>
            </a: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141</a:t>
            </a:fld>
            <a:endParaRPr lang="ru-RU" dirty="0">
              <a:solidFill>
                <a:schemeClr val="accent1"/>
              </a:solidFill>
            </a:endParaRPr>
          </a:p>
        </p:txBody>
      </p:sp>
      <p:pic>
        <p:nvPicPr>
          <p:cNvPr id="6" name="Рисунок 5">
            <a:extLst>
              <a:ext uri="{FF2B5EF4-FFF2-40B4-BE49-F238E27FC236}">
                <a16:creationId xmlns:a16="http://schemas.microsoft.com/office/drawing/2014/main" id="{AF770F6D-5552-4E6C-9C8B-5ADF45C6D0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571751"/>
            <a:ext cx="6408712" cy="2592288"/>
          </a:xfrm>
          <a:prstGeom prst="rect">
            <a:avLst/>
          </a:prstGeom>
          <a:noFill/>
          <a:ln>
            <a:noFill/>
          </a:ln>
        </p:spPr>
      </p:pic>
    </p:spTree>
    <p:extLst>
      <p:ext uri="{BB962C8B-B14F-4D97-AF65-F5344CB8AC3E}">
        <p14:creationId xmlns:p14="http://schemas.microsoft.com/office/powerpoint/2010/main" val="34747431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Формулировка не использует общепринятые в методике обучения математике понятия. Не задачи на доли и дроби, а задачи на дроби. Или подробнее: задачи на нахождение части числа, числа по его части, какую часть одно число составляет от другого. Проценты — это те же задачи на дроби (с переводом на латынь: </a:t>
            </a:r>
            <a:r>
              <a:rPr lang="ru-RU" sz="2400" i="1" dirty="0" err="1">
                <a:solidFill>
                  <a:srgbClr val="000000"/>
                </a:solidFill>
                <a:effectLst/>
                <a:latin typeface="Times New Roman" panose="02020603050405020304" pitchFamily="18" charset="0"/>
                <a:ea typeface="Times New Roman" panose="02020603050405020304" pitchFamily="18" charset="0"/>
              </a:rPr>
              <a:t>pro</a:t>
            </a:r>
            <a:r>
              <a:rPr lang="ru-RU" sz="2400" i="1" dirty="0">
                <a:solidFill>
                  <a:srgbClr val="000000"/>
                </a:solidFill>
                <a:effectLst/>
                <a:latin typeface="Times New Roman" panose="02020603050405020304" pitchFamily="18" charset="0"/>
                <a:ea typeface="Times New Roman" panose="02020603050405020304" pitchFamily="18" charset="0"/>
              </a:rPr>
              <a:t> </a:t>
            </a:r>
            <a:r>
              <a:rPr lang="ru-RU" sz="2400" i="1" dirty="0" err="1">
                <a:solidFill>
                  <a:srgbClr val="000000"/>
                </a:solidFill>
                <a:effectLst/>
                <a:latin typeface="Times New Roman" panose="02020603050405020304" pitchFamily="18" charset="0"/>
                <a:ea typeface="Times New Roman" panose="02020603050405020304" pitchFamily="18" charset="0"/>
              </a:rPr>
              <a:t>cento</a:t>
            </a:r>
            <a:r>
              <a:rPr lang="ru-RU" sz="2400" dirty="0">
                <a:solidFill>
                  <a:srgbClr val="000000"/>
                </a:solidFill>
                <a:effectLst/>
                <a:latin typeface="Times New Roman" panose="02020603050405020304" pitchFamily="18" charset="0"/>
                <a:ea typeface="Times New Roman" panose="02020603050405020304" pitchFamily="18" charset="0"/>
              </a:rPr>
              <a:t> — из сотни), т. е. частный случай задач на дроби. Движение, работа, цены товаров… — это не типы задач, а разные фабулы, порой для одной и той же математической модели. В требованиях ФГОС 3.0 упоминались задачи на все арифметические действия, теперь их нет … А вот и дословное совпадение (не единственное) с ФГОС 3.0: «задачи из области управления личными и семейными финансами» [3].</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142</a:t>
            </a:fld>
            <a:endParaRPr lang="ru-RU" dirty="0">
              <a:solidFill>
                <a:schemeClr val="accent1"/>
              </a:solidFill>
            </a:endParaRPr>
          </a:p>
        </p:txBody>
      </p:sp>
    </p:spTree>
    <p:extLst>
      <p:ext uri="{BB962C8B-B14F-4D97-AF65-F5344CB8AC3E}">
        <p14:creationId xmlns:p14="http://schemas.microsoft.com/office/powerpoint/2010/main" val="13808185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Что нам готовит ФГОС 4.0?</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Геометрия в требованиях представлена удивительно ущербно, с полной потерей целей изучения геометрии, которые, как это было принято до сих пор, включали обучение школьников доказательству теорем и пр., что сейчас не заложено в стандарте, который как бы является основой для разработки программ и учебников.</a:t>
            </a:r>
            <a:endParaRPr lang="ru-RU" sz="2400" dirty="0">
              <a:effectLst/>
              <a:latin typeface="Times New Roman" panose="02020603050405020304" pitchFamily="18" charset="0"/>
              <a:ea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Подробно обсуждать требования к результатам обучения на углублённом уровне нет смысла. Достаточно напомнить, что там </a:t>
            </a:r>
            <a:r>
              <a:rPr lang="ru-RU" sz="2400" b="1" dirty="0">
                <a:solidFill>
                  <a:srgbClr val="000000"/>
                </a:solidFill>
                <a:effectLst/>
                <a:latin typeface="Times New Roman" panose="02020603050405020304" pitchFamily="18" charset="0"/>
                <a:ea typeface="Times New Roman" panose="02020603050405020304" pitchFamily="18" charset="0"/>
              </a:rPr>
              <a:t>ни разу не требуют знать, всего один раз —доказывать и много раз — свободно оперировать понятиями.</a:t>
            </a:r>
            <a:r>
              <a:rPr lang="ru-RU" sz="2400" dirty="0">
                <a:solidFill>
                  <a:srgbClr val="000000"/>
                </a:solidFill>
                <a:effectLst/>
                <a:latin typeface="Times New Roman" panose="02020603050405020304" pitchFamily="18" charset="0"/>
                <a:ea typeface="Times New Roman" panose="02020603050405020304" pitchFamily="18" charset="0"/>
              </a:rPr>
              <a:t> Это приговор и документу, и образованию. </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143</a:t>
            </a:fld>
            <a:endParaRPr lang="ru-RU" dirty="0">
              <a:solidFill>
                <a:schemeClr val="accent1"/>
              </a:solidFill>
            </a:endParaRPr>
          </a:p>
        </p:txBody>
      </p:sp>
    </p:spTree>
    <p:extLst>
      <p:ext uri="{BB962C8B-B14F-4D97-AF65-F5344CB8AC3E}">
        <p14:creationId xmlns:p14="http://schemas.microsoft.com/office/powerpoint/2010/main" val="40656218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Выводы</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300" dirty="0">
                <a:solidFill>
                  <a:srgbClr val="000000"/>
                </a:solidFill>
                <a:effectLst/>
                <a:latin typeface="Times New Roman" panose="02020603050405020304" pitchFamily="18" charset="0"/>
                <a:ea typeface="Times New Roman" panose="02020603050405020304" pitchFamily="18" charset="0"/>
              </a:rPr>
              <a:t>ФГОС 4.0 является документом исключительной вредности, его нельзя принимать за основу для обсуждения, не говоря уже об основе для составления программ, учебников, организации контроля, так как невозможно будет достоверно установить, соответствуют ли учебный процесс, используемые программы и учебники стандарту, написанному на уровне минимальных требований к слабому ученику. Принятие такого стандарта </a:t>
            </a:r>
            <a:r>
              <a:rPr lang="ru-RU" sz="2300" b="1" dirty="0">
                <a:solidFill>
                  <a:srgbClr val="000000"/>
                </a:solidFill>
                <a:effectLst/>
                <a:latin typeface="Times New Roman" panose="02020603050405020304" pitchFamily="18" charset="0"/>
                <a:ea typeface="Times New Roman" panose="02020603050405020304" pitchFamily="18" charset="0"/>
              </a:rPr>
              <a:t>больше, чем ошибка. Это преступление перед образованием России, перед её будущим.</a:t>
            </a:r>
            <a:endParaRPr lang="ru-RU" sz="2300" b="1" dirty="0">
              <a:effectLst/>
              <a:latin typeface="Times New Roman" panose="02020603050405020304" pitchFamily="18" charset="0"/>
              <a:ea typeface="Times New Roman" panose="02020603050405020304" pitchFamily="18" charset="0"/>
            </a:endParaRPr>
          </a:p>
          <a:p>
            <a:pPr indent="180340" algn="l">
              <a:spcBef>
                <a:spcPts val="0"/>
              </a:spcBef>
            </a:pPr>
            <a:r>
              <a:rPr lang="ru-RU" sz="2300" dirty="0">
                <a:solidFill>
                  <a:srgbClr val="000000"/>
                </a:solidFill>
                <a:effectLst/>
                <a:latin typeface="Times New Roman" panose="02020603050405020304" pitchFamily="18" charset="0"/>
                <a:ea typeface="Times New Roman" panose="02020603050405020304" pitchFamily="18" charset="0"/>
              </a:rPr>
              <a:t>Можно ли было ожидать большего от ФГОС 4.0 и от его вдохновителя А.Г. Асмолова? Это вы узнаете из его рассуждения про </a:t>
            </a:r>
            <a:r>
              <a:rPr lang="ru-RU" sz="2300" dirty="0" err="1">
                <a:solidFill>
                  <a:srgbClr val="000000"/>
                </a:solidFill>
                <a:effectLst/>
                <a:latin typeface="Times New Roman" panose="02020603050405020304" pitchFamily="18" charset="0"/>
                <a:ea typeface="Times New Roman" panose="02020603050405020304" pitchFamily="18" charset="0"/>
              </a:rPr>
              <a:t>преадаптацию</a:t>
            </a:r>
            <a:r>
              <a:rPr lang="ru-RU" sz="2300" dirty="0">
                <a:solidFill>
                  <a:srgbClr val="000000"/>
                </a:solidFill>
                <a:effectLst/>
                <a:latin typeface="Times New Roman" panose="02020603050405020304" pitchFamily="18" charset="0"/>
                <a:ea typeface="Times New Roman" panose="02020603050405020304" pitchFamily="18" charset="0"/>
              </a:rPr>
              <a:t> и про мокрые штаны на морозе. Рекомендую:</a:t>
            </a:r>
            <a:endParaRPr lang="ru-RU" sz="2300" dirty="0">
              <a:effectLst/>
              <a:latin typeface="Times New Roman" panose="02020603050405020304" pitchFamily="18" charset="0"/>
              <a:ea typeface="Times New Roman" panose="02020603050405020304" pitchFamily="18" charset="0"/>
            </a:endParaRPr>
          </a:p>
          <a:p>
            <a:pPr indent="180340" algn="l">
              <a:spcBef>
                <a:spcPts val="0"/>
              </a:spcBef>
            </a:pPr>
            <a:r>
              <a:rPr lang="ru-RU" sz="2300" u="sng" dirty="0">
                <a:solidFill>
                  <a:srgbClr val="000000"/>
                </a:solidFill>
                <a:effectLst/>
                <a:latin typeface="Times New Roman" panose="02020603050405020304" pitchFamily="18" charset="0"/>
                <a:ea typeface="Times New Roman" panose="02020603050405020304" pitchFamily="18" charset="0"/>
                <a:hlinkClick r:id="rId3"/>
              </a:rPr>
              <a:t>https://www.youtube.com/watch?v=rVCqRzjvSc4</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144</a:t>
            </a:fld>
            <a:endParaRPr lang="ru-RU" dirty="0">
              <a:solidFill>
                <a:schemeClr val="accent1"/>
              </a:solidFill>
            </a:endParaRPr>
          </a:p>
        </p:txBody>
      </p:sp>
    </p:spTree>
    <p:extLst>
      <p:ext uri="{BB962C8B-B14F-4D97-AF65-F5344CB8AC3E}">
        <p14:creationId xmlns:p14="http://schemas.microsoft.com/office/powerpoint/2010/main" val="26036415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Что делать?</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Уважаемые родители, надо действовать, от руководства страны надо требовать: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Провести независимую (от «реформаторов») экспертизу реформирования образования в России за последние 30 лет на предмет соответствия целям развития страны.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По итогам экспертизы надо срочно остановить разрушительные практики в образовании, отменить вредные для развития страны планы,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форсайтпроекты</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Скорректировать законодательство, в том числе Национальный проект «Образование» в части ориентации на нужды развития страны, а не на рейтинги враждебных нам государств.</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145</a:t>
            </a:fld>
            <a:endParaRPr lang="ru-RU" dirty="0">
              <a:solidFill>
                <a:schemeClr val="accent1"/>
              </a:solidFill>
            </a:endParaRPr>
          </a:p>
        </p:txBody>
      </p:sp>
    </p:spTree>
    <p:extLst>
      <p:ext uri="{BB962C8B-B14F-4D97-AF65-F5344CB8AC3E}">
        <p14:creationId xmlns:p14="http://schemas.microsoft.com/office/powerpoint/2010/main" val="38451437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Что делать?</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99542"/>
            <a:ext cx="8784976" cy="4176464"/>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Перейти к научно обоснованному руководству образованием, отстранив от работы над проектами в образовании специалистов, участвовавших в разгроме образования.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Иначе нас ждёт развал страны. </a:t>
            </a: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en-US" sz="2400" b="1" dirty="0">
                <a:solidFill>
                  <a:srgbClr val="000000"/>
                </a:solidFill>
                <a:effectLst/>
                <a:latin typeface="Times New Roman" panose="02020603050405020304" pitchFamily="18" charset="0"/>
                <a:ea typeface="Times New Roman" panose="02020603050405020304" pitchFamily="18" charset="0"/>
              </a:rPr>
              <a:t>P</a:t>
            </a:r>
            <a:r>
              <a:rPr lang="ru-RU" sz="2400" b="1" dirty="0">
                <a:solidFill>
                  <a:srgbClr val="000000"/>
                </a:solidFill>
                <a:effectLst/>
                <a:latin typeface="Times New Roman" panose="02020603050405020304" pitchFamily="18" charset="0"/>
                <a:ea typeface="Times New Roman" panose="02020603050405020304" pitchFamily="18" charset="0"/>
              </a:rPr>
              <a:t>.</a:t>
            </a:r>
            <a:r>
              <a:rPr lang="en-US" sz="2400" b="1" dirty="0">
                <a:solidFill>
                  <a:srgbClr val="000000"/>
                </a:solidFill>
                <a:effectLst/>
                <a:latin typeface="Times New Roman" panose="02020603050405020304" pitchFamily="18" charset="0"/>
                <a:ea typeface="Times New Roman" panose="02020603050405020304" pitchFamily="18" charset="0"/>
              </a:rPr>
              <a:t>S</a:t>
            </a:r>
            <a:r>
              <a:rPr lang="ru-RU" sz="2400" b="1" dirty="0">
                <a:solidFill>
                  <a:srgbClr val="000000"/>
                </a:solidFill>
                <a:effectLst/>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Надежду на успех вселяет публикация 16.06.2021 об успешных действиях родительской общественности Московской области и других регионов в общении со Сбербанком. </a:t>
            </a:r>
          </a:p>
          <a:p>
            <a:pPr indent="180340" algn="l">
              <a:spcBef>
                <a:spcPts val="0"/>
              </a:spcBef>
            </a:pPr>
            <a:r>
              <a:rPr lang="ru-RU" sz="2400" dirty="0">
                <a:latin typeface="Times New Roman" panose="02020603050405020304" pitchFamily="18" charset="0"/>
                <a:cs typeface="Times New Roman" panose="02020603050405020304" pitchFamily="18" charset="0"/>
                <a:hlinkClick r:id="rId3"/>
              </a:rPr>
              <a:t>Как Греф и Ракова бегают от встреч с родителями по «</a:t>
            </a:r>
            <a:r>
              <a:rPr lang="ru-RU" sz="2400" dirty="0" err="1">
                <a:latin typeface="Times New Roman" panose="02020603050405020304" pitchFamily="18" charset="0"/>
                <a:cs typeface="Times New Roman" panose="02020603050405020304" pitchFamily="18" charset="0"/>
                <a:hlinkClick r:id="rId3"/>
              </a:rPr>
              <a:t>Сберклассу</a:t>
            </a:r>
            <a:r>
              <a:rPr lang="ru-RU" sz="2400" dirty="0">
                <a:latin typeface="Times New Roman" panose="02020603050405020304" pitchFamily="18" charset="0"/>
                <a:cs typeface="Times New Roman" panose="02020603050405020304" pitchFamily="18" charset="0"/>
                <a:hlinkClick r:id="rId3"/>
              </a:rPr>
              <a:t>» (katyusha.org)</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146</a:t>
            </a:fld>
            <a:endParaRPr lang="ru-RU" dirty="0">
              <a:solidFill>
                <a:schemeClr val="accent1"/>
              </a:solidFill>
            </a:endParaRPr>
          </a:p>
        </p:txBody>
      </p:sp>
    </p:spTree>
    <p:extLst>
      <p:ext uri="{BB962C8B-B14F-4D97-AF65-F5344CB8AC3E}">
        <p14:creationId xmlns:p14="http://schemas.microsoft.com/office/powerpoint/2010/main" val="5559806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Спасибо за внимание. Желаю успехов!</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27534"/>
            <a:ext cx="8712968" cy="4248472"/>
          </a:xfrm>
        </p:spPr>
        <p:txBody>
          <a:bodyPr>
            <a:noAutofit/>
          </a:bodyPr>
          <a:lstStyle/>
          <a:p>
            <a:pPr marR="612140" algn="l">
              <a:lnSpc>
                <a:spcPct val="100000"/>
              </a:lnSpc>
              <a:spcBef>
                <a:spcPts val="300"/>
              </a:spcBef>
            </a:pPr>
            <a:r>
              <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147</a:t>
            </a:fld>
            <a:endParaRPr lang="ru-RU" dirty="0">
              <a:solidFill>
                <a:schemeClr val="accent1"/>
              </a:solidFill>
            </a:endParaRPr>
          </a:p>
        </p:txBody>
      </p:sp>
      <p:sp>
        <p:nvSpPr>
          <p:cNvPr id="10" name="TextBox 9">
            <a:extLst>
              <a:ext uri="{FF2B5EF4-FFF2-40B4-BE49-F238E27FC236}">
                <a16:creationId xmlns:a16="http://schemas.microsoft.com/office/drawing/2014/main" id="{BE5BD1F1-98E7-4E84-BA1E-01A741FB5895}"/>
              </a:ext>
            </a:extLst>
          </p:cNvPr>
          <p:cNvSpPr txBox="1"/>
          <p:nvPr/>
        </p:nvSpPr>
        <p:spPr>
          <a:xfrm>
            <a:off x="323528" y="843558"/>
            <a:ext cx="8424936" cy="3477875"/>
          </a:xfrm>
          <a:prstGeom prst="rect">
            <a:avLst/>
          </a:prstGeom>
          <a:noFill/>
        </p:spPr>
        <p:txBody>
          <a:bodyPr wrap="square">
            <a:spAutoFit/>
          </a:bodyPr>
          <a:lstStyle/>
          <a:p>
            <a:pPr indent="180340" algn="l">
              <a:spcBef>
                <a:spcPts val="0"/>
              </a:spcBef>
            </a:pPr>
            <a:r>
              <a:rPr lang="ru-RU"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Публикации по теме</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000" u="sng" dirty="0">
                <a:solidFill>
                  <a:srgbClr val="0077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ФГОС 4.0 2021</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Проект стандарта (обсуждение завершено 07.05.2021).</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Шевкин А.В. </a:t>
            </a:r>
            <a:r>
              <a:rPr lang="ru-RU" sz="2000" u="sng" dirty="0">
                <a:solidFill>
                  <a:srgbClr val="0077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Обсуждаем требования Стандарта по математике</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(05.04.2019).</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Шевкин А.В. </a:t>
            </a:r>
            <a:r>
              <a:rPr lang="ru-RU" sz="2000" u="sng" dirty="0">
                <a:solidFill>
                  <a:srgbClr val="0077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Содержание обучения математике в </a:t>
            </a:r>
            <a:r>
              <a:rPr lang="ru-RU" sz="2000" u="sng" dirty="0" err="1">
                <a:solidFill>
                  <a:srgbClr val="0077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ФГОСе</a:t>
            </a:r>
            <a:r>
              <a:rPr lang="ru-RU" sz="2000" u="sng" dirty="0">
                <a:solidFill>
                  <a:srgbClr val="0077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 Что не так?</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(14.11.2019).</a:t>
            </a:r>
          </a:p>
          <a:p>
            <a:pPr indent="180340" algn="l">
              <a:spcBef>
                <a:spcPts val="0"/>
              </a:spcBef>
            </a:pP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Другие статьи и презентации размещены по адресам: </a:t>
            </a:r>
            <a:r>
              <a:rPr lang="en-US" sz="2000" dirty="0">
                <a:latin typeface="Times New Roman" panose="02020603050405020304" pitchFamily="18" charset="0"/>
                <a:cs typeface="Times New Roman" panose="02020603050405020304" pitchFamily="18" charset="0"/>
                <a:hlinkClick r:id="rId7"/>
              </a:rPr>
              <a:t>www.shevkin.ru</a:t>
            </a:r>
            <a:endParaRPr lang="ru-RU" sz="2000" dirty="0">
              <a:latin typeface="Times New Roman" panose="02020603050405020304" pitchFamily="18" charset="0"/>
              <a:cs typeface="Times New Roman" panose="02020603050405020304" pitchFamily="18" charset="0"/>
            </a:endParaRPr>
          </a:p>
          <a:p>
            <a:pPr algn="l"/>
            <a:r>
              <a:rPr lang="en-US" sz="2000" dirty="0">
                <a:solidFill>
                  <a:srgbClr val="0070C0"/>
                </a:solidFill>
                <a:latin typeface="Times New Roman" panose="02020603050405020304" pitchFamily="18" charset="0"/>
                <a:cs typeface="Times New Roman" panose="02020603050405020304" pitchFamily="18" charset="0"/>
                <a:hlinkClick r:id="rId8"/>
              </a:rPr>
              <a:t>https://zen.yandex.ru/profile/editor/shevkin</a:t>
            </a:r>
            <a:endParaRPr lang="ru-RU" sz="2000" dirty="0">
              <a:solidFill>
                <a:srgbClr val="0070C0"/>
              </a:solidFill>
              <a:latin typeface="Times New Roman" panose="02020603050405020304" pitchFamily="18" charset="0"/>
              <a:cs typeface="Times New Roman" panose="02020603050405020304" pitchFamily="18" charset="0"/>
            </a:endParaRPr>
          </a:p>
          <a:p>
            <a:pPr algn="l"/>
            <a:endParaRPr lang="ru-RU" sz="2000" dirty="0">
              <a:latin typeface="Times New Roman" panose="02020603050405020304" pitchFamily="18" charset="0"/>
              <a:cs typeface="Times New Roman" panose="02020603050405020304" pitchFamily="18" charset="0"/>
            </a:endParaRPr>
          </a:p>
          <a:p>
            <a:pPr algn="l"/>
            <a:r>
              <a:rPr lang="ru-RU" sz="2000" dirty="0">
                <a:latin typeface="Times New Roman" panose="02020603050405020304" pitchFamily="18" charset="0"/>
                <a:cs typeface="Times New Roman" panose="02020603050405020304" pitchFamily="18" charset="0"/>
              </a:rPr>
              <a:t>Пишите, если что… </a:t>
            </a:r>
            <a:r>
              <a:rPr lang="en-US" sz="2000" dirty="0">
                <a:latin typeface="Times New Roman" panose="02020603050405020304" pitchFamily="18" charset="0"/>
                <a:cs typeface="Times New Roman" panose="02020603050405020304" pitchFamily="18" charset="0"/>
                <a:hlinkClick r:id="rId9"/>
              </a:rPr>
              <a:t>avshevkin@mail.ru</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033218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 когда я пытался объяснить им необходимость экспонент и логарифмов в физике, где ими определяется параметрическая формула падения давления воздуха и законы квантовой статистической механики, и в экологии, где есть закон Мальтуса, и в экономике, где бывают и сложные проценты, и инфляция валюты, включая, например, подсчёт сегодняшней стоимости царских долгов, то выяснилось, что мои собеседники — экономисты и финансисты, которым было поручено реформировать программы по математике, … об упомянутых мною законах экономики и финансовой политики понятия не имели</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15</a:t>
            </a:fld>
            <a:endParaRPr lang="ru-RU" dirty="0">
              <a:solidFill>
                <a:schemeClr val="accent1"/>
              </a:solidFill>
            </a:endParaRPr>
          </a:p>
        </p:txBody>
      </p:sp>
    </p:spTree>
    <p:extLst>
      <p:ext uri="{BB962C8B-B14F-4D97-AF65-F5344CB8AC3E}">
        <p14:creationId xmlns:p14="http://schemas.microsoft.com/office/powerpoint/2010/main" val="93821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Реализация идей Римского клуба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В аналитической записке академика В.И. Арнольда </a:t>
            </a:r>
            <a:r>
              <a:rPr lang="ru-RU" sz="2400" b="1" dirty="0">
                <a:solidFill>
                  <a:srgbClr val="000000"/>
                </a:solidFill>
                <a:effectLst/>
                <a:latin typeface="Times New Roman" panose="02020603050405020304" pitchFamily="18" charset="0"/>
                <a:ea typeface="Times New Roman" panose="02020603050405020304" pitchFamily="18" charset="0"/>
              </a:rPr>
              <a:t>«Что ждёт школу в России? Подготовка новой культурной революции»</a:t>
            </a:r>
            <a:r>
              <a:rPr lang="ru-RU" sz="2400" dirty="0">
                <a:solidFill>
                  <a:srgbClr val="000000"/>
                </a:solidFill>
                <a:effectLst/>
                <a:latin typeface="Times New Roman" panose="02020603050405020304" pitchFamily="18" charset="0"/>
                <a:ea typeface="Times New Roman" panose="02020603050405020304" pitchFamily="18" charset="0"/>
              </a:rPr>
              <a:t> изложены четыре пункта плана модернизации образования в России, как этот план понимают сами «реформаторы» (проект 2001 г.). Приведём полностью только первые два пункта.</a:t>
            </a:r>
            <a:endParaRPr lang="ru-RU" sz="2400" dirty="0">
              <a:effectLst/>
              <a:latin typeface="Times New Roman" panose="02020603050405020304" pitchFamily="18" charset="0"/>
              <a:ea typeface="Times New Roman" panose="02020603050405020304" pitchFamily="18" charset="0"/>
            </a:endParaRPr>
          </a:p>
          <a:p>
            <a:pPr indent="180340" algn="l"/>
            <a:r>
              <a:rPr lang="ru-RU" sz="2400" b="1" dirty="0">
                <a:solidFill>
                  <a:srgbClr val="000000"/>
                </a:solidFill>
                <a:effectLst/>
                <a:latin typeface="Times New Roman" panose="02020603050405020304" pitchFamily="18" charset="0"/>
                <a:ea typeface="Times New Roman" panose="02020603050405020304" pitchFamily="18" charset="0"/>
              </a:rPr>
              <a:t>1.</a:t>
            </a:r>
            <a:r>
              <a:rPr lang="ru-RU" sz="2400" dirty="0">
                <a:solidFill>
                  <a:srgbClr val="000000"/>
                </a:solidFill>
                <a:effectLst/>
                <a:latin typeface="Times New Roman" panose="02020603050405020304" pitchFamily="18" charset="0"/>
                <a:ea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rPr>
              <a:t>Основными целями</a:t>
            </a:r>
            <a:r>
              <a:rPr lang="ru-RU" sz="2400" dirty="0">
                <a:solidFill>
                  <a:srgbClr val="000000"/>
                </a:solidFill>
                <a:effectLst/>
                <a:latin typeface="Times New Roman" panose="02020603050405020304" pitchFamily="18" charset="0"/>
                <a:ea typeface="Times New Roman" panose="02020603050405020304" pitchFamily="18" charset="0"/>
              </a:rPr>
              <a:t> образования являются «воспитание самостоятельности, правовой культуры, умения сотрудничать и общаться с другими, толерантности, знания экономики, права, менеджмента, социологии и политологии, владение иностранным языком». Никакие науки в «цели обучения» не включены.</a:t>
            </a:r>
            <a:endParaRPr lang="ru-RU" sz="2400" dirty="0">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16</a:t>
            </a:fld>
            <a:endParaRPr lang="ru-RU" dirty="0">
              <a:solidFill>
                <a:schemeClr val="accent1"/>
              </a:solidFill>
            </a:endParaRPr>
          </a:p>
        </p:txBody>
      </p:sp>
    </p:spTree>
    <p:extLst>
      <p:ext uri="{BB962C8B-B14F-4D97-AF65-F5344CB8AC3E}">
        <p14:creationId xmlns:p14="http://schemas.microsoft.com/office/powerpoint/2010/main" val="114443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Реализация идей Римского клуба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rPr>
              <a:t> 2. Основными средствами</a:t>
            </a:r>
            <a:r>
              <a:rPr lang="ru-RU" sz="2400" dirty="0">
                <a:solidFill>
                  <a:srgbClr val="000000"/>
                </a:solidFill>
                <a:effectLst/>
                <a:latin typeface="Times New Roman" panose="02020603050405020304" pitchFamily="18" charset="0"/>
                <a:ea typeface="Times New Roman" panose="02020603050405020304" pitchFamily="18" charset="0"/>
              </a:rPr>
              <a:t> для достижения этих целей объявляются «разгрузка общеобразовательного ядра», «отказ от сциентистского (т. е. научного — В.А.) и </a:t>
            </a:r>
            <a:r>
              <a:rPr lang="ru-RU" sz="2400" dirty="0" err="1">
                <a:solidFill>
                  <a:srgbClr val="000000"/>
                </a:solidFill>
                <a:effectLst/>
                <a:latin typeface="Times New Roman" panose="02020603050405020304" pitchFamily="18" charset="0"/>
                <a:ea typeface="Times New Roman" panose="02020603050405020304" pitchFamily="18" charset="0"/>
              </a:rPr>
              <a:t>предметноцентричес</a:t>
            </a:r>
            <a:r>
              <a:rPr lang="ru-RU" sz="2400" dirty="0">
                <a:solidFill>
                  <a:srgbClr val="000000"/>
                </a:solidFill>
                <a:effectLst/>
                <a:latin typeface="Times New Roman" panose="02020603050405020304" pitchFamily="18" charset="0"/>
                <a:ea typeface="Times New Roman" panose="02020603050405020304" pitchFamily="18" charset="0"/>
              </a:rPr>
              <a:t>-кого подходов»…, «существенное сокращение объёма образования… Специалистов необходимо отстранить от обсуждения программ «своих специальностей»…</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Следующие два пункта плана посвящены изменениям в системе оценки и тому, что в средней школе «должно быть» [в неделю]: три часа русского языка, три часа математики, три — иностранного языка, три — обществоведения, три — естествознания, а остальное — «включение дополнительных модулей», гуманизация, </a:t>
            </a:r>
            <a:r>
              <a:rPr lang="ru-RU" sz="2400" dirty="0" err="1">
                <a:solidFill>
                  <a:srgbClr val="000000"/>
                </a:solidFill>
                <a:effectLst/>
                <a:latin typeface="Times New Roman" panose="02020603050405020304" pitchFamily="18" charset="0"/>
                <a:ea typeface="Times New Roman" panose="02020603050405020304" pitchFamily="18" charset="0"/>
              </a:rPr>
              <a:t>гуманитаризация</a:t>
            </a:r>
            <a:r>
              <a:rPr lang="ru-RU" sz="2400" dirty="0">
                <a:solidFill>
                  <a:srgbClr val="000000"/>
                </a:solidFill>
                <a:effectLst/>
                <a:latin typeface="Times New Roman" panose="02020603050405020304" pitchFamily="18" charset="0"/>
                <a:ea typeface="Times New Roman" panose="02020603050405020304" pitchFamily="18" charset="0"/>
              </a:rPr>
              <a:t> и т. д. и т. п.».</a:t>
            </a:r>
            <a:endParaRPr lang="ru-RU" sz="2400" dirty="0">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17</a:t>
            </a:fld>
            <a:endParaRPr lang="ru-RU" dirty="0">
              <a:solidFill>
                <a:schemeClr val="accent1"/>
              </a:solidFill>
            </a:endParaRPr>
          </a:p>
        </p:txBody>
      </p:sp>
    </p:spTree>
    <p:extLst>
      <p:ext uri="{BB962C8B-B14F-4D97-AF65-F5344CB8AC3E}">
        <p14:creationId xmlns:p14="http://schemas.microsoft.com/office/powerpoint/2010/main" val="38808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Реализация идей Римского клуба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b="1" dirty="0">
                <a:solidFill>
                  <a:srgbClr val="000000"/>
                </a:solidFill>
                <a:effectLst/>
                <a:latin typeface="Times New Roman" panose="02020603050405020304" pitchFamily="18" charset="0"/>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Далее Владимир Игоревич рассказывает о своём участии в многочасовом разговоре с собеседниками, которые, по их словам, активно участвуют в подготовке проекта реформы средней школы. Он приводит пример, показывающий уровень компетентности людей смело взявшихся ломать через колено образование в России: «Мне сообщили, что слабость нашего сегодняшнего школьного обучения, якобы, «выявлена международной комиссией», а в ответ на мой вопрос, как проводилось исследование, меня уведомили, что наши школьники слабо справляются со «стандартными вопросами», вроде: «что общего у ежа с молоком?». </a:t>
            </a:r>
            <a:endParaRPr lang="ru-RU" sz="2400" dirty="0">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18</a:t>
            </a:fld>
            <a:endParaRPr lang="ru-RU" dirty="0">
              <a:solidFill>
                <a:schemeClr val="accent1"/>
              </a:solidFill>
            </a:endParaRPr>
          </a:p>
        </p:txBody>
      </p:sp>
    </p:spTree>
    <p:extLst>
      <p:ext uri="{BB962C8B-B14F-4D97-AF65-F5344CB8AC3E}">
        <p14:creationId xmlns:p14="http://schemas.microsoft.com/office/powerpoint/2010/main" val="213262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Реализация идей Римского клуба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Я тоже не знал, что у них общего, и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тогда меня обучили правильному ответу: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«оба сворачиваются».</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«Наиболее важной чертой будущей организации реформ мои собеседники считали то, что составление программ по разным дисциплинам не должно быть доверено соответствующим специалистам… Вероятно, именно эта идея привела к прошлогодней попытке полностью исключить из школьного обучения курс геометрии (чему воспротивились не только математики из РАН, но и представители оборонных предприятий).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19</a:t>
            </a:fld>
            <a:endParaRPr lang="ru-RU" dirty="0">
              <a:solidFill>
                <a:schemeClr val="accent1"/>
              </a:solidFill>
            </a:endParaRPr>
          </a:p>
        </p:txBody>
      </p:sp>
      <p:pic>
        <p:nvPicPr>
          <p:cNvPr id="6" name="Рисунок 5">
            <a:extLst>
              <a:ext uri="{FF2B5EF4-FFF2-40B4-BE49-F238E27FC236}">
                <a16:creationId xmlns:a16="http://schemas.microsoft.com/office/drawing/2014/main" id="{8C9FB362-EB5E-4F54-B690-5247FD9EA2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59" y="-9371"/>
            <a:ext cx="3131841" cy="1933050"/>
          </a:xfrm>
          <a:prstGeom prst="rect">
            <a:avLst/>
          </a:prstGeom>
          <a:noFill/>
          <a:ln>
            <a:noFill/>
          </a:ln>
        </p:spPr>
      </p:pic>
    </p:spTree>
    <p:extLst>
      <p:ext uri="{BB962C8B-B14F-4D97-AF65-F5344CB8AC3E}">
        <p14:creationId xmlns:p14="http://schemas.microsoft.com/office/powerpoint/2010/main" val="184710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rPr>
              <a:t>Немного истории</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771550"/>
            <a:ext cx="8712968" cy="4104456"/>
          </a:xfrm>
        </p:spPr>
        <p:txBody>
          <a:bodyPr>
            <a:noAutofit/>
          </a:bodyPr>
          <a:lstStyle/>
          <a:p>
            <a:pPr indent="180340" algn="l">
              <a:lnSpc>
                <a:spcPct val="107000"/>
              </a:lnSpc>
              <a:spcAft>
                <a:spcPts val="800"/>
              </a:spcAft>
            </a:pP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Что деградация образования страны влечёт за собой деградацию специалистов во всех областях «народного хозяйства» (наука, производство, оборона, образование, медицина), видимо, доказывать не надо. Поэтому деградация образования </a:t>
            </a:r>
            <a:r>
              <a:rPr lang="ru-RU"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преступление перед народом и государством, перед будущим наших детей и внуков тех «специалистов», которые, не смотря на предупреждения экспертов, привели образование к деградации. Этот вопрос требует не моего обзора, а расследования.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a:t>
            </a:fld>
            <a:endParaRPr lang="ru-RU" dirty="0">
              <a:solidFill>
                <a:schemeClr val="accent1"/>
              </a:solidFill>
            </a:endParaRPr>
          </a:p>
        </p:txBody>
      </p:sp>
    </p:spTree>
    <p:extLst>
      <p:ext uri="{BB962C8B-B14F-4D97-AF65-F5344CB8AC3E}">
        <p14:creationId xmlns:p14="http://schemas.microsoft.com/office/powerpoint/2010/main" val="110308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Реализация идей Римского клуба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Сейчас обсуждается новый проект, где исключены всего только логарифмы и синусы, степенные функции и стереометрия. За этим придётся исключить из физики законы Кулона и всемирного тяготения, которые основаны на исключаемой математической теории, а из географии — параллели и меридианы…</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20</a:t>
            </a:fld>
            <a:endParaRPr lang="ru-RU" dirty="0">
              <a:solidFill>
                <a:schemeClr val="accent1"/>
              </a:solidFill>
            </a:endParaRPr>
          </a:p>
        </p:txBody>
      </p:sp>
    </p:spTree>
    <p:extLst>
      <p:ext uri="{BB962C8B-B14F-4D97-AF65-F5344CB8AC3E}">
        <p14:creationId xmlns:p14="http://schemas.microsoft.com/office/powerpoint/2010/main" val="265359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Реализация идей Римского клуба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pPr>
            <a:r>
              <a:rPr lang="ru-RU" sz="2400" dirty="0">
                <a:solidFill>
                  <a:srgbClr val="000000"/>
                </a:solidFill>
                <a:effectLst/>
                <a:latin typeface="Times New Roman" panose="02020603050405020304" pitchFamily="18" charset="0"/>
                <a:ea typeface="Times New Roman" panose="02020603050405020304" pitchFamily="18" charset="0"/>
              </a:rPr>
              <a:t>Главная цель реформы, по словам моих собеседников, — добавляет академик В.И. Арнольд, — состоит в том, чтобы осчастливить родителей, сделав их детей-двоечников отличниками, меняя не уровень их знаний и умений, а уровень требований к ним. Крайне отрицательно «реформаторы» отнеслись к моим словам о необходимости повысить зарплату учителям. По их мнению, </a:t>
            </a:r>
            <a:r>
              <a:rPr lang="ru-RU" sz="2400" b="1" dirty="0">
                <a:solidFill>
                  <a:srgbClr val="000000"/>
                </a:solidFill>
                <a:effectLst/>
                <a:latin typeface="Times New Roman" panose="02020603050405020304" pitchFamily="18" charset="0"/>
                <a:ea typeface="Times New Roman" panose="02020603050405020304" pitchFamily="18" charset="0"/>
              </a:rPr>
              <a:t>«это только закрепило бы нынешнюю оккупацию школ малокомпетентными старушками»</a:t>
            </a:r>
            <a:r>
              <a:rPr lang="ru-RU" sz="2400" dirty="0">
                <a:solidFill>
                  <a:srgbClr val="000000"/>
                </a:solidFill>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21</a:t>
            </a:fld>
            <a:endParaRPr lang="ru-RU" dirty="0">
              <a:solidFill>
                <a:schemeClr val="accent1"/>
              </a:solidFill>
            </a:endParaRPr>
          </a:p>
        </p:txBody>
      </p:sp>
    </p:spTree>
    <p:extLst>
      <p:ext uri="{BB962C8B-B14F-4D97-AF65-F5344CB8AC3E}">
        <p14:creationId xmlns:p14="http://schemas.microsoft.com/office/powerpoint/2010/main" val="351631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Реализация идей Римского клуба</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Академик В.И. Арнольда не назвал своих собеседников. Признаюсь, в роли одного из них я вижу Ярослава Ивановича Кузьминова. Ну кто ещё мог тогда так самоуверенно вещать академику РАН про то, что нужно и должно делать в образовании России? — Только тот, кто был одним из распорядителей кредитов на «реформу» образования, кто был поставлен заказчиками нашей «реформы» образования…</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22</a:t>
            </a:fld>
            <a:endParaRPr lang="ru-RU" dirty="0">
              <a:solidFill>
                <a:schemeClr val="accent1"/>
              </a:solidFill>
            </a:endParaRPr>
          </a:p>
        </p:txBody>
      </p:sp>
    </p:spTree>
    <p:extLst>
      <p:ext uri="{BB962C8B-B14F-4D97-AF65-F5344CB8AC3E}">
        <p14:creationId xmlns:p14="http://schemas.microsoft.com/office/powerpoint/2010/main" val="197568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Восприятие «реформы»</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Aft>
                <a:spcPts val="800"/>
              </a:spcAft>
            </a:pPr>
            <a:r>
              <a:rPr lang="ru-RU" sz="23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С самого начала «реформы» образования научно-образовательное сообщество терялось в догадках, обсуждая каждый новый шаг «реформаторов»: что это было? — Недоработка невесть откуда взявшихся неспециалистов или откровенное вредительство? Причём долгое время не было понятно, а кто персонально руководит этой бурной деятельностью. </a:t>
            </a:r>
            <a:r>
              <a:rPr lang="ru-RU"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статье члена РАН Д.В. Аносова рассказано о Всероссийской конференции «Математика и общество. Математическое образование на рубеже веков» (сентябрь, 2000 г.), в решении которой подчеркнуто отсутствие взаимодействия и взаимопонимания представителей государства с населением в вопросах, затрагивающих жизненно важные интересы практически каждого россиянина. </a:t>
            </a:r>
            <a:endParaRPr lang="ru-RU" sz="23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23</a:t>
            </a:fld>
            <a:endParaRPr lang="ru-RU" dirty="0">
              <a:solidFill>
                <a:schemeClr val="accent1"/>
              </a:solidFill>
            </a:endParaRPr>
          </a:p>
        </p:txBody>
      </p:sp>
    </p:spTree>
    <p:extLst>
      <p:ext uri="{BB962C8B-B14F-4D97-AF65-F5344CB8AC3E}">
        <p14:creationId xmlns:p14="http://schemas.microsoft.com/office/powerpoint/2010/main" val="256720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Восприятие «реформы»</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Он отметил, что даже выступление секретаря Совета Безопасности РФ С. Иванова в «Независимой газете» 29.11.2000 о том, что Академия наук не только не занимается научной экспертизой проектов, но её даже не ставят в известность о предполагаемых реформах в образовании.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Хроника реформы образования: путь в никуда под внешним управлением</a:t>
            </a:r>
            <a:r>
              <a:rPr lang="ru-RU" sz="24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(2008 г.)</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ри становлении капитализма в России считалось, что страна войдёт в клуб западных держав, а для этого перенастраивали все системы государства на лучшее соответствие системам наших «уважаемых партнёров».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24</a:t>
            </a:fld>
            <a:endParaRPr lang="ru-RU" dirty="0">
              <a:solidFill>
                <a:schemeClr val="accent1"/>
              </a:solidFill>
            </a:endParaRPr>
          </a:p>
        </p:txBody>
      </p:sp>
    </p:spTree>
    <p:extLst>
      <p:ext uri="{BB962C8B-B14F-4D97-AF65-F5344CB8AC3E}">
        <p14:creationId xmlns:p14="http://schemas.microsoft.com/office/powerpoint/2010/main" val="228572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Восприятие «реформы»</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Наши политики не понимали, что Запад видит Россию только как часть своей пищевой цепочки. Ну какие равноправные отношения могут быть между удавом и кроликом? Сейчас это стало очевидным. А тогда у нас считали, что всё должно быть как у них. Руководили этой работой люди, работавшие в международных организациях, которыми жёстко управляют США. Страна брала кредиты на реформу образования, а кредиторы ставили условия: выполнение реформ в заданном направлении.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25</a:t>
            </a:fld>
            <a:endParaRPr lang="ru-RU" dirty="0">
              <a:solidFill>
                <a:schemeClr val="accent1"/>
              </a:solidFill>
            </a:endParaRPr>
          </a:p>
        </p:txBody>
      </p:sp>
    </p:spTree>
    <p:extLst>
      <p:ext uri="{BB962C8B-B14F-4D97-AF65-F5344CB8AC3E}">
        <p14:creationId xmlns:p14="http://schemas.microsoft.com/office/powerpoint/2010/main" val="107597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Разрушение советской школы</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Одним из пунктов, в котором совпадали мнения «реформаторов», была необходимость разрушения прежней советской (российской) системы образования, воспроизводившей советскую ментальность. </a:t>
            </a:r>
            <a:r>
              <a:rPr lang="ru-RU"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Коллективизм и па</a:t>
            </a:r>
            <a:r>
              <a:rPr lang="ru-RU"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триотизм мешали строить капитализм.</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Вот как о первых результатах «реформы» рассказал один из её руководителей А.Г. Асмолов в интервью журналу «Огонёк» (2000 г.).</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26</a:t>
            </a:fld>
            <a:endParaRPr lang="ru-RU" dirty="0">
              <a:solidFill>
                <a:schemeClr val="accent1"/>
              </a:solidFill>
            </a:endParaRPr>
          </a:p>
        </p:txBody>
      </p:sp>
    </p:spTree>
    <p:extLst>
      <p:ext uri="{BB962C8B-B14F-4D97-AF65-F5344CB8AC3E}">
        <p14:creationId xmlns:p14="http://schemas.microsoft.com/office/powerpoint/2010/main" val="501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Разрушение советской школы</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latin typeface="Times New Roman" panose="02020603050405020304" pitchFamily="18" charset="0"/>
                <a:cs typeface="Times New Roman" panose="02020603050405020304" pitchFamily="18" charset="0"/>
              </a:rPr>
              <a:t> </a:t>
            </a: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r>
              <a:rPr lang="ru-RU"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Александр Григорьевич до сих пор «реформатор» образования. Долгие годы руководил Федеральным институтом развития образования (ФИРО).</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27</a:t>
            </a:fld>
            <a:endParaRPr lang="ru-RU" dirty="0">
              <a:solidFill>
                <a:schemeClr val="accent1"/>
              </a:solidFill>
            </a:endParaRPr>
          </a:p>
        </p:txBody>
      </p:sp>
      <p:pic>
        <p:nvPicPr>
          <p:cNvPr id="6" name="Рисунок 5">
            <a:extLst>
              <a:ext uri="{FF2B5EF4-FFF2-40B4-BE49-F238E27FC236}">
                <a16:creationId xmlns:a16="http://schemas.microsoft.com/office/drawing/2014/main" id="{B837DBB0-0A7B-4F8C-9CA7-9B1AC56702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771550"/>
            <a:ext cx="6408712" cy="3024336"/>
          </a:xfrm>
          <a:prstGeom prst="rect">
            <a:avLst/>
          </a:prstGeom>
          <a:noFill/>
          <a:ln>
            <a:noFill/>
          </a:ln>
        </p:spPr>
      </p:pic>
    </p:spTree>
    <p:extLst>
      <p:ext uri="{BB962C8B-B14F-4D97-AF65-F5344CB8AC3E}">
        <p14:creationId xmlns:p14="http://schemas.microsoft.com/office/powerpoint/2010/main" val="2676776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Когда стране были нужны знания учащихся</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Инспектор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горОНО</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 Рогов написал статью «Учиться на опыте передовых школ (к итогам учебного года в школах Саратова)» (газета «Коммунист», 12.07.1940).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 какими же показателями закончили школы Саратова учебный год? В результате весенних испытаний переведено в следующие классы 79 процентов учащихся; 8,6 процента — оставлено на второй год; получили испытания на осень 12,4 процента. Таким образом, по сравнению с прошлым годом успеваемость учащихся понизилась на 5 процентов. Этот факт заставляет серьезно задуматься…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28</a:t>
            </a:fld>
            <a:endParaRPr lang="ru-RU" dirty="0">
              <a:solidFill>
                <a:schemeClr val="accent1"/>
              </a:solidFill>
            </a:endParaRPr>
          </a:p>
        </p:txBody>
      </p:sp>
    </p:spTree>
    <p:extLst>
      <p:ext uri="{BB962C8B-B14F-4D97-AF65-F5344CB8AC3E}">
        <p14:creationId xmlns:p14="http://schemas.microsoft.com/office/powerpoint/2010/main" val="3827902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Когда стране были нужны знания учащихся</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той же школе [№ 26] у преподавательницы арифметики 5-го класса тов. Афанасьевой и у преподавательницы 4-го класса тов. Алексеевой весь год было «всё благополучно», а вот на испытаниях почти половина учащихся получила плохие оценки. Это говорит о том, что в школе не было надлежащего контроля за работой учителя, а бесконтрольность порождала либерализм в оценках знаний учащихся, что создавало картину полного благополучия. Испытания показали, что 32 процента учащихся этих классов не усвоили пройденного курса и получили плохие отметки.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29</a:t>
            </a:fld>
            <a:endParaRPr lang="ru-RU" dirty="0">
              <a:solidFill>
                <a:schemeClr val="accent1"/>
              </a:solidFill>
            </a:endParaRPr>
          </a:p>
        </p:txBody>
      </p:sp>
    </p:spTree>
    <p:extLst>
      <p:ext uri="{BB962C8B-B14F-4D97-AF65-F5344CB8AC3E}">
        <p14:creationId xmlns:p14="http://schemas.microsoft.com/office/powerpoint/2010/main" val="291097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rPr>
              <a:t>Немного истории</a:t>
            </a:r>
            <a:endParaRPr lang="ru-RU" sz="32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27534"/>
            <a:ext cx="8712968" cy="4248472"/>
          </a:xfrm>
        </p:spPr>
        <p:txBody>
          <a:bodyPr>
            <a:noAutofit/>
          </a:bodyPr>
          <a:lstStyle/>
          <a:p>
            <a:pPr indent="180340" algn="l">
              <a:spcBef>
                <a:spcPts val="0"/>
              </a:spcBef>
            </a:pP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Одна из основ теории будущего на Земле — ограниченность ресурсов планеты Земля. Известен Римский клуб, участники которого более 40 лет разрабатывают теорию депопуляции населения планеты. Согласно этой теории, будущий мировой порядок — это общество, где будет царствовать «золотой миллион», а обслуживать его будет «грязный миллиард». Именно поэтому клубу был необходим план по разрушению системы образовани</a:t>
            </a:r>
            <a:r>
              <a:rPr lang="ru-RU" sz="24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я</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Им нужны были «недочеловеки», «биороботы», которыми будет легко управлять. Из ролика по ссылке можно узнать много подробностей.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r>
              <a:rPr lang="ru-RU"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БУДУЩИЙ МИРОВОЙ ПОРЯДОК.., где будет царствовать «золотой миллион», а обслуживать его будет «грязный миллиард». (ВИДЕО) » Москва - Третий Рим (3rm.info)</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a:t>
            </a:fld>
            <a:endParaRPr lang="ru-RU" dirty="0">
              <a:solidFill>
                <a:schemeClr val="accent1"/>
              </a:solidFill>
            </a:endParaRPr>
          </a:p>
        </p:txBody>
      </p:sp>
    </p:spTree>
    <p:extLst>
      <p:ext uri="{BB962C8B-B14F-4D97-AF65-F5344CB8AC3E}">
        <p14:creationId xmlns:p14="http://schemas.microsoft.com/office/powerpoint/2010/main" val="302262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Когда стране были нужны знания учащихся</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Такое же положение создалось и в 3-й средней школе с алгеброй в 6-х классах. Бывший директор школы тов. Ефремов плохо контролировал работу учителей. Ни он, ни завуч не сумели вскрыть явного очковтирательства со стороны преподавателя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Козлецова</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 которого в году в двух шестых классах было только 7 неуспевающих по алгебре. На испытаниях по этому предмету 47 учащихся показали полное незнание курса».</a:t>
            </a:r>
            <a:b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Школьное образование в СССР в 1940 году | </a:t>
            </a:r>
            <a:r>
              <a:rPr lang="ru-RU" sz="24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Шевкин.Ru</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30</a:t>
            </a:fld>
            <a:endParaRPr lang="ru-RU" dirty="0">
              <a:solidFill>
                <a:schemeClr val="accent1"/>
              </a:solidFill>
            </a:endParaRPr>
          </a:p>
        </p:txBody>
      </p:sp>
    </p:spTree>
    <p:extLst>
      <p:ext uri="{BB962C8B-B14F-4D97-AF65-F5344CB8AC3E}">
        <p14:creationId xmlns:p14="http://schemas.microsoft.com/office/powerpoint/2010/main" val="223885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 как теперь?</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«Вы почему поставили «3» ребёнку по своему предмету? Он же не придёт на ваш следующий урок». </a:t>
            </a:r>
          </a:p>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Повсеместно </a:t>
            </a:r>
            <a:b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употребимой</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стала </a:t>
            </a:r>
            <a:b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фраза «Вы поставили «2» </a:t>
            </a:r>
            <a:b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 ребёнку, а себе, значит, </a:t>
            </a:r>
            <a:b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 умеете учить».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31</a:t>
            </a:fld>
            <a:endParaRPr lang="ru-RU" dirty="0">
              <a:solidFill>
                <a:schemeClr val="accent1"/>
              </a:solidFill>
            </a:endParaRPr>
          </a:p>
        </p:txBody>
      </p:sp>
      <p:pic>
        <p:nvPicPr>
          <p:cNvPr id="6" name="Рисунок 5">
            <a:extLst>
              <a:ext uri="{FF2B5EF4-FFF2-40B4-BE49-F238E27FC236}">
                <a16:creationId xmlns:a16="http://schemas.microsoft.com/office/drawing/2014/main" id="{414EB248-9723-43B8-A633-810E834EDA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779662"/>
            <a:ext cx="5223089" cy="3363838"/>
          </a:xfrm>
          <a:prstGeom prst="rect">
            <a:avLst/>
          </a:prstGeom>
          <a:noFill/>
          <a:ln>
            <a:noFill/>
          </a:ln>
        </p:spPr>
      </p:pic>
    </p:spTree>
    <p:extLst>
      <p:ext uri="{BB962C8B-B14F-4D97-AF65-F5344CB8AC3E}">
        <p14:creationId xmlns:p14="http://schemas.microsoft.com/office/powerpoint/2010/main" val="383001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 как теперь?</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сюда добавить «оказание образовательных услуг», соревнование в педколлективе за надбавки к зарплате (новая система оплаты труда — НСОТ), изматывающие отчёты «ни о чём» и другие унижения учителей, то можно понять, что все эти мыслимые и немыслимые ошибки были допущены сознательно ради понижения уровня образования в стране и статуса учителя. Стоит ли удивляться нападениям и избиениям учителей? Стараясь получить сиюминутную выгоду, экономисты не думали об отдалённых последствиях НСОТ, оптимизации школ, а теперь и цифровизации образования.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32</a:t>
            </a:fld>
            <a:endParaRPr lang="ru-RU" dirty="0">
              <a:solidFill>
                <a:schemeClr val="accent1"/>
              </a:solidFill>
            </a:endParaRPr>
          </a:p>
        </p:txBody>
      </p:sp>
    </p:spTree>
    <p:extLst>
      <p:ext uri="{BB962C8B-B14F-4D97-AF65-F5344CB8AC3E}">
        <p14:creationId xmlns:p14="http://schemas.microsoft.com/office/powerpoint/2010/main" val="353112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 как теперь?</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«Реформаторы» делают вид, что заботятся о развитии образования, но никогда не отчитываясь о выгодах, которые получает образование. Причина проста: нет научно установленных выгод, нет независимых экспертиз влияния их деятельности на состояние образования в стране. Есть только их отчёты о внедрении и о росте придуманных ими показателей. Да ещё планы движения вперёд… к пропасти. А внешним управляющим не нужен подъём и развитие нашего образования и государства российского. Да и местным чиновникам подъём образования без надобности.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33</a:t>
            </a:fld>
            <a:endParaRPr lang="ru-RU" dirty="0">
              <a:solidFill>
                <a:schemeClr val="accent1"/>
              </a:solidFill>
            </a:endParaRPr>
          </a:p>
        </p:txBody>
      </p:sp>
    </p:spTree>
    <p:extLst>
      <p:ext uri="{BB962C8B-B14F-4D97-AF65-F5344CB8AC3E}">
        <p14:creationId xmlns:p14="http://schemas.microsoft.com/office/powerpoint/2010/main" val="255221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 как теперь?</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Приведу ответ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министра образования России Владимира Михайловича Филиппова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вопрос</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Виктории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Молодцовой</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(Российская газета, 20.02.2001):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 не боитесь, что Вас назовут человеком, развалившим отечественное образование?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Во-первых, без эксперимента развалить образование невозможно. Надо экспериментировать много лет, чтобы потом принять решение...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Уже 30 лет экспериментируют, а страна ощущает провал за провалом, сбываются предсказания американских собеседников академика И.В. Арнольда. Обсудим самый яркий провал — ЕГЭ.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34</a:t>
            </a:fld>
            <a:endParaRPr lang="ru-RU" dirty="0">
              <a:solidFill>
                <a:schemeClr val="accent1"/>
              </a:solidFill>
            </a:endParaRPr>
          </a:p>
        </p:txBody>
      </p:sp>
    </p:spTree>
    <p:extLst>
      <p:ext uri="{BB962C8B-B14F-4D97-AF65-F5344CB8AC3E}">
        <p14:creationId xmlns:p14="http://schemas.microsoft.com/office/powerpoint/2010/main" val="2520999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 как теперь?</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Из мнимой заботы о поступлении в МГУ мальчика из далёкого села, из желания победить коррупцию ввели ЕГЭ. Я вовсе не против ЕГЭ как одной из форм экзамена, результаты которого принимают некоторые вузы. Но после получения аттестата. </a:t>
            </a:r>
            <a:b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 против объединения в ЕГЭ двух несовместимых функций: выпускной экзамен для всех учащихся и отбор наиболее способных и мотивированных для обучения в вузе. Я против отказа общества в доверии школе и учителю, против лечения головной боли отсечением головы. Ссылки на возможные злоупотребления не принимаются, так как существуют меры административного и уголовного порядка, которые при необходимости можно усилить.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35</a:t>
            </a:fld>
            <a:endParaRPr lang="ru-RU" dirty="0">
              <a:solidFill>
                <a:schemeClr val="accent1"/>
              </a:solidFill>
            </a:endParaRPr>
          </a:p>
        </p:txBody>
      </p:sp>
    </p:spTree>
    <p:extLst>
      <p:ext uri="{BB962C8B-B14F-4D97-AF65-F5344CB8AC3E}">
        <p14:creationId xmlns:p14="http://schemas.microsoft.com/office/powerpoint/2010/main" val="15579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 как теперь?</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раньше абитуриент поступал в вуз, иногда не с первого раза, чтобы получить профессию своей мечты, то теперь большинство ребят поступает учиться по профессии «куда меня возьмут с моими баллами». Это же очевидный провал в отборе способных и мотивированных к обучению в вузах. Кроме того, ЕГЭ поддерживает тех, кто, независимо от уровня подготовки, мечтает обучаться в столице, что приводит к оттоку перспективных кадров из регионов. А это опасная тенденция для народного хозяйства и государства.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36</a:t>
            </a:fld>
            <a:endParaRPr lang="ru-RU" dirty="0">
              <a:solidFill>
                <a:schemeClr val="accent1"/>
              </a:solidFill>
            </a:endParaRPr>
          </a:p>
        </p:txBody>
      </p:sp>
    </p:spTree>
    <p:extLst>
      <p:ext uri="{BB962C8B-B14F-4D97-AF65-F5344CB8AC3E}">
        <p14:creationId xmlns:p14="http://schemas.microsoft.com/office/powerpoint/2010/main" val="1395925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Началась гонка за баллами, а не за знаниями. Обучение ведётся не по учебникам с систематическим изложением знаний, а по сборникам «ЕГЭ-20__». Круг тем, над которыми согласен работать школьник резко сузился. Его не интересует научная картина мира, устройство науки, азы которой он изучает, не интересуют предметы, по которым не надо сдавать ЕГЭ… Это плодит бескультурье, незнание мировой истории, истории своего государства и непомерные претензии и амбиции Митрофанушек, основанные на детском восприятии мира и себя в нём.  </a:t>
            </a:r>
          </a:p>
          <a:p>
            <a:pPr indent="180340" algn="l">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Интернете учат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лайфхакам</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объясняют, как получать правильные ответы, не понимая смысла своих действий — при сложении дробей, при решении задач на проценты и пр.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37</a:t>
            </a:fld>
            <a:endParaRPr lang="ru-RU" dirty="0">
              <a:solidFill>
                <a:schemeClr val="accent1"/>
              </a:solidFill>
            </a:endParaRPr>
          </a:p>
        </p:txBody>
      </p:sp>
    </p:spTree>
    <p:extLst>
      <p:ext uri="{BB962C8B-B14F-4D97-AF65-F5344CB8AC3E}">
        <p14:creationId xmlns:p14="http://schemas.microsoft.com/office/powerpoint/2010/main" val="2709027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Aft>
                <a:spcPts val="800"/>
              </a:spcAft>
            </a:pPr>
            <a:r>
              <a:rPr lang="ru-RU" sz="2400" dirty="0">
                <a:solidFill>
                  <a:srgbClr val="000000"/>
                </a:solidFill>
                <a:effectLst/>
                <a:latin typeface="Times New Roman" panose="02020603050405020304" pitchFamily="18" charset="0"/>
                <a:ea typeface="Calibri" panose="020F0502020204030204" pitchFamily="34" charset="0"/>
              </a:rPr>
              <a:t>Вот совет </a:t>
            </a:r>
            <a:r>
              <a:rPr lang="ru-RU" sz="2400" b="1" dirty="0">
                <a:solidFill>
                  <a:srgbClr val="000000"/>
                </a:solidFill>
                <a:effectLst/>
                <a:latin typeface="Times New Roman" panose="02020603050405020304" pitchFamily="18" charset="0"/>
                <a:ea typeface="Calibri" panose="020F0502020204030204" pitchFamily="34" charset="0"/>
              </a:rPr>
              <a:t>«Забейте на учёбу»</a:t>
            </a:r>
            <a:r>
              <a:rPr lang="ru-RU" sz="2400" dirty="0">
                <a:solidFill>
                  <a:srgbClr val="000000"/>
                </a:solidFill>
                <a:effectLst/>
                <a:latin typeface="Times New Roman" panose="02020603050405020304" pitchFamily="18" charset="0"/>
                <a:ea typeface="Calibri" panose="020F0502020204030204" pitchFamily="34" charset="0"/>
              </a:rPr>
              <a:t> от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популярной блогерши, в заголовке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её сообщения.</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38</a:t>
            </a:fld>
            <a:endParaRPr lang="ru-RU" dirty="0">
              <a:solidFill>
                <a:schemeClr val="accent1"/>
              </a:solidFill>
            </a:endParaRPr>
          </a:p>
        </p:txBody>
      </p:sp>
      <p:pic>
        <p:nvPicPr>
          <p:cNvPr id="6" name="Рисунок 5">
            <a:extLst>
              <a:ext uri="{FF2B5EF4-FFF2-40B4-BE49-F238E27FC236}">
                <a16:creationId xmlns:a16="http://schemas.microsoft.com/office/drawing/2014/main" id="{490DF05F-08FF-414E-ADFB-EDECD6CCB5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670774"/>
            <a:ext cx="3528393" cy="4248473"/>
          </a:xfrm>
          <a:prstGeom prst="rect">
            <a:avLst/>
          </a:prstGeom>
          <a:noFill/>
          <a:ln>
            <a:noFill/>
          </a:ln>
        </p:spPr>
      </p:pic>
    </p:spTree>
    <p:extLst>
      <p:ext uri="{BB962C8B-B14F-4D97-AF65-F5344CB8AC3E}">
        <p14:creationId xmlns:p14="http://schemas.microsoft.com/office/powerpoint/2010/main" val="568684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rPr>
              <a:t>В результате мы уже много лет выпускаем молодёжь, не мотивированную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собственное развитие, на напряжённую учёбу и напряжённый труд, не растим работников, а это одна из главных задач школы. Это не может не сказываться на качестве специалистов, которых выпускают сильно подпорченные реформами вузы. Скоро эти специалисты будут определять дальнейшее развитие страны… и её деградация обеспечена.</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Вредоносность ЕГЭ начинает доходить до учащихся школ и их родителей. Большинство жителей России выступило за отмену ЕГЭ (данные одного исследования).</a:t>
            </a:r>
            <a:endParaRPr lang="ru-RU" sz="2400" dirty="0">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39</a:t>
            </a:fld>
            <a:endParaRPr lang="ru-RU" dirty="0">
              <a:solidFill>
                <a:schemeClr val="accent1"/>
              </a:solidFill>
            </a:endParaRPr>
          </a:p>
        </p:txBody>
      </p:sp>
    </p:spTree>
    <p:extLst>
      <p:ext uri="{BB962C8B-B14F-4D97-AF65-F5344CB8AC3E}">
        <p14:creationId xmlns:p14="http://schemas.microsoft.com/office/powerpoint/2010/main" val="391344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rPr>
              <a:t>Немного истории</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Идеи Римского клуба внедряют через различные организации, в том числе через ООН, ЮНЕСКО. Через Всемирный банк, транслируют в Россию их агенты влияния, занимающие у нас ведущие позиции, в том числе в образовании, в структурах, планирующих и проводящих «реформы» образования. В том же ролике есть рассказ члена РАН В.И. Арнольда о его разговоре с представителями корпорации «Боинг» о наших «реформах» образования. Привожу его почти полностью.</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a:t>
            </a:fld>
            <a:endParaRPr lang="ru-RU" dirty="0">
              <a:solidFill>
                <a:schemeClr val="accent1"/>
              </a:solidFill>
            </a:endParaRPr>
          </a:p>
        </p:txBody>
      </p:sp>
    </p:spTree>
    <p:extLst>
      <p:ext uri="{BB962C8B-B14F-4D97-AF65-F5344CB8AC3E}">
        <p14:creationId xmlns:p14="http://schemas.microsoft.com/office/powerpoint/2010/main" val="1520339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«Практически семь из десяти респондентов (68 %) оценивают ЕГЭ отрицательно и считают, что его надо отменить», — говорится в исследовании. При этом 16 % респондентов относятся к ЕГЭ исключительно положительно. В числе их аргументов — минимизация коррупции при поступлении в высшие учебные заведения, возможность объективного сравнения качества школьного образования в разных регионах и школах, пишет RT. Всего в опросе приняли участие 1,6 тыс. жителей России из всех округов страны».</a:t>
            </a:r>
            <a:endParaRPr lang="ru-RU" sz="2400" dirty="0">
              <a:effectLst/>
              <a:latin typeface="Times New Roman" panose="02020603050405020304" pitchFamily="18" charset="0"/>
              <a:ea typeface="Times New Roman" panose="02020603050405020304" pitchFamily="18" charset="0"/>
            </a:endParaRPr>
          </a:p>
          <a:p>
            <a:pPr indent="180340" algn="l"/>
            <a:r>
              <a:rPr lang="ru-RU" sz="2400" u="sng" dirty="0">
                <a:solidFill>
                  <a:srgbClr val="0077FF"/>
                </a:solidFill>
                <a:effectLst/>
                <a:latin typeface="Times New Roman" panose="02020603050405020304" pitchFamily="18" charset="0"/>
                <a:ea typeface="Times New Roman" panose="02020603050405020304" pitchFamily="18" charset="0"/>
                <a:hlinkClick r:id="rId3"/>
              </a:rPr>
              <a:t>https://regnum.ru</a:t>
            </a:r>
            <a:endParaRPr lang="ru-RU" sz="2400" dirty="0">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40</a:t>
            </a:fld>
            <a:endParaRPr lang="ru-RU" dirty="0">
              <a:solidFill>
                <a:schemeClr val="accent1"/>
              </a:solidFill>
            </a:endParaRPr>
          </a:p>
        </p:txBody>
      </p:sp>
    </p:spTree>
    <p:extLst>
      <p:ext uri="{BB962C8B-B14F-4D97-AF65-F5344CB8AC3E}">
        <p14:creationId xmlns:p14="http://schemas.microsoft.com/office/powerpoint/2010/main" val="3401777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А вот результаты ещё одного исследования. </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«Вице-губернатор Северной столицы Ирина Потехина опубликовала на своей странице «ВКонтакте» опрос по поводу отношения горожан к Единому госэкзамену. Власти интересуются, удалось ли, по мнению горожан, за 20 лет построить справедливую и эффективную систему доступа талантливых детей к качественному образованию в университетах.</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41</a:t>
            </a:fld>
            <a:endParaRPr lang="ru-RU" dirty="0">
              <a:solidFill>
                <a:schemeClr val="accent1"/>
              </a:solidFill>
            </a:endParaRPr>
          </a:p>
        </p:txBody>
      </p:sp>
    </p:spTree>
    <p:extLst>
      <p:ext uri="{BB962C8B-B14F-4D97-AF65-F5344CB8AC3E}">
        <p14:creationId xmlns:p14="http://schemas.microsoft.com/office/powerpoint/2010/main" val="2949426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dirty="0">
                <a:solidFill>
                  <a:srgbClr val="000000"/>
                </a:solidFill>
                <a:effectLst/>
                <a:latin typeface="Times New Roman" panose="02020603050405020304" pitchFamily="18" charset="0"/>
                <a:ea typeface="Times New Roman" panose="02020603050405020304" pitchFamily="18" charset="0"/>
              </a:rPr>
              <a:t>В голосовании представлено несколько вариантов продолжения фразы «Справедливое поступление в университет обеспечивает…» Первый вариант — что это обеспечивает ЕГЭ, второй — ЕГЭ в сочетании с олимпиадами, третий — ЕГЭ, ВСОШ и сочетание с баллами портфолио, четвёртый — что ЕГЭ, но оно нуждается в модернизации, пятый — портфолио, накапливаемое в личном кабинете, шестой — что самая справедливая оценка знаний — это советская система экзаменов.</a:t>
            </a:r>
            <a:endParaRPr lang="ru-RU" sz="2400" dirty="0">
              <a:effectLst/>
              <a:latin typeface="Times New Roman" panose="02020603050405020304" pitchFamily="18" charset="0"/>
              <a:ea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За шесть часов в опросе приняли участие 3500 человек, большинство из них выбрали последний вариант ответа». </a:t>
            </a:r>
            <a:endParaRPr lang="ru-RU" sz="2400" dirty="0">
              <a:latin typeface="Times New Roman" panose="02020603050405020304" pitchFamily="18" charset="0"/>
              <a:ea typeface="Times New Roman" panose="02020603050405020304" pitchFamily="18" charset="0"/>
            </a:endParaRPr>
          </a:p>
          <a:p>
            <a:pPr algn="l"/>
            <a:r>
              <a:rPr lang="ru-RU" sz="2400" u="sng" dirty="0">
                <a:solidFill>
                  <a:srgbClr val="0077FF"/>
                </a:solidFill>
                <a:effectLst/>
                <a:latin typeface="Times New Roman" panose="02020603050405020304" pitchFamily="18" charset="0"/>
                <a:ea typeface="Times New Roman" panose="02020603050405020304" pitchFamily="18" charset="0"/>
              </a:rPr>
              <a:t>Власти пригласили петербуржцев к опросу об отношении к ЕГЭ</a:t>
            </a:r>
            <a:endParaRPr lang="ru-RU" sz="2400" dirty="0">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42</a:t>
            </a:fld>
            <a:endParaRPr lang="ru-RU" dirty="0">
              <a:solidFill>
                <a:schemeClr val="accent1"/>
              </a:solidFill>
            </a:endParaRPr>
          </a:p>
        </p:txBody>
      </p:sp>
    </p:spTree>
    <p:extLst>
      <p:ext uri="{BB962C8B-B14F-4D97-AF65-F5344CB8AC3E}">
        <p14:creationId xmlns:p14="http://schemas.microsoft.com/office/powerpoint/2010/main" val="561011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 падение уровня образования говорят и другие начальники.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«Уровень подготовки студентов российских вузов падает, что связано в том числе и со снижением качества школьного образования, заявил… президент Российской академии наук (РАН) Александр Сергеев».</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Глава РАН заявил, что качество подготовки выпускников российских вузов продолжает падать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43</a:t>
            </a:fld>
            <a:endParaRPr lang="ru-RU" dirty="0">
              <a:solidFill>
                <a:schemeClr val="accent1"/>
              </a:solidFill>
            </a:endParaRPr>
          </a:p>
        </p:txBody>
      </p:sp>
    </p:spTree>
    <p:extLst>
      <p:ext uri="{BB962C8B-B14F-4D97-AF65-F5344CB8AC3E}">
        <p14:creationId xmlns:p14="http://schemas.microsoft.com/office/powerpoint/2010/main" val="363689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«Единый госэкзамен следует отменить, и вернуться к традиционному русскому образованию», — написал в своем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Telegram</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-канале вице-спикер Госдумы Петр Толстой… «Качество образования катастрофически падает, и думать нужно не про техническое оснащение (хотя и оно имеет значение), а про то, как переломить ситуацию и вернуться к традиционному русскому образованию, где содержание всегда было важнее формы, без ГИА, ЕГЭ и других аббревиатур».</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u="sng" dirty="0">
                <a:solidFill>
                  <a:srgbClr val="0077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politikus.ru. Пётр Толстой: надо вернуться к традиционному русскому образованию</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44</a:t>
            </a:fld>
            <a:endParaRPr lang="ru-RU" dirty="0">
              <a:solidFill>
                <a:schemeClr val="accent1"/>
              </a:solidFill>
            </a:endParaRPr>
          </a:p>
        </p:txBody>
      </p:sp>
    </p:spTree>
    <p:extLst>
      <p:ext uri="{BB962C8B-B14F-4D97-AF65-F5344CB8AC3E}">
        <p14:creationId xmlns:p14="http://schemas.microsoft.com/office/powerpoint/2010/main" val="4046484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Как там у них</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 Запад к плохому массовому образованию навязывает себе другую идентичность (толерантность, мультикультурализм, </a:t>
            </a:r>
            <a:r>
              <a:rPr lang="en-US" sz="2400" dirty="0">
                <a:solidFill>
                  <a:srgbClr val="000000"/>
                </a:solidFill>
                <a:effectLst/>
                <a:latin typeface="Times New Roman" panose="02020603050405020304" pitchFamily="18" charset="0"/>
                <a:ea typeface="Times New Roman" panose="02020603050405020304" pitchFamily="18" charset="0"/>
              </a:rPr>
              <a:t>BLM</a:t>
            </a:r>
            <a:r>
              <a:rPr lang="ru-RU" sz="2400" dirty="0">
                <a:solidFill>
                  <a:srgbClr val="000000"/>
                </a:solidFill>
                <a:effectLst/>
                <a:latin typeface="Times New Roman" panose="02020603050405020304" pitchFamily="18" charset="0"/>
                <a:ea typeface="Times New Roman" panose="02020603050405020304" pitchFamily="18" charset="0"/>
              </a:rPr>
              <a:t>, ЛГБТ+…). Там отказываются в университете преподавать нотную грамоту, которая трудна для небелых. Отказываются от Моцарта и Баха, так как эти гении были белыми. Правда, пока не отказываются от кино, телевидения, телефонов, вакцинации… Есть ещё проблема: они насчитали 58 гендеров (особенностей восприятия человеком своего пола и сексуальности)! И всю эту чушь навязывают всему миру. Добрались и до математики. </a:t>
            </a:r>
            <a:endParaRPr lang="ru-RU" sz="2400" dirty="0">
              <a:effectLst/>
              <a:latin typeface="Times New Roman" panose="02020603050405020304" pitchFamily="18" charset="0"/>
              <a:ea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45</a:t>
            </a:fld>
            <a:endParaRPr lang="ru-RU" dirty="0">
              <a:solidFill>
                <a:schemeClr val="accent1"/>
              </a:solidFill>
            </a:endParaRPr>
          </a:p>
        </p:txBody>
      </p:sp>
    </p:spTree>
    <p:extLst>
      <p:ext uri="{BB962C8B-B14F-4D97-AF65-F5344CB8AC3E}">
        <p14:creationId xmlns:p14="http://schemas.microsoft.com/office/powerpoint/2010/main" val="4030398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Как там у них</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«Власти штата Орегон увидели в традиционном курсе математики «идеи превосходства белой расы». Объективность и сосредоточенность на правильном ответе теперь считается расизмом, вместо этого власти хотят ввести новый курс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этноматематики</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передаёт Fox News».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такому выводу чиновники Сиэтла пришли, увидев результаты успеваемости в своём округе. «Лишь 72,9% цветных учеников смогли успешно завершить среднюю школу. У белых детей этот показатель оказался куда выше — 87,9%.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Замечу, что в России при обучении по более сложным программам все дети заканчивают школу, что является самообманом.</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46</a:t>
            </a:fld>
            <a:endParaRPr lang="ru-RU" dirty="0">
              <a:solidFill>
                <a:schemeClr val="accent1"/>
              </a:solidFill>
            </a:endParaRPr>
          </a:p>
        </p:txBody>
      </p:sp>
    </p:spTree>
    <p:extLst>
      <p:ext uri="{BB962C8B-B14F-4D97-AF65-F5344CB8AC3E}">
        <p14:creationId xmlns:p14="http://schemas.microsoft.com/office/powerpoint/2010/main" val="965117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Как там у них</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После чего профессор математики Иллинойского университета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Рошель</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Гутьеррес опубликовала статью о вспомогательных материалах для преподавания этого предмета. В ней она назвала фундаментальную науку, корни которой уходят в Древнюю Грецию и арабский мир, «прерогативой белых».</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«Те, кому ставится в заслугу развитие математики, кто способен к математике и кто рассматривается как часть математического сообщества, как правило, считаются белыми», — пишет Гутьеррес.</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47</a:t>
            </a:fld>
            <a:endParaRPr lang="ru-RU" dirty="0">
              <a:solidFill>
                <a:schemeClr val="accent1"/>
              </a:solidFill>
            </a:endParaRPr>
          </a:p>
        </p:txBody>
      </p:sp>
    </p:spTree>
    <p:extLst>
      <p:ext uri="{BB962C8B-B14F-4D97-AF65-F5344CB8AC3E}">
        <p14:creationId xmlns:p14="http://schemas.microsoft.com/office/powerpoint/2010/main" val="2583073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Как там у них</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Отметим, что это не единственный случай, когда школьное преподавание подвергается корректировке с учётом современных леволиберальных трендов. Ранее в одной из школ Нью-Йорка запретили называть законы Ньютона именем английского физика, поскольку он был белым. А до этого школа в Филадельфии запретила преподавать классику американской литературы — роман «Приключения Гекльберри Финна», поскольку Марк Твен использует неполиткорректное слово «ниггер», которое считалось нормой в описываемый период времени. </a:t>
            </a:r>
            <a:r>
              <a:rPr lang="ru-RU" sz="2000" u="sng" dirty="0">
                <a:solidFill>
                  <a:srgbClr val="0077FF"/>
                </a:solidFill>
                <a:effectLst/>
                <a:latin typeface="Times New Roman" panose="02020603050405020304" pitchFamily="18" charset="0"/>
                <a:ea typeface="Times New Roman" panose="02020603050405020304" pitchFamily="18" charset="0"/>
                <a:hlinkClick r:id="rId3"/>
              </a:rPr>
              <a:t>В США начали воевать с «наукой белых»: под каток политкорректности попала математика</a:t>
            </a:r>
            <a:endParaRPr lang="ru-RU" sz="2000" dirty="0">
              <a:effectLst/>
              <a:latin typeface="Times New Roman" panose="02020603050405020304" pitchFamily="18" charset="0"/>
              <a:ea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48</a:t>
            </a:fld>
            <a:endParaRPr lang="ru-RU" dirty="0">
              <a:solidFill>
                <a:schemeClr val="accent1"/>
              </a:solidFill>
            </a:endParaRPr>
          </a:p>
        </p:txBody>
      </p:sp>
    </p:spTree>
    <p:extLst>
      <p:ext uri="{BB962C8B-B14F-4D97-AF65-F5344CB8AC3E}">
        <p14:creationId xmlns:p14="http://schemas.microsoft.com/office/powerpoint/2010/main" val="553459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Как там у них</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 Не обсуждаем их переписывание истории, войну с памятниками, </a:t>
            </a:r>
            <a:r>
              <a:rPr lang="en-US" sz="2400" dirty="0">
                <a:solidFill>
                  <a:srgbClr val="000000"/>
                </a:solidFill>
                <a:effectLst/>
                <a:latin typeface="Times New Roman" panose="02020603050405020304" pitchFamily="18" charset="0"/>
                <a:ea typeface="Times New Roman" panose="02020603050405020304" pitchFamily="18" charset="0"/>
              </a:rPr>
              <a:t>BLM</a:t>
            </a:r>
            <a:r>
              <a:rPr lang="ru-RU" sz="2400" dirty="0">
                <a:solidFill>
                  <a:srgbClr val="000000"/>
                </a:solidFill>
                <a:effectLst/>
                <a:latin typeface="Times New Roman" panose="02020603050405020304" pitchFamily="18" charset="0"/>
                <a:ea typeface="Times New Roman" panose="02020603050405020304" pitchFamily="18" charset="0"/>
              </a:rPr>
              <a:t>, диктатуру меньшинств во всех сферах, чёрный расизм, борьбу с белой идентичностью. Приведу только два примера. </a:t>
            </a: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Президент США Джо Байден выдвинул на пост помощника министра здравоохранения трансгендера Рейчел Левин (бывш. Ричард Левин). Общественность Америки насторожилась. Дело в том, что д-р Рейчел Левин «поддерживает… подростков, получающих блокаторы полового созревания… и в конечном итоге хирургию в рамках переходного процесса». Российский предприниматель Евгений Пригожин без околичностей назвал это «детской кастрацией».</a:t>
            </a:r>
            <a:endParaRPr lang="ru-RU" sz="2400" dirty="0">
              <a:effectLst/>
              <a:latin typeface="Times New Roman" panose="02020603050405020304" pitchFamily="18" charset="0"/>
              <a:ea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49</a:t>
            </a:fld>
            <a:endParaRPr lang="ru-RU" dirty="0">
              <a:solidFill>
                <a:schemeClr val="accent1"/>
              </a:solidFill>
            </a:endParaRPr>
          </a:p>
        </p:txBody>
      </p:sp>
    </p:spTree>
    <p:extLst>
      <p:ext uri="{BB962C8B-B14F-4D97-AF65-F5344CB8AC3E}">
        <p14:creationId xmlns:p14="http://schemas.microsoft.com/office/powerpoint/2010/main" val="225529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rPr>
              <a:t>Немного истории</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Aft>
                <a:spcPts val="800"/>
              </a:spcAft>
            </a:pP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«У нас руководство образованием решило, что наше образование надо сделать хорошим — как в Америке. А американцы мне объяснили, что они сознательно борются за то, чтобы народ был малообразованным, не интересовался никакой наукой, культурой — ничем. Потому что это противоречит обществу потребителей. Потому что если люди начинают интересоваться чем-то другим, кроме стиральных машин, автомобилей, которые надо покупать каждую неделю новую, то тогда они худшие покупатели. А если покупают, то Ван Гога, стихи какие-нибудь или теоремы доказывают, а это для общества потребителей вредно.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a:t>
            </a:fld>
            <a:endParaRPr lang="ru-RU" dirty="0">
              <a:solidFill>
                <a:schemeClr val="accent1"/>
              </a:solidFill>
            </a:endParaRPr>
          </a:p>
        </p:txBody>
      </p:sp>
    </p:spTree>
    <p:extLst>
      <p:ext uri="{BB962C8B-B14F-4D97-AF65-F5344CB8AC3E}">
        <p14:creationId xmlns:p14="http://schemas.microsoft.com/office/powerpoint/2010/main" val="3502795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Как там у них</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 Слева д-р Левин, справа мэр Чикаго Лори </a:t>
            </a:r>
            <a:r>
              <a:rPr lang="ru-RU" sz="2400" dirty="0" err="1">
                <a:solidFill>
                  <a:srgbClr val="000000"/>
                </a:solidFill>
                <a:effectLst/>
                <a:latin typeface="Times New Roman" panose="02020603050405020304" pitchFamily="18" charset="0"/>
                <a:ea typeface="Times New Roman" panose="02020603050405020304" pitchFamily="18" charset="0"/>
              </a:rPr>
              <a:t>Лайтфут</a:t>
            </a:r>
            <a:r>
              <a:rPr lang="ru-RU" sz="2400" dirty="0">
                <a:solidFill>
                  <a:srgbClr val="000000"/>
                </a:solidFill>
                <a:effectLst/>
                <a:latin typeface="Times New Roman" panose="02020603050405020304" pitchFamily="18" charset="0"/>
                <a:ea typeface="Times New Roman" panose="02020603050405020304" pitchFamily="18" charset="0"/>
              </a:rPr>
              <a:t> (в брюках) и её жена, первая леди Чикаго — </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Эми </a:t>
            </a:r>
            <a:r>
              <a:rPr lang="ru-RU"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Эшлеман</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Мэр прославилась отказом в интервью белым журналистам.</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50</a:t>
            </a:fld>
            <a:endParaRPr lang="ru-RU" dirty="0">
              <a:solidFill>
                <a:schemeClr val="accent1"/>
              </a:solidFill>
            </a:endParaRPr>
          </a:p>
        </p:txBody>
      </p:sp>
      <p:pic>
        <p:nvPicPr>
          <p:cNvPr id="6" name="Рисунок 5">
            <a:extLst>
              <a:ext uri="{FF2B5EF4-FFF2-40B4-BE49-F238E27FC236}">
                <a16:creationId xmlns:a16="http://schemas.microsoft.com/office/drawing/2014/main" id="{AE65E79B-90C1-40BE-8DC8-CEA4132ADE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03140"/>
            <a:ext cx="5184576" cy="3240360"/>
          </a:xfrm>
          <a:prstGeom prst="rect">
            <a:avLst/>
          </a:prstGeom>
          <a:noFill/>
          <a:ln>
            <a:noFill/>
          </a:ln>
        </p:spPr>
      </p:pic>
    </p:spTree>
    <p:extLst>
      <p:ext uri="{BB962C8B-B14F-4D97-AF65-F5344CB8AC3E}">
        <p14:creationId xmlns:p14="http://schemas.microsoft.com/office/powerpoint/2010/main" val="2919146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179512" y="843558"/>
            <a:ext cx="8784976" cy="4032448"/>
          </a:xfrm>
        </p:spPr>
        <p:txBody>
          <a:bodyPr>
            <a:noAutofit/>
          </a:bodyPr>
          <a:lstStyle/>
          <a:p>
            <a:pPr indent="180340" algn="l">
              <a:spcBef>
                <a:spcPts val="600"/>
              </a:spcBef>
            </a:pPr>
            <a:r>
              <a:rPr lang="ru-RU" sz="2400" dirty="0">
                <a:solidFill>
                  <a:srgbClr val="000000"/>
                </a:solidFill>
                <a:effectLst/>
                <a:latin typeface="Times New Roman" panose="02020603050405020304" pitchFamily="18" charset="0"/>
                <a:ea typeface="Times New Roman" panose="02020603050405020304" pitchFamily="18" charset="0"/>
              </a:rPr>
              <a:t>Из упомянутого видно, что Запад хочет убиться об стенку. Но мы не вмешиваемся в их внутренние дела. Только зачем мы им подражаем? Зачем исполняем их план уничтожения России?</a:t>
            </a:r>
          </a:p>
          <a:p>
            <a:pPr indent="180340" algn="l">
              <a:spcBef>
                <a:spcPts val="600"/>
              </a:spcBef>
            </a:pPr>
            <a:r>
              <a:rPr lang="ru-RU" sz="2400" dirty="0">
                <a:solidFill>
                  <a:srgbClr val="000000"/>
                </a:solidFill>
                <a:effectLst/>
                <a:latin typeface="Times New Roman" panose="02020603050405020304" pitchFamily="18" charset="0"/>
                <a:ea typeface="Times New Roman" panose="02020603050405020304" pitchFamily="18" charset="0"/>
              </a:rPr>
              <a:t>В документе ЮНЕСКО </a:t>
            </a:r>
            <a:r>
              <a:rPr lang="ru-RU" sz="2400" b="1" dirty="0">
                <a:solidFill>
                  <a:srgbClr val="000000"/>
                </a:solidFill>
                <a:effectLst/>
                <a:latin typeface="Times New Roman" panose="02020603050405020304" pitchFamily="18" charset="0"/>
                <a:ea typeface="Times New Roman" panose="02020603050405020304" pitchFamily="18" charset="0"/>
              </a:rPr>
              <a:t>Цели образования в интересах устойчивого развития. Задачи обучения </a:t>
            </a:r>
            <a:r>
              <a:rPr lang="ru-RU" sz="2400" dirty="0">
                <a:solidFill>
                  <a:srgbClr val="000000"/>
                </a:solidFill>
                <a:effectLst/>
                <a:latin typeface="Times New Roman" panose="02020603050405020304" pitchFamily="18" charset="0"/>
                <a:ea typeface="Times New Roman" panose="02020603050405020304" pitchFamily="18" charset="0"/>
              </a:rPr>
              <a:t>(</a:t>
            </a:r>
            <a:r>
              <a:rPr lang="ru-RU" sz="2400" u="none" strike="noStrike" dirty="0">
                <a:solidFill>
                  <a:srgbClr val="0077FF"/>
                </a:solidFill>
                <a:effectLst/>
                <a:latin typeface="Times New Roman" panose="02020603050405020304" pitchFamily="18" charset="0"/>
                <a:ea typeface="Times New Roman" panose="02020603050405020304" pitchFamily="18" charset="0"/>
                <a:hlinkClick r:id="rId3"/>
              </a:rPr>
              <a:t>опубликован</a:t>
            </a:r>
            <a:r>
              <a:rPr lang="ru-RU" sz="2400" dirty="0">
                <a:solidFill>
                  <a:srgbClr val="000000"/>
                </a:solidFill>
                <a:effectLst/>
                <a:latin typeface="Times New Roman" panose="02020603050405020304" pitchFamily="18" charset="0"/>
                <a:ea typeface="Times New Roman" panose="02020603050405020304" pitchFamily="18" charset="0"/>
              </a:rPr>
              <a:t> в 2017 г.) есть весьма примечательная оговорка: </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51</a:t>
            </a:fld>
            <a:endParaRPr lang="ru-RU" dirty="0">
              <a:solidFill>
                <a:schemeClr val="accent1"/>
              </a:solidFill>
            </a:endParaRPr>
          </a:p>
        </p:txBody>
      </p:sp>
      <p:pic>
        <p:nvPicPr>
          <p:cNvPr id="6" name="Рисунок 5">
            <a:extLst>
              <a:ext uri="{FF2B5EF4-FFF2-40B4-BE49-F238E27FC236}">
                <a16:creationId xmlns:a16="http://schemas.microsoft.com/office/drawing/2014/main" id="{1D6669BB-EFBF-477D-B1EB-89BD6258F9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113088"/>
            <a:ext cx="7056784" cy="1762918"/>
          </a:xfrm>
          <a:prstGeom prst="rect">
            <a:avLst/>
          </a:prstGeom>
          <a:noFill/>
          <a:ln>
            <a:noFill/>
          </a:ln>
        </p:spPr>
      </p:pic>
    </p:spTree>
    <p:extLst>
      <p:ext uri="{BB962C8B-B14F-4D97-AF65-F5344CB8AC3E}">
        <p14:creationId xmlns:p14="http://schemas.microsoft.com/office/powerpoint/2010/main" val="2472741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pPr>
            <a:r>
              <a:rPr lang="ru-RU" sz="2400" dirty="0">
                <a:solidFill>
                  <a:srgbClr val="000000"/>
                </a:solidFill>
                <a:effectLst/>
                <a:latin typeface="Times New Roman" panose="02020603050405020304" pitchFamily="18" charset="0"/>
                <a:ea typeface="Times New Roman" panose="02020603050405020304" pitchFamily="18" charset="0"/>
              </a:rPr>
              <a:t>Это означает, что ЮНЕСКО не предусматривает своей юридической и политической ответственности за внедрение «учения» об ОУР.</a:t>
            </a:r>
          </a:p>
          <a:p>
            <a:pPr indent="180340" algn="l">
              <a:lnSpc>
                <a:spcPct val="100000"/>
              </a:lnSpc>
              <a:spcBef>
                <a:spcPts val="0"/>
              </a:spcBef>
            </a:pPr>
            <a:r>
              <a:rPr lang="ru-RU" sz="2400" dirty="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В Предислов</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ии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написано</a:t>
            </a:r>
            <a:r>
              <a:rPr lang="ru-RU" sz="2400" dirty="0">
                <a:solidFill>
                  <a:srgbClr val="000000"/>
                </a:solidFill>
                <a:effectLst/>
                <a:latin typeface="Times New Roman" panose="02020603050405020304" pitchFamily="18" charset="0"/>
                <a:ea typeface="Times New Roman" panose="02020603050405020304" pitchFamily="18" charset="0"/>
              </a:rPr>
              <a:t>, что ЮНЕСКО занимается поощрением образования в интересах устойчивого развития (ОУР) </a:t>
            </a:r>
            <a:r>
              <a:rPr lang="ru-RU" sz="2400" b="1" dirty="0">
                <a:solidFill>
                  <a:srgbClr val="000000"/>
                </a:solidFill>
                <a:effectLst/>
                <a:latin typeface="Times New Roman" panose="02020603050405020304" pitchFamily="18" charset="0"/>
                <a:ea typeface="Times New Roman" panose="02020603050405020304" pitchFamily="18" charset="0"/>
              </a:rPr>
              <a:t>с 1992 г.</a:t>
            </a:r>
            <a:r>
              <a:rPr lang="ru-RU" sz="2400" dirty="0">
                <a:solidFill>
                  <a:srgbClr val="000000"/>
                </a:solidFill>
                <a:effectLst/>
                <a:latin typeface="Times New Roman" panose="02020603050405020304" pitchFamily="18" charset="0"/>
                <a:ea typeface="Times New Roman" panose="02020603050405020304" pitchFamily="18" charset="0"/>
              </a:rPr>
              <a:t> и ещё раз подчёркнуто: «Руководство не носит директивного характера, а является методологической основой и предлагает решения, которые могут быть использованы специалистами в области образования и адаптированы ими для конкретных условий обучения».</a:t>
            </a:r>
            <a:endParaRPr lang="ru-RU" sz="2400" dirty="0">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52</a:t>
            </a:fld>
            <a:endParaRPr lang="ru-RU" dirty="0">
              <a:solidFill>
                <a:schemeClr val="accent1"/>
              </a:solidFill>
            </a:endParaRPr>
          </a:p>
        </p:txBody>
      </p:sp>
    </p:spTree>
    <p:extLst>
      <p:ext uri="{BB962C8B-B14F-4D97-AF65-F5344CB8AC3E}">
        <p14:creationId xmlns:p14="http://schemas.microsoft.com/office/powerpoint/2010/main" val="3738198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 предыдущие проекты в области образования писались с оглядкой на идеи, развиваемые в образовании с 1992 года, только надо обратить внимание на словосочетание </a:t>
            </a:r>
            <a:r>
              <a:rPr lang="ru-RU"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Образование в интересах устойчивого развития.</a:t>
            </a:r>
            <a:r>
              <a:rPr lang="ru-RU"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Имеется в виду, но не говорится, что речь идёт об устойчивом развитии Запада за счёт сдерживания развития других стран. Весь проект представляет из себя чудовищную болтологию, нацеленную на то, чтобы отобрать учебное время от собственно обучения и бросить его на обсуждение всего, чего угодно. </a:t>
            </a:r>
            <a:endParaRPr lang="ru-RU" sz="2400" dirty="0">
              <a:effectLst/>
              <a:latin typeface="Times New Roman" panose="02020603050405020304" pitchFamily="18" charset="0"/>
              <a:ea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53</a:t>
            </a:fld>
            <a:endParaRPr lang="ru-RU" dirty="0">
              <a:solidFill>
                <a:schemeClr val="accent1"/>
              </a:solidFill>
            </a:endParaRPr>
          </a:p>
        </p:txBody>
      </p:sp>
    </p:spTree>
    <p:extLst>
      <p:ext uri="{BB962C8B-B14F-4D97-AF65-F5344CB8AC3E}">
        <p14:creationId xmlns:p14="http://schemas.microsoft.com/office/powerpoint/2010/main" val="95336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spcAft>
                <a:spcPts val="800"/>
              </a:spcAft>
            </a:pPr>
            <a:r>
              <a:rPr lang="ru-RU"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О чём взрослые не могут договориться (экология, борьба с бедностью, разоружение и пр.), то отдаётся на обсуждение детям. В России есть горячие энтузиасты, требующие от министерства введения уроков устойчивого развития, то есть уроков болтологии, не имеющих в </a:t>
            </a:r>
            <a:r>
              <a:rPr lang="ru-RU"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основе</a:t>
            </a:r>
            <a:r>
              <a:rPr lang="ru-RU"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исходной науки. </a:t>
            </a:r>
          </a:p>
          <a:p>
            <a:pPr indent="180340" algn="l">
              <a:lnSpc>
                <a:spcPct val="100000"/>
              </a:lnSpc>
              <a:spcBef>
                <a:spcPts val="0"/>
              </a:spcBef>
              <a:spcAft>
                <a:spcPts val="800"/>
              </a:spcAft>
            </a:pPr>
            <a:r>
              <a:rPr lang="ru-RU"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Я подробно изучил этот документ, не нашёл в нём ничего, что могло бы нам пригодиться в образовании. </a:t>
            </a:r>
          </a:p>
          <a:p>
            <a:pPr indent="180340" algn="l">
              <a:lnSpc>
                <a:spcPct val="100000"/>
              </a:lnSpc>
              <a:spcBef>
                <a:spcPts val="0"/>
              </a:spcBef>
              <a:spcAft>
                <a:spcPts val="800"/>
              </a:spcAft>
            </a:pPr>
            <a:r>
              <a:rPr lang="ru-RU" sz="2400" u="sng" dirty="0">
                <a:solidFill>
                  <a:srgbClr val="000000"/>
                </a:solidFill>
                <a:effectLst/>
                <a:latin typeface="Times New Roman" panose="02020603050405020304" pitchFamily="18" charset="0"/>
                <a:ea typeface="Times New Roman" panose="02020603050405020304" pitchFamily="18" charset="0"/>
                <a:hlinkClick r:id="rId3"/>
              </a:rPr>
              <a:t>Операция ОУР — образование в интересах устойчивого развития</a:t>
            </a:r>
            <a:endParaRPr lang="ru-RU" sz="2400" dirty="0">
              <a:effectLst/>
              <a:latin typeface="Times New Roman" panose="02020603050405020304" pitchFamily="18" charset="0"/>
              <a:ea typeface="Times New Roman" panose="02020603050405020304" pitchFamily="18" charset="0"/>
            </a:endParaRPr>
          </a:p>
          <a:p>
            <a:pPr indent="180340" algn="l"/>
            <a:endParaRPr lang="ru-RU" sz="2400" dirty="0">
              <a:effectLst/>
              <a:latin typeface="Times New Roman" panose="02020603050405020304" pitchFamily="18" charset="0"/>
              <a:ea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54</a:t>
            </a:fld>
            <a:endParaRPr lang="ru-RU" dirty="0">
              <a:solidFill>
                <a:schemeClr val="accent1"/>
              </a:solidFill>
            </a:endParaRPr>
          </a:p>
        </p:txBody>
      </p:sp>
    </p:spTree>
    <p:extLst>
      <p:ext uri="{BB962C8B-B14F-4D97-AF65-F5344CB8AC3E}">
        <p14:creationId xmlns:p14="http://schemas.microsoft.com/office/powerpoint/2010/main" val="950742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Но у наших «учёных» этот документ на знамени.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Известен одиозный проект «Образование 2030» — детище Д. Пескова (специальный представитель Президента РФ по цифровому и технологическому развитию).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 слежу за фантазиями этого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молодого дарования с 2012 г.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Тогда он был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директором </a:t>
            </a:r>
            <a:b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направления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Агентстве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стратегических инициатив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(АСИ). </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55</a:t>
            </a:fld>
            <a:endParaRPr lang="ru-RU" dirty="0">
              <a:solidFill>
                <a:schemeClr val="accent1"/>
              </a:solidFill>
            </a:endParaRPr>
          </a:p>
        </p:txBody>
      </p:sp>
      <p:pic>
        <p:nvPicPr>
          <p:cNvPr id="6" name="Рисунок 5" descr="Кадр из &quot;Бесогона&quot; Н.С. Михалкова">
            <a:extLst>
              <a:ext uri="{FF2B5EF4-FFF2-40B4-BE49-F238E27FC236}">
                <a16:creationId xmlns:a16="http://schemas.microsoft.com/office/drawing/2014/main" id="{5BE41F2F-EF62-4DF4-BD01-CBA727CCC7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211710"/>
            <a:ext cx="4800724" cy="2925686"/>
          </a:xfrm>
          <a:prstGeom prst="rect">
            <a:avLst/>
          </a:prstGeom>
          <a:noFill/>
          <a:ln>
            <a:noFill/>
          </a:ln>
        </p:spPr>
      </p:pic>
    </p:spTree>
    <p:extLst>
      <p:ext uri="{BB962C8B-B14F-4D97-AF65-F5344CB8AC3E}">
        <p14:creationId xmlns:p14="http://schemas.microsoft.com/office/powerpoint/2010/main" val="240291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страничке </a:t>
            </a:r>
            <a:r>
              <a:rPr lang="ru-RU"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http://www.radiorus.ru/issue.html?iid=348226</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которая теперь удалена,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 нашёл его фразу, возможно вырванную из контекста: «</a:t>
            </a:r>
            <a:r>
              <a:rPr lang="ru-RU"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России по-прежнему в основе лежит довольно хорошее образование. И это для страны большая проблема…</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2030 год: система должна умереть ради детей | </a:t>
            </a:r>
            <a:r>
              <a:rPr lang="ru-RU" sz="24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Шевкин.Ru</a:t>
            </a:r>
            <a:r>
              <a:rPr lang="ru-RU"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(29.03.2012)</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56</a:t>
            </a:fld>
            <a:endParaRPr lang="ru-RU" dirty="0">
              <a:solidFill>
                <a:schemeClr val="accent1"/>
              </a:solidFill>
            </a:endParaRPr>
          </a:p>
        </p:txBody>
      </p:sp>
    </p:spTree>
    <p:extLst>
      <p:ext uri="{BB962C8B-B14F-4D97-AF65-F5344CB8AC3E}">
        <p14:creationId xmlns:p14="http://schemas.microsoft.com/office/powerpoint/2010/main" val="529557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Вы почитайте их планы: «Образование будущего разделится на два вида: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компьютерное — оно будет дешевым — и человеческое — оно будет дорогим</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Потому что знания стремительно обесцениваются, а социальные связи и возможность учиться лицом к лицу будут только дорожать».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«Массовые знания и навыки будут передаваться в первую очередь за счёт автоматизированных решений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первых этапах — за счет гибридных онлайн/оффлайн форматов, как в </a:t>
            </a:r>
            <a:r>
              <a:rPr lang="ru-RU"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blended</a:t>
            </a:r>
            <a:r>
              <a:rPr lang="ru-RU"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learning</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далее — в работе с полностью автоматизированными системами-наставниками)»</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57</a:t>
            </a:fld>
            <a:endParaRPr lang="ru-RU" dirty="0">
              <a:solidFill>
                <a:schemeClr val="accent1"/>
              </a:solidFill>
            </a:endParaRPr>
          </a:p>
        </p:txBody>
      </p:sp>
    </p:spTree>
    <p:extLst>
      <p:ext uri="{BB962C8B-B14F-4D97-AF65-F5344CB8AC3E}">
        <p14:creationId xmlns:p14="http://schemas.microsoft.com/office/powerpoint/2010/main" val="2943493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Вы не поверите, но к 2020 году была запланирована передача знаний и навыков ещё не родившемуся младенцу.</a:t>
            </a:r>
          </a:p>
          <a:p>
            <a:pPr indent="180340" algn="l">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Школа в утробе. Программы развивающей беременности: ребёнок получает знания и навыки в утробе.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58</a:t>
            </a:fld>
            <a:endParaRPr lang="ru-RU" dirty="0">
              <a:solidFill>
                <a:schemeClr val="accent1"/>
              </a:solidFill>
            </a:endParaRPr>
          </a:p>
        </p:txBody>
      </p:sp>
      <p:pic>
        <p:nvPicPr>
          <p:cNvPr id="8" name="Рисунок 7">
            <a:extLst>
              <a:ext uri="{FF2B5EF4-FFF2-40B4-BE49-F238E27FC236}">
                <a16:creationId xmlns:a16="http://schemas.microsoft.com/office/drawing/2014/main" id="{571D51EE-9BFB-4244-B578-78A8C92DCD00}"/>
              </a:ext>
            </a:extLst>
          </p:cNvPr>
          <p:cNvPicPr>
            <a:picLocks noChangeAspect="1"/>
          </p:cNvPicPr>
          <p:nvPr/>
        </p:nvPicPr>
        <p:blipFill>
          <a:blip r:embed="rId3"/>
          <a:stretch>
            <a:fillRect/>
          </a:stretch>
        </p:blipFill>
        <p:spPr>
          <a:xfrm>
            <a:off x="1763688" y="1641326"/>
            <a:ext cx="5324475" cy="2514600"/>
          </a:xfrm>
          <a:prstGeom prst="rect">
            <a:avLst/>
          </a:prstGeom>
        </p:spPr>
      </p:pic>
    </p:spTree>
    <p:extLst>
      <p:ext uri="{BB962C8B-B14F-4D97-AF65-F5344CB8AC3E}">
        <p14:creationId xmlns:p14="http://schemas.microsoft.com/office/powerpoint/2010/main" val="260538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этом же кадре есть запись: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2030. 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Поколение с неустойчивой системой ценностей</a:t>
            </a:r>
            <a:r>
              <a:rPr lang="ru-RU"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выросшее в игровых средах… имеет искажённую или крайне неустойчивую систему ценностей.</a:t>
            </a:r>
          </a:p>
          <a:p>
            <a:pPr indent="180340" algn="l">
              <a:spcBef>
                <a:spcPts val="0"/>
              </a:spcBef>
            </a:pPr>
            <a:r>
              <a:rPr lang="ru-RU"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http://rusinfoguard.ru/wp-content/uploads/2016/12/GEF.Agenda_ru_full.pdf</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 42.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Спасибо, что предупредили, а зачем вы это навязываете?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59</a:t>
            </a:fld>
            <a:endParaRPr lang="ru-RU" dirty="0">
              <a:solidFill>
                <a:schemeClr val="accent1"/>
              </a:solidFill>
            </a:endParaRPr>
          </a:p>
        </p:txBody>
      </p:sp>
    </p:spTree>
    <p:extLst>
      <p:ext uri="{BB962C8B-B14F-4D97-AF65-F5344CB8AC3E}">
        <p14:creationId xmlns:p14="http://schemas.microsoft.com/office/powerpoint/2010/main" val="89830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rPr>
              <a:t>Немного истории</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Aft>
                <a:spcPts val="800"/>
              </a:spcAft>
            </a:pP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Чтобы этого не было, а к тому же, чтобы население было послушным стадом в руках манипулирующих им политиков, нужно сделать не европейскую, а американскую систему образования, которая ничему не учит. Эта ваша программа, в которой есть водяной пар, сделана специально для того, чтобы её выдержали только ученики элитарной 57-й школы г. Москвы, которые к нам тоже попадают — и вот они это знают. А наши негры никогда не сумеют понять ваш водяной пар, у которого нет ни вкуса, ни цвета, ни запаха. Для негров это недоступно, поэтому ваша </a:t>
            </a:r>
            <a:r>
              <a:rPr lang="ru-RU"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программа расистская</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a:t>
            </a:fld>
            <a:endParaRPr lang="ru-RU" dirty="0">
              <a:solidFill>
                <a:schemeClr val="accent1"/>
              </a:solidFill>
            </a:endParaRPr>
          </a:p>
        </p:txBody>
      </p:sp>
    </p:spTree>
    <p:extLst>
      <p:ext uri="{BB962C8B-B14F-4D97-AF65-F5344CB8AC3E}">
        <p14:creationId xmlns:p14="http://schemas.microsoft.com/office/powerpoint/2010/main" val="2075978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результатов является не единственным индикатором качества учащегося и учебы. Не менее важна оценка того, как идет сам процесс обучения. Со стороны ведущих учебного процесса — возможно обсуждать индивидуальный стиль обучения, вовлеченность учащегося, темп работы над заданиями и пр. (с. 37)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Надо ли говорить, что эти надуманные показатели можно использовать для манипуляций в пользу «кого надо»? И это оценивание не знаний и умений, которые, как мы помним, организаторам действа без надобности.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60</a:t>
            </a:fld>
            <a:endParaRPr lang="ru-RU" dirty="0">
              <a:solidFill>
                <a:schemeClr val="accent1"/>
              </a:solidFill>
            </a:endParaRPr>
          </a:p>
        </p:txBody>
      </p:sp>
    </p:spTree>
    <p:extLst>
      <p:ext uri="{BB962C8B-B14F-4D97-AF65-F5344CB8AC3E}">
        <p14:creationId xmlns:p14="http://schemas.microsoft.com/office/powerpoint/2010/main" val="198903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Добавим, что все эти платформы, в отличие от учебников, созданы без научного, методического и иного контроля.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Вот задание из Библиотеки МЭШ.</a:t>
            </a:r>
          </a:p>
          <a:p>
            <a:pPr algn="l">
              <a:lnSpc>
                <a:spcPct val="100000"/>
              </a:lnSpc>
            </a:pPr>
            <a:r>
              <a:rPr lang="ru-RU" sz="2400" dirty="0">
                <a:effectLst/>
                <a:latin typeface="Times New Roman" panose="02020603050405020304" pitchFamily="18" charset="0"/>
                <a:ea typeface="Times New Roman" panose="02020603050405020304" pitchFamily="18" charset="0"/>
              </a:rPr>
              <a:t>  Может ли брак между партнёрами </a:t>
            </a: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одного пола, переходящий в семью, </a:t>
            </a: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обеспечить здоровое нравственное </a:t>
            </a:r>
            <a:br>
              <a:rPr lang="ru-RU" sz="2400" dirty="0">
                <a:effectLst/>
                <a:latin typeface="Times New Roman" panose="02020603050405020304" pitchFamily="18" charset="0"/>
                <a:ea typeface="Times New Roman" panose="02020603050405020304" pitchFamily="18" charset="0"/>
              </a:rPr>
            </a:br>
            <a:r>
              <a:rPr lang="ru-RU" sz="2400" dirty="0">
                <a:effectLst/>
                <a:latin typeface="Times New Roman" panose="02020603050405020304" pitchFamily="18" charset="0"/>
                <a:ea typeface="Times New Roman" panose="02020603050405020304" pitchFamily="18" charset="0"/>
              </a:rPr>
              <a:t>воспитание подрастающего поколения?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61</a:t>
            </a:fld>
            <a:endParaRPr lang="ru-RU" dirty="0">
              <a:solidFill>
                <a:schemeClr val="accent1"/>
              </a:solidFill>
            </a:endParaRPr>
          </a:p>
        </p:txBody>
      </p:sp>
      <p:pic>
        <p:nvPicPr>
          <p:cNvPr id="6" name="Рисунок 5">
            <a:extLst>
              <a:ext uri="{FF2B5EF4-FFF2-40B4-BE49-F238E27FC236}">
                <a16:creationId xmlns:a16="http://schemas.microsoft.com/office/drawing/2014/main" id="{2D600D95-B96C-449C-BAA6-3C59365B42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642110"/>
            <a:ext cx="3600400" cy="3449920"/>
          </a:xfrm>
          <a:prstGeom prst="rect">
            <a:avLst/>
          </a:prstGeom>
          <a:noFill/>
          <a:ln>
            <a:noFill/>
          </a:ln>
        </p:spPr>
      </p:pic>
    </p:spTree>
    <p:extLst>
      <p:ext uri="{BB962C8B-B14F-4D97-AF65-F5344CB8AC3E}">
        <p14:creationId xmlns:p14="http://schemas.microsoft.com/office/powerpoint/2010/main" val="514603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Вернёмся к документу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 На с. 15 есть прогноз нашего будущего.</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«Конец традиционной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школы» запланирован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между 2020 и 2025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годами.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62</a:t>
            </a:fld>
            <a:endParaRPr lang="ru-RU" dirty="0">
              <a:solidFill>
                <a:schemeClr val="accent1"/>
              </a:solidFill>
            </a:endParaRPr>
          </a:p>
        </p:txBody>
      </p:sp>
      <p:pic>
        <p:nvPicPr>
          <p:cNvPr id="7" name="Рисунок 6">
            <a:extLst>
              <a:ext uri="{FF2B5EF4-FFF2-40B4-BE49-F238E27FC236}">
                <a16:creationId xmlns:a16="http://schemas.microsoft.com/office/drawing/2014/main" id="{0444B2BB-572E-434E-87A6-7E3EAED40398}"/>
              </a:ext>
            </a:extLst>
          </p:cNvPr>
          <p:cNvPicPr>
            <a:picLocks noChangeAspect="1"/>
          </p:cNvPicPr>
          <p:nvPr/>
        </p:nvPicPr>
        <p:blipFill>
          <a:blip r:embed="rId3"/>
          <a:stretch>
            <a:fillRect/>
          </a:stretch>
        </p:blipFill>
        <p:spPr>
          <a:xfrm>
            <a:off x="3676650" y="1619250"/>
            <a:ext cx="5467350" cy="3524250"/>
          </a:xfrm>
          <a:prstGeom prst="rect">
            <a:avLst/>
          </a:prstGeom>
        </p:spPr>
      </p:pic>
    </p:spTree>
    <p:extLst>
      <p:ext uri="{BB962C8B-B14F-4D97-AF65-F5344CB8AC3E}">
        <p14:creationId xmlns:p14="http://schemas.microsoft.com/office/powerpoint/2010/main" val="824362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что предлагают? Пожалуйста: игра как доминирующая форма обучения. </a:t>
            </a: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63</a:t>
            </a:fld>
            <a:endParaRPr lang="ru-RU" dirty="0">
              <a:solidFill>
                <a:schemeClr val="accent1"/>
              </a:solidFill>
            </a:endParaRPr>
          </a:p>
        </p:txBody>
      </p:sp>
      <p:pic>
        <p:nvPicPr>
          <p:cNvPr id="6" name="Рисунок 5">
            <a:extLst>
              <a:ext uri="{FF2B5EF4-FFF2-40B4-BE49-F238E27FC236}">
                <a16:creationId xmlns:a16="http://schemas.microsoft.com/office/drawing/2014/main" id="{66238328-3466-4724-BDC9-3AC8BA690522}"/>
              </a:ext>
            </a:extLst>
          </p:cNvPr>
          <p:cNvPicPr>
            <a:picLocks noChangeAspect="1"/>
          </p:cNvPicPr>
          <p:nvPr/>
        </p:nvPicPr>
        <p:blipFill>
          <a:blip r:embed="rId3"/>
          <a:stretch>
            <a:fillRect/>
          </a:stretch>
        </p:blipFill>
        <p:spPr>
          <a:xfrm>
            <a:off x="2665412" y="1635646"/>
            <a:ext cx="6515100" cy="3438525"/>
          </a:xfrm>
          <a:prstGeom prst="rect">
            <a:avLst/>
          </a:prstGeom>
        </p:spPr>
      </p:pic>
    </p:spTree>
    <p:extLst>
      <p:ext uri="{BB962C8B-B14F-4D97-AF65-F5344CB8AC3E}">
        <p14:creationId xmlns:p14="http://schemas.microsoft.com/office/powerpoint/2010/main" val="939666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Они говорят про обучение в игре, а специалисты считают игровую форму обучения полезной только для младших школьников. Дальше она только вредит. Вспомним предупреждение про поколение с неустойчивой системой ценностей. Это к вопросу о профессионализме наших «гуру». </a:t>
            </a:r>
          </a:p>
          <a:p>
            <a:pPr indent="180340" algn="l">
              <a:lnSpc>
                <a:spcPct val="100000"/>
              </a:lnSpc>
              <a:spcBef>
                <a:spcPts val="0"/>
              </a:spcBef>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Скоро ряды специалистов начнут пополнять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«игруны»</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выученные в игре учителя, врачи, инженеры, военные… </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 заиграться бы!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64</a:t>
            </a:fld>
            <a:endParaRPr lang="ru-RU" dirty="0">
              <a:solidFill>
                <a:schemeClr val="accent1"/>
              </a:solidFill>
            </a:endParaRPr>
          </a:p>
        </p:txBody>
      </p:sp>
    </p:spTree>
    <p:extLst>
      <p:ext uri="{BB962C8B-B14F-4D97-AF65-F5344CB8AC3E}">
        <p14:creationId xmlns:p14="http://schemas.microsoft.com/office/powerpoint/2010/main" val="3523809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«Учёные» из ФИРО составили проект наших обязательств к 2035 году (02.2020). Там нет воспитания российской идентичности наших учащихся, но заложено воспитание человека мира (помните: поколение… готово в случае чего поменять… страну). Завуалированно отказываются от знаний и умений — достаточно навыков, отказываются от предметного обучения, планируют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надпредметное</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обучение и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надпредметный</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ЕГЭ. Всё это здорово перекликается с планами «реформаторов» образования 2001 г., о которых мы говорили выше.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65</a:t>
            </a:fld>
            <a:endParaRPr lang="ru-RU" dirty="0">
              <a:solidFill>
                <a:schemeClr val="accent1"/>
              </a:solidFill>
            </a:endParaRPr>
          </a:p>
        </p:txBody>
      </p:sp>
    </p:spTree>
    <p:extLst>
      <p:ext uri="{BB962C8B-B14F-4D97-AF65-F5344CB8AC3E}">
        <p14:creationId xmlns:p14="http://schemas.microsoft.com/office/powerpoint/2010/main" val="873927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 внимательно изучил документ и задал </a:t>
            </a:r>
            <a:r>
              <a:rPr lang="ru-RU"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Неудобные вопросы по документу «Образование 2035»</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Сейчас затрону только один из них.</a:t>
            </a:r>
            <a:r>
              <a:rPr lang="ru-RU"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Кризис института семьи.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Bef>
                <a:spcPts val="0"/>
              </a:spcBef>
            </a:pPr>
            <a:r>
              <a:rPr lang="ru-RU"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«…Происходит кризис традиционной модели семейного воспитания и трансляции ценностей; в обществе все больше семей с одним ребенком, с двумя работающими родителями, которые уделяют воспитанию мало времени. Школа уже не может оперировать традиционными практиками».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66</a:t>
            </a:fld>
            <a:endParaRPr lang="ru-RU" dirty="0">
              <a:solidFill>
                <a:schemeClr val="accent1"/>
              </a:solidFill>
            </a:endParaRPr>
          </a:p>
        </p:txBody>
      </p:sp>
    </p:spTree>
    <p:extLst>
      <p:ext uri="{BB962C8B-B14F-4D97-AF65-F5344CB8AC3E}">
        <p14:creationId xmlns:p14="http://schemas.microsoft.com/office/powerpoint/2010/main" val="3392450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95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Но кризис традиционной модели семейного воспитания не происходит, а искусственно насаждается. Якобы, желая не обидеть меньшинство, не определившееся со своим полом (это природное меньшинство увеличивают до невероятных размеров настойчивой пропагандой, внушающей психически неустойчивым людям, что они не определились со своим природным полом), нарушают права подавляющего большинства людей — вплоть до уголовного преследования родителей, противодействующих решению детей о смене пола, решению, принятому в несознательном возрасте под влиянием разрушительной пропаганды!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67</a:t>
            </a:fld>
            <a:endParaRPr lang="ru-RU" dirty="0">
              <a:solidFill>
                <a:schemeClr val="accent1"/>
              </a:solidFill>
            </a:endParaRPr>
          </a:p>
        </p:txBody>
      </p:sp>
    </p:spTree>
    <p:extLst>
      <p:ext uri="{BB962C8B-B14F-4D97-AF65-F5344CB8AC3E}">
        <p14:creationId xmlns:p14="http://schemas.microsoft.com/office/powerpoint/2010/main" val="2839590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она работает в школе. За рубежом детей заставляют носить традиционную одежду противоположного пола — какая трогательная забота о большинстве,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 сомневающемся в своей половой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принадлежности! </a:t>
            </a:r>
          </a:p>
          <a:p>
            <a:pPr indent="180340" algn="l">
              <a:lnSpc>
                <a:spcPct val="100000"/>
              </a:lnSpc>
              <a:spcBef>
                <a:spcPts val="0"/>
              </a:spcBef>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фото канадские школьники.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68</a:t>
            </a:fld>
            <a:endParaRPr lang="ru-RU" dirty="0">
              <a:solidFill>
                <a:schemeClr val="accent1"/>
              </a:solidFill>
            </a:endParaRPr>
          </a:p>
        </p:txBody>
      </p:sp>
      <p:pic>
        <p:nvPicPr>
          <p:cNvPr id="6" name="Рисунок 5">
            <a:extLst>
              <a:ext uri="{FF2B5EF4-FFF2-40B4-BE49-F238E27FC236}">
                <a16:creationId xmlns:a16="http://schemas.microsoft.com/office/drawing/2014/main" id="{AA28700F-F009-471D-AC26-5E759D89FC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851671"/>
            <a:ext cx="3888432" cy="3240360"/>
          </a:xfrm>
          <a:prstGeom prst="rect">
            <a:avLst/>
          </a:prstGeom>
          <a:noFill/>
          <a:ln>
            <a:noFill/>
          </a:ln>
        </p:spPr>
      </p:pic>
    </p:spTree>
    <p:extLst>
      <p:ext uri="{BB962C8B-B14F-4D97-AF65-F5344CB8AC3E}">
        <p14:creationId xmlns:p14="http://schemas.microsoft.com/office/powerpoint/2010/main" val="3216241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 насаждаемого «кризиса семьи» никак не следует вывод </a:t>
            </a:r>
            <a:r>
              <a:rPr lang="ru-RU"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«Школа уже не может оперировать традиционными практиками».</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пример научного жульничества.</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Разве «родитель 1 и родитель 2» — вместо «мама и папа», общение к учащимся без местоимений «он» и «она»… вырастают из сущностных потребностей людей? — Нет, они вырастают из планов тех, кто желает оболванить людей (вспомните Римский клуб): ведь если ты не уверен в своём поле, то ты не уверен ни в чём. Это способ разрушения личности. Пропаганда так сильна, что американские онкологи обходятся без слова «женщина», называя её «человеком с шейкой матки».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69</a:t>
            </a:fld>
            <a:endParaRPr lang="ru-RU" dirty="0">
              <a:solidFill>
                <a:schemeClr val="accent1"/>
              </a:solidFill>
            </a:endParaRPr>
          </a:p>
        </p:txBody>
      </p:sp>
    </p:spTree>
    <p:extLst>
      <p:ext uri="{BB962C8B-B14F-4D97-AF65-F5344CB8AC3E}">
        <p14:creationId xmlns:p14="http://schemas.microsoft.com/office/powerpoint/2010/main" val="389775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rPr>
              <a:t>Немного истории</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И вот к чему мы идём. Они [корпорация «Боинг»] не могут выросших в Америке школьников и студентов, окончивших технические вузы, нанимать к себе делать новые самолёты или чинить старые. «Боинг» держится только на том, что они нанимают эмигрантов — в основном из трёх стран: России, Китая и Индии… Мы прочитали в ваших газетах, что у вас собираются довести систему образования до американских стандартов. По нашим подсчётам, через 30 лет в России будет такое же плохое образование, как в Америке».</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a:t>
            </a:fld>
            <a:endParaRPr lang="ru-RU" dirty="0">
              <a:solidFill>
                <a:schemeClr val="accent1"/>
              </a:solidFill>
            </a:endParaRPr>
          </a:p>
        </p:txBody>
      </p:sp>
    </p:spTree>
    <p:extLst>
      <p:ext uri="{BB962C8B-B14F-4D97-AF65-F5344CB8AC3E}">
        <p14:creationId xmlns:p14="http://schemas.microsoft.com/office/powerpoint/2010/main" val="2593596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Авторов документа «Образование 2035» не смущает, что они навязывают гендерные идеи в качестве насущной потребности россиян, опуская обучение и воспитание всех школьников на уровень «ниже пояса», отвлекая тем самым учебное время от обучения и развития детей?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70</a:t>
            </a:fld>
            <a:endParaRPr lang="ru-RU" dirty="0">
              <a:solidFill>
                <a:schemeClr val="accent1"/>
              </a:solidFill>
            </a:endParaRPr>
          </a:p>
        </p:txBody>
      </p:sp>
    </p:spTree>
    <p:extLst>
      <p:ext uri="{BB962C8B-B14F-4D97-AF65-F5344CB8AC3E}">
        <p14:creationId xmlns:p14="http://schemas.microsoft.com/office/powerpoint/2010/main" val="718541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 «учёных» и идеологов «реформ» не прекращаются сигналы</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знания не нужны, нужны навыки. «Математика нужна только в объёме того, что встречается в быту». Идея «математической грамотности» вместо знания математики внедряется через ВПР, ОГЭ и ЕГЭ. Стране она не нужна. Она нужна чиновникам, включившим первым пунктом в Национальном проекте «Образование» вхождение в первую десятку международного рейтинга стран, открыто объявляющих себя нашими врагами. Мы портим своё образование, чтобы войти в их рейтинг, а совсем недавно умели учить так, как они не умели.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71</a:t>
            </a:fld>
            <a:endParaRPr lang="ru-RU" dirty="0">
              <a:solidFill>
                <a:schemeClr val="accent1"/>
              </a:solidFill>
            </a:endParaRPr>
          </a:p>
        </p:txBody>
      </p:sp>
    </p:spTree>
    <p:extLst>
      <p:ext uri="{BB962C8B-B14F-4D97-AF65-F5344CB8AC3E}">
        <p14:creationId xmlns:p14="http://schemas.microsoft.com/office/powerpoint/2010/main" val="1683745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А как у нас</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Академик РАО В. Болотов дал интервью «Коммерсанту» с заголовком </a:t>
            </a:r>
            <a:r>
              <a:rPr lang="ru-RU"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«Тупая» память больше не нужна — всегда можно «погуглить»</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Оказывается, чтобы быть успешными в XXI веке, школьники должны иметь навыки из «списка Грефа» (на самом деле — из западной методички для обучения не самых сильных детей): </a:t>
            </a:r>
            <a:r>
              <a:rPr lang="ru-RU"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сотрудничество (кооперация), коммуникация, критическое мышление, креативное мышление.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Это попытка симулировать настоящее образование. И опять в духе планов «реформаторов» 2001 года.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72</a:t>
            </a:fld>
            <a:endParaRPr lang="ru-RU" dirty="0">
              <a:solidFill>
                <a:schemeClr val="accent1"/>
              </a:solidFill>
            </a:endParaRPr>
          </a:p>
        </p:txBody>
      </p:sp>
    </p:spTree>
    <p:extLst>
      <p:ext uri="{BB962C8B-B14F-4D97-AF65-F5344CB8AC3E}">
        <p14:creationId xmlns:p14="http://schemas.microsoft.com/office/powerpoint/2010/main" val="22873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«Навыки Грефа»</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Bef>
                <a:spcPts val="0"/>
              </a:spcBef>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rPr>
              <a:t>Вот обложка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той методички  и</a:t>
            </a:r>
            <a:br>
              <a:rPr lang="ru-RU" sz="2400" dirty="0">
                <a:solidFill>
                  <a:srgbClr val="000000"/>
                </a:solidFill>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собирательный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образ аудитории,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которой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адресовано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такое обучение.</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А справа в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оглавлении 4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«навыка Грефа».</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73</a:t>
            </a:fld>
            <a:endParaRPr lang="ru-RU" dirty="0">
              <a:solidFill>
                <a:schemeClr val="accent1"/>
              </a:solidFill>
            </a:endParaRPr>
          </a:p>
        </p:txBody>
      </p:sp>
      <p:pic>
        <p:nvPicPr>
          <p:cNvPr id="6" name="Рисунок 5">
            <a:extLst>
              <a:ext uri="{FF2B5EF4-FFF2-40B4-BE49-F238E27FC236}">
                <a16:creationId xmlns:a16="http://schemas.microsoft.com/office/drawing/2014/main" id="{E77AE651-F7B3-4D53-93F3-8D54349DABC8}"/>
              </a:ext>
            </a:extLst>
          </p:cNvPr>
          <p:cNvPicPr>
            <a:picLocks noChangeAspect="1"/>
          </p:cNvPicPr>
          <p:nvPr/>
        </p:nvPicPr>
        <p:blipFill>
          <a:blip r:embed="rId3"/>
          <a:stretch>
            <a:fillRect/>
          </a:stretch>
        </p:blipFill>
        <p:spPr>
          <a:xfrm>
            <a:off x="2736064" y="1203598"/>
            <a:ext cx="6372439" cy="3757334"/>
          </a:xfrm>
          <a:prstGeom prst="rect">
            <a:avLst/>
          </a:prstGeom>
        </p:spPr>
      </p:pic>
    </p:spTree>
    <p:extLst>
      <p:ext uri="{BB962C8B-B14F-4D97-AF65-F5344CB8AC3E}">
        <p14:creationId xmlns:p14="http://schemas.microsoft.com/office/powerpoint/2010/main" val="1841495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«Навыки Грефа»</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 удивляюсь, как в СССР растили успешных учёных, строили космические корабли, атомные станции, ледоколы? Как учёные без «навыков Грефа» работали большими научными коллективами? </a:t>
            </a:r>
          </a:p>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Герман Греф явно «мутит воду». Он</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боится давать равный доступ к знаниям всем детям. Вот его слова на Петербургском экономическом форуме в 2012 г.: </a:t>
            </a:r>
            <a:r>
              <a:rPr lang="ru-RU"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«Вы говорите страшные вещи. Вы предлагаете передать власть фактически в руки населения. Как только простые люди поймут основу своего я, </a:t>
            </a:r>
            <a:r>
              <a:rPr lang="ru-RU" sz="2400" dirty="0" err="1">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самоидентифицируются</a:t>
            </a:r>
            <a:r>
              <a:rPr lang="ru-RU"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управлять, т.е. манипулировать ими будет чрезвычайно тяжело.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74</a:t>
            </a:fld>
            <a:endParaRPr lang="ru-RU" dirty="0">
              <a:solidFill>
                <a:schemeClr val="accent1"/>
              </a:solidFill>
            </a:endParaRPr>
          </a:p>
        </p:txBody>
      </p:sp>
    </p:spTree>
    <p:extLst>
      <p:ext uri="{BB962C8B-B14F-4D97-AF65-F5344CB8AC3E}">
        <p14:creationId xmlns:p14="http://schemas.microsoft.com/office/powerpoint/2010/main" val="2375307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«Навыки Грефа»</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Люди не хотят быть манипулируемыми, когда имеют знания… Как жить, как управлять таким обществом, где все имеют равный доступ к информации, все имеют возможность судить напрямую, получать не препарированную информацию, получать ее не через обученных правительством аналитиков, политологов и огромные машины спущенных на головы СМИ?».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https://www.youtube.com/watch?v=xclQ-oafbuM</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Это признание дорогого стоит и многое объясняет в том, что мы с вами, с нашими детьми и внуками переживаем в настоящий момент.</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75</a:t>
            </a:fld>
            <a:endParaRPr lang="ru-RU" dirty="0">
              <a:solidFill>
                <a:schemeClr val="accent1"/>
              </a:solidFill>
            </a:endParaRPr>
          </a:p>
        </p:txBody>
      </p:sp>
    </p:spTree>
    <p:extLst>
      <p:ext uri="{BB962C8B-B14F-4D97-AF65-F5344CB8AC3E}">
        <p14:creationId xmlns:p14="http://schemas.microsoft.com/office/powerpoint/2010/main" val="17556204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Обращу внимание на то, что «реформаторы» заставляют нас бежать по граблям, по которым уже прошли другие страны (Южная Корея, Япония, США,…). Они получили резкое ухудшение здоровья молодёжи. У них давно в ходу термин «цифровое слабоумие», а наши «спецы» хотят получить те же отрицательные результаты в массовом эксперименте на наших детях, да ещё за счёт госбюджета, средства которого они охотно освоят. </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Рекомендую: </a:t>
            </a:r>
            <a:r>
              <a:rPr lang="ru-RU"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Цифровое слабоумие | Научно-популярный журнал "Химия и Жизнь"</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(2014 г.)</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76</a:t>
            </a:fld>
            <a:endParaRPr lang="ru-RU" dirty="0">
              <a:solidFill>
                <a:schemeClr val="accent1"/>
              </a:solidFill>
            </a:endParaRPr>
          </a:p>
        </p:txBody>
      </p:sp>
    </p:spTree>
    <p:extLst>
      <p:ext uri="{BB962C8B-B14F-4D97-AF65-F5344CB8AC3E}">
        <p14:creationId xmlns:p14="http://schemas.microsoft.com/office/powerpoint/2010/main" val="3237204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Из Интернета:</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77</a:t>
            </a:fld>
            <a:endParaRPr lang="ru-RU" dirty="0">
              <a:solidFill>
                <a:schemeClr val="accent1"/>
              </a:solidFill>
            </a:endParaRPr>
          </a:p>
        </p:txBody>
      </p:sp>
      <p:pic>
        <p:nvPicPr>
          <p:cNvPr id="6" name="Рисунок 5">
            <a:extLst>
              <a:ext uri="{FF2B5EF4-FFF2-40B4-BE49-F238E27FC236}">
                <a16:creationId xmlns:a16="http://schemas.microsoft.com/office/drawing/2014/main" id="{0D29759C-460E-428A-9A10-C64417642B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7111"/>
            <a:ext cx="8223886" cy="3347641"/>
          </a:xfrm>
          <a:prstGeom prst="rect">
            <a:avLst/>
          </a:prstGeom>
          <a:noFill/>
          <a:ln>
            <a:noFill/>
          </a:ln>
        </p:spPr>
      </p:pic>
    </p:spTree>
    <p:extLst>
      <p:ext uri="{BB962C8B-B14F-4D97-AF65-F5344CB8AC3E}">
        <p14:creationId xmlns:p14="http://schemas.microsoft.com/office/powerpoint/2010/main" val="2383229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pPr>
            <a:r>
              <a:rPr lang="ru-RU" sz="2400" dirty="0">
                <a:solidFill>
                  <a:srgbClr val="000000"/>
                </a:solidFill>
                <a:effectLst/>
                <a:latin typeface="Times New Roman" panose="02020603050405020304" pitchFamily="18" charset="0"/>
                <a:ea typeface="Times New Roman" panose="02020603050405020304" pitchFamily="18" charset="0"/>
              </a:rPr>
              <a:t>Нашим разработчикам стратегии уничтожения общедоступного массового образования с наступлением КОВИДА «пошла карта» — и всё козыри, которые гражданским активистам крыть нечем. Изолироваться надо? — Надо. Как-то при этом детей учить надо? — А кто спорит? </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Ковидные козыри очень сильно продвинули в школу идеи раздельного обучения способных и неспособных — назовём вещи своими именами, как они прописаны в программных документах наших разрушителей образования. КОВИД отступает, а выгодоприобретатели от цифровизации и не думают возвращаться на исходные позиции. </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78</a:t>
            </a:fld>
            <a:endParaRPr lang="ru-RU" dirty="0">
              <a:solidFill>
                <a:schemeClr val="accent1"/>
              </a:solidFill>
            </a:endParaRPr>
          </a:p>
        </p:txBody>
      </p:sp>
    </p:spTree>
    <p:extLst>
      <p:ext uri="{BB962C8B-B14F-4D97-AF65-F5344CB8AC3E}">
        <p14:creationId xmlns:p14="http://schemas.microsoft.com/office/powerpoint/2010/main" val="4166404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Они считают, что обучение должно быть двух видов: хорошее очное с отобранными детьми и дистанционное — с остальными. Всё как в пророчествах Д. Пескова. Это прямое нарушение Конституции РФ, но </a:t>
            </a:r>
            <a:r>
              <a:rPr lang="ru-RU" sz="2400" dirty="0" err="1">
                <a:solidFill>
                  <a:srgbClr val="000000"/>
                </a:solidFill>
                <a:effectLst/>
                <a:latin typeface="Times New Roman" panose="02020603050405020304" pitchFamily="18" charset="0"/>
                <a:ea typeface="Times New Roman" panose="02020603050405020304" pitchFamily="18" charset="0"/>
              </a:rPr>
              <a:t>цифровизаторов</a:t>
            </a:r>
            <a:r>
              <a:rPr lang="ru-RU" sz="2400" dirty="0">
                <a:solidFill>
                  <a:srgbClr val="000000"/>
                </a:solidFill>
                <a:effectLst/>
                <a:latin typeface="Times New Roman" panose="02020603050405020304" pitchFamily="18" charset="0"/>
                <a:ea typeface="Times New Roman" panose="02020603050405020304" pitchFamily="18" charset="0"/>
              </a:rPr>
              <a:t> это не волнует, а спросить с них пока некому.</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До сих пор мы мало чем могли возразить, а возражения родительской общественности беспощадно глушили: в Совете Федерации сенатор Глебова,</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u="sng" dirty="0">
                <a:solidFill>
                  <a:srgbClr val="0077FF"/>
                </a:solidFill>
                <a:effectLst/>
                <a:latin typeface="Times New Roman" panose="02020603050405020304" pitchFamily="18" charset="0"/>
                <a:ea typeface="Times New Roman" panose="02020603050405020304" pitchFamily="18" charset="0"/>
                <a:hlinkClick r:id="rId3"/>
              </a:rPr>
              <a:t>https://zen.yandex.ru/media/shevkin/sovet-federacii-ne-zascitil-obrazovanie-i-zdorove-detei-60650c35a898ba23f9fa6014</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79</a:t>
            </a:fld>
            <a:endParaRPr lang="ru-RU" dirty="0">
              <a:solidFill>
                <a:schemeClr val="accent1"/>
              </a:solidFill>
            </a:endParaRPr>
          </a:p>
        </p:txBody>
      </p:sp>
    </p:spTree>
    <p:extLst>
      <p:ext uri="{BB962C8B-B14F-4D97-AF65-F5344CB8AC3E}">
        <p14:creationId xmlns:p14="http://schemas.microsoft.com/office/powerpoint/2010/main" val="379191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spcAft>
                <a:spcPts val="6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Надо добавить: вводить в стране общедоступное образование с равным к нему доступом — дорогое удовольствие. В США деньги считать умеют: оказалось, что покупать готовых специалистов много выгоднее, чем нести большие расходы на общедоступное образование, как в СССР. Позволю себе немного красноречивых подробностей.</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spcAft>
                <a:spcPts val="6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Мы мало знаем про стандарты для массовых американских школьников, не представляем себе уровня подготовки американских учителей математики. Академик В.И. Арнольд в Государственной Думе (22.10.2002) сказал:</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a:t>
            </a:fld>
            <a:endParaRPr lang="ru-RU" dirty="0">
              <a:solidFill>
                <a:schemeClr val="accent1"/>
              </a:solidFill>
            </a:endParaRPr>
          </a:p>
        </p:txBody>
      </p:sp>
    </p:spTree>
    <p:extLst>
      <p:ext uri="{BB962C8B-B14F-4D97-AF65-F5344CB8AC3E}">
        <p14:creationId xmlns:p14="http://schemas.microsoft.com/office/powerpoint/2010/main" val="34331680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 Госдуме министр цифры </a:t>
            </a:r>
            <a:r>
              <a:rPr lang="ru-RU" sz="2400" dirty="0" err="1">
                <a:solidFill>
                  <a:srgbClr val="000000"/>
                </a:solidFill>
                <a:effectLst/>
                <a:latin typeface="Times New Roman" panose="02020603050405020304" pitchFamily="18" charset="0"/>
                <a:ea typeface="Times New Roman" panose="02020603050405020304" pitchFamily="18" charset="0"/>
              </a:rPr>
              <a:t>Шадаев</a:t>
            </a:r>
            <a:r>
              <a:rPr lang="ru-RU" sz="2400" dirty="0">
                <a:solidFill>
                  <a:srgbClr val="000000"/>
                </a:solidFill>
                <a:effectLst/>
                <a:latin typeface="Times New Roman" panose="02020603050405020304" pitchFamily="18" charset="0"/>
                <a:ea typeface="Times New Roman" panose="02020603050405020304" pitchFamily="18" charset="0"/>
              </a:rPr>
              <a:t> и депутат Хинштейн, далее везде...</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u="sng" dirty="0">
                <a:solidFill>
                  <a:srgbClr val="0077FF"/>
                </a:solidFill>
                <a:effectLst/>
                <a:latin typeface="Times New Roman" panose="02020603050405020304" pitchFamily="18" charset="0"/>
                <a:ea typeface="Times New Roman" panose="02020603050405020304" pitchFamily="18" charset="0"/>
                <a:hlinkClick r:id="rId3"/>
              </a:rPr>
              <a:t>https://zen.yandex.ru/media/shevkin/pogovorili-o-buduscem-obrazovaniia-nagnali-trevogi-60bd0abee8b8730bb2460f94</a:t>
            </a:r>
            <a:endParaRPr lang="ru-RU" sz="2400" u="sng" dirty="0">
              <a:solidFill>
                <a:srgbClr val="0077FF"/>
              </a:solidFill>
              <a:effectLst/>
              <a:latin typeface="Times New Roman" panose="02020603050405020304" pitchFamily="18" charset="0"/>
              <a:ea typeface="Times New Roman" panose="02020603050405020304" pitchFamily="18" charset="0"/>
            </a:endParaRPr>
          </a:p>
          <a:p>
            <a:pPr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Цифровое лобби в высоких структурах абсолютно глухо к аргументам родительской общественности, врачей и юристов. Они ведут себя, как баре, затыкающие рты глупым холопам, которых только по недоразумению допустили для высказываний в присутствии господ — «слуг народа».</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80</a:t>
            </a:fld>
            <a:endParaRPr lang="ru-RU" dirty="0">
              <a:solidFill>
                <a:schemeClr val="accent1"/>
              </a:solidFill>
            </a:endParaRPr>
          </a:p>
        </p:txBody>
      </p:sp>
    </p:spTree>
    <p:extLst>
      <p:ext uri="{BB962C8B-B14F-4D97-AF65-F5344CB8AC3E}">
        <p14:creationId xmlns:p14="http://schemas.microsoft.com/office/powerpoint/2010/main" val="1919791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Министр цифры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Шадаев</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договорился до того, что цифровизация неизбежна, так как у государства нет денег на содержание учителей… Во время Великой отечественной войны денег хватало, а теперь нет?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чем разница? — Неужели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только в том, что тогда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расстреливали за воровство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особо крупных размерах, а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теперь — почёт и уважение?</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81</a:t>
            </a:fld>
            <a:endParaRPr lang="ru-RU" dirty="0">
              <a:solidFill>
                <a:schemeClr val="accent1"/>
              </a:solidFill>
            </a:endParaRPr>
          </a:p>
        </p:txBody>
      </p:sp>
      <p:pic>
        <p:nvPicPr>
          <p:cNvPr id="6" name="Рисунок 5">
            <a:extLst>
              <a:ext uri="{FF2B5EF4-FFF2-40B4-BE49-F238E27FC236}">
                <a16:creationId xmlns:a16="http://schemas.microsoft.com/office/drawing/2014/main" id="{C48B3BDB-D375-4F31-BE13-96A2D71A4E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067694"/>
            <a:ext cx="4824536" cy="2880320"/>
          </a:xfrm>
          <a:prstGeom prst="rect">
            <a:avLst/>
          </a:prstGeom>
          <a:noFill/>
          <a:ln>
            <a:noFill/>
          </a:ln>
        </p:spPr>
      </p:pic>
    </p:spTree>
    <p:extLst>
      <p:ext uri="{BB962C8B-B14F-4D97-AF65-F5344CB8AC3E}">
        <p14:creationId xmlns:p14="http://schemas.microsoft.com/office/powerpoint/2010/main" val="91649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Таким образом, планируют антиконституционный перевод обучения большинства детей на обучение с ущербом для их здоровья, с ущербом для качества обучения и общего развития детей.  Здесь родительская общественность должна резко одёрнуть цифровых мечтателей, согласных даже отменить ЕГЭ, но не потому, что он отрицательно влияет на систему образования, а потому что хотят убрать сравнимость результатов до и после введения дистанционного обучения. Они делают вид, что заботятся о детях (чтобы не нервничали на экзаменах), а на самом деле пытаются скрыть улики своей вредоносной деятельности.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82</a:t>
            </a:fld>
            <a:endParaRPr lang="ru-RU" dirty="0">
              <a:solidFill>
                <a:schemeClr val="accent1"/>
              </a:solidFill>
            </a:endParaRPr>
          </a:p>
        </p:txBody>
      </p:sp>
    </p:spTree>
    <p:extLst>
      <p:ext uri="{BB962C8B-B14F-4D97-AF65-F5344CB8AC3E}">
        <p14:creationId xmlns:p14="http://schemas.microsoft.com/office/powerpoint/2010/main" val="39658600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 цифровизации и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начале дистанционного эксперимента спорить с его организаторами было сложно, предостережения никто не воспринимал.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 сих пор «мяч» был на половине поля организаторов дистанционного обучения. Его готовили исподволь ещё в программе «Образование 2030» (2013 г.). Тогда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КОВИДа</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ещё не было.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Но теперь мы получили результаты «чудесного» удалённого обучения. Теперь «мяч» на нашей половине поля. Поговорим о первых результатах дистанционного обучения, имея в виду перспективу такого способа обучения в будущем.</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83</a:t>
            </a:fld>
            <a:endParaRPr lang="ru-RU" dirty="0">
              <a:solidFill>
                <a:schemeClr val="accent1"/>
              </a:solidFill>
            </a:endParaRPr>
          </a:p>
        </p:txBody>
      </p:sp>
    </p:spTree>
    <p:extLst>
      <p:ext uri="{BB962C8B-B14F-4D97-AF65-F5344CB8AC3E}">
        <p14:creationId xmlns:p14="http://schemas.microsoft.com/office/powerpoint/2010/main" val="1787252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Результаты обучения на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Три недели назад девятиклассники сдали ОГЭ, одиннадцатиклассники — ГВЭ (государственный выпускной экзамен) по математике.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rPr>
              <a:t>Воронежская область.</a:t>
            </a:r>
            <a:r>
              <a:rPr lang="ru-RU" sz="2400" dirty="0">
                <a:solidFill>
                  <a:srgbClr val="000000"/>
                </a:solidFill>
                <a:effectLst/>
                <a:latin typeface="Times New Roman" panose="02020603050405020304" pitchFamily="18" charset="0"/>
                <a:ea typeface="Times New Roman" panose="02020603050405020304" pitchFamily="18" charset="0"/>
              </a:rPr>
              <a:t> В небольшом Ольховатском районе 46,5 % девятиклассников не сдали экзамен по математике. Из 189 человек неудовлетворительные оценки получили 88. Об этом корреспонденту РИА «Воронеж» сообщили в отделе образования администрации района.</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u="sng" dirty="0">
                <a:solidFill>
                  <a:srgbClr val="0077FF"/>
                </a:solidFill>
                <a:effectLst/>
                <a:latin typeface="Times New Roman" panose="02020603050405020304" pitchFamily="18" charset="0"/>
                <a:ea typeface="Times New Roman" panose="02020603050405020304" pitchFamily="18" charset="0"/>
                <a:hlinkClick r:id="rId3"/>
              </a:rPr>
              <a:t>https://riavrn.ru/districts/olhovatsky/olhovatskie-devyatiklassniki-massovo-ne-sdali-ekzamen-po-matematike/</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84</a:t>
            </a:fld>
            <a:endParaRPr lang="ru-RU" dirty="0">
              <a:solidFill>
                <a:schemeClr val="accent1"/>
              </a:solidFill>
            </a:endParaRPr>
          </a:p>
        </p:txBody>
      </p:sp>
    </p:spTree>
    <p:extLst>
      <p:ext uri="{BB962C8B-B14F-4D97-AF65-F5344CB8AC3E}">
        <p14:creationId xmlns:p14="http://schemas.microsoft.com/office/powerpoint/2010/main" val="3413890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Результаты обучения на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b="1" dirty="0">
                <a:solidFill>
                  <a:srgbClr val="000000"/>
                </a:solidFill>
                <a:effectLst/>
                <a:latin typeface="Times New Roman" panose="02020603050405020304" pitchFamily="18" charset="0"/>
                <a:ea typeface="Times New Roman" panose="02020603050405020304" pitchFamily="18" charset="0"/>
              </a:rPr>
              <a:t>Пишут блогеры.</a:t>
            </a:r>
            <a:r>
              <a:rPr lang="ru-RU" sz="2400" dirty="0">
                <a:solidFill>
                  <a:srgbClr val="000000"/>
                </a:solidFill>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ru-RU" sz="2400" dirty="0">
                <a:solidFill>
                  <a:srgbClr val="000000"/>
                </a:solidFill>
                <a:effectLst/>
                <a:latin typeface="Times New Roman" panose="02020603050405020304" pitchFamily="18" charset="0"/>
                <a:ea typeface="Times New Roman" panose="02020603050405020304" pitchFamily="18" charset="0"/>
              </a:rPr>
              <a:t>Результаты ОГЭ по математике, которые приходят в школы просто зашкаливают по количеству двоек. Средний балл 13,1 из 31. Сначала было 50 % двоек, но порог снизили [с 8 баллов] до 6 баллов (оставив при этом 2 балла по геометрии), количество двоек уменьшилось, причем после объявления результатов и детям, и родителям. Были высказаны предложения, не учитывать результат математики в этом году, как у 11 класса для получения результата, а поставить в аттестат среднюю арифметическую, мотивируя тем, что дети в 8 классе и 9 не учились практически полгода, находясь на дистанционном обучении</a:t>
            </a:r>
            <a:r>
              <a:rPr lang="ru-RU" sz="2400" dirty="0">
                <a:effectLst/>
                <a:latin typeface="Times New Roman" panose="02020603050405020304" pitchFamily="18" charset="0"/>
                <a:ea typeface="Times New Roman" panose="02020603050405020304" pitchFamily="18" charset="0"/>
              </a:rPr>
              <a:t>»</a:t>
            </a:r>
            <a:r>
              <a:rPr lang="ru-RU" sz="2400" dirty="0">
                <a:solidFill>
                  <a:srgbClr val="000000"/>
                </a:solidFill>
                <a:effectLst/>
                <a:latin typeface="Times New Roman" panose="02020603050405020304" pitchFamily="18" charset="0"/>
                <a:ea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85</a:t>
            </a:fld>
            <a:endParaRPr lang="ru-RU" dirty="0">
              <a:solidFill>
                <a:schemeClr val="accent1"/>
              </a:solidFill>
            </a:endParaRPr>
          </a:p>
        </p:txBody>
      </p:sp>
    </p:spTree>
    <p:extLst>
      <p:ext uri="{BB962C8B-B14F-4D97-AF65-F5344CB8AC3E}">
        <p14:creationId xmlns:p14="http://schemas.microsoft.com/office/powerpoint/2010/main" val="2871358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Результаты обучения на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algn="l">
              <a:spcBef>
                <a:spcPts val="0"/>
              </a:spcBef>
            </a:pPr>
            <a:r>
              <a:rPr lang="ru-RU" sz="2000" u="sng" dirty="0">
                <a:solidFill>
                  <a:srgbClr val="0077FF"/>
                </a:solidFill>
                <a:effectLst/>
                <a:latin typeface="Times New Roman" panose="02020603050405020304" pitchFamily="18" charset="0"/>
                <a:ea typeface="Times New Roman" panose="02020603050405020304" pitchFamily="18" charset="0"/>
                <a:hlinkClick r:id="rId3"/>
              </a:rPr>
              <a:t>https://zen.yandex.ru/media/id/5e22cfa93639e600ad0d248f/vseobscii-proval-oge-po-matematike-60bc783de14854002efd0de8?&amp;partner_user_id=469102824.667665241592659532.835</a:t>
            </a:r>
            <a:endParaRPr lang="ru-RU" sz="20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Изменение правил игры по ходу игры было и ранее. Да и девят</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иклассники понадеялись, что ОГЭ отменят — и не угадали.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 кто-то говорит, что надо отменить все экзамены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убрать последний стимул в учении.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rPr>
              <a:t>Костромская область.</a:t>
            </a:r>
            <a:r>
              <a:rPr lang="ru-RU" sz="2400" dirty="0">
                <a:solidFill>
                  <a:srgbClr val="000000"/>
                </a:solidFill>
                <a:effectLst/>
                <a:latin typeface="Times New Roman" panose="02020603050405020304" pitchFamily="18" charset="0"/>
                <a:ea typeface="Times New Roman" panose="02020603050405020304" pitchFamily="18" charset="0"/>
              </a:rPr>
              <a:t> 1216 человек из 5742 (примерно 21 %) не набрали 8 баллов.</a:t>
            </a:r>
            <a:endParaRPr lang="ru-RU" sz="2400" dirty="0">
              <a:effectLst/>
              <a:latin typeface="Times New Roman" panose="02020603050405020304" pitchFamily="18" charset="0"/>
              <a:ea typeface="Times New Roman" panose="02020603050405020304" pitchFamily="18" charset="0"/>
            </a:endParaRPr>
          </a:p>
          <a:p>
            <a:pPr algn="l">
              <a:spcBef>
                <a:spcPts val="0"/>
              </a:spcBef>
            </a:pPr>
            <a:r>
              <a:rPr lang="ru-RU" sz="2000" u="sng" dirty="0">
                <a:solidFill>
                  <a:srgbClr val="0077FF"/>
                </a:solidFill>
                <a:effectLst/>
                <a:latin typeface="Times New Roman" panose="02020603050405020304" pitchFamily="18" charset="0"/>
                <a:ea typeface="Times New Roman" panose="02020603050405020304" pitchFamily="18" charset="0"/>
                <a:hlinkClick r:id="rId4"/>
              </a:rPr>
              <a:t>https://www.ege-kostroma.ru/stat/marks?subj=902&amp;year=21&amp;wave=&amp;ate=&amp;oo=&amp;avg=mark</a:t>
            </a:r>
            <a:endParaRPr lang="ru-RU" sz="20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86</a:t>
            </a:fld>
            <a:endParaRPr lang="ru-RU" dirty="0">
              <a:solidFill>
                <a:schemeClr val="accent1"/>
              </a:solidFill>
            </a:endParaRPr>
          </a:p>
        </p:txBody>
      </p:sp>
    </p:spTree>
    <p:extLst>
      <p:ext uri="{BB962C8B-B14F-4D97-AF65-F5344CB8AC3E}">
        <p14:creationId xmlns:p14="http://schemas.microsoft.com/office/powerpoint/2010/main" val="139813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Результаты обучения на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rPr>
              <a:t>Пишут в чате.</a:t>
            </a:r>
            <a:r>
              <a:rPr lang="ru-RU" sz="2400" dirty="0">
                <a:solidFill>
                  <a:srgbClr val="000000"/>
                </a:solidFill>
                <a:effectLst/>
                <a:latin typeface="Times New Roman" panose="02020603050405020304" pitchFamily="18" charset="0"/>
                <a:ea typeface="Times New Roman" panose="02020603050405020304" pitchFamily="18" charset="0"/>
              </a:rPr>
              <a:t> Результаты от провальных до отличных.</a:t>
            </a: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solidFill>
                <a:srgbClr val="000000"/>
              </a:solidFill>
              <a:latin typeface="Times New Roman" panose="02020603050405020304" pitchFamily="18" charset="0"/>
              <a:ea typeface="Times New Roman" panose="02020603050405020304" pitchFamily="18" charset="0"/>
            </a:endParaRPr>
          </a:p>
          <a:p>
            <a:pPr indent="180340" algn="l">
              <a:spcBef>
                <a:spcPts val="0"/>
              </a:spcBef>
            </a:pPr>
            <a:r>
              <a:rPr lang="ru-RU" sz="2400" u="sng" dirty="0">
                <a:solidFill>
                  <a:srgbClr val="0077FF"/>
                </a:solidFill>
                <a:effectLst/>
                <a:latin typeface="Calibri" panose="020F0502020204030204" pitchFamily="34" charset="0"/>
                <a:ea typeface="Calibri" panose="020F0502020204030204" pitchFamily="34" charset="0"/>
                <a:cs typeface="Times New Roman" panose="02020603050405020304" pitchFamily="18" charset="0"/>
                <a:hlinkClick r:id="rId3"/>
              </a:rPr>
              <a:t>https://vk.com/wall-62842543_25533</a:t>
            </a:r>
            <a:endParaRPr lang="ru-RU" sz="2400" u="sng" dirty="0">
              <a:solidFill>
                <a:srgbClr val="0077FF"/>
              </a:solidFill>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А это заголовок новости.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«Трагедия для миллионов семей» — в России обсуждают массовый провал на ОГЭ</a:t>
            </a:r>
          </a:p>
          <a:p>
            <a:pPr indent="180340" algn="l">
              <a:spcBef>
                <a:spcPts val="0"/>
              </a:spcBef>
            </a:pPr>
            <a:r>
              <a:rPr lang="en-US" sz="2400" dirty="0">
                <a:effectLst/>
                <a:latin typeface="Times New Roman" panose="02020603050405020304" pitchFamily="18" charset="0"/>
                <a:ea typeface="Times New Roman" panose="02020603050405020304" pitchFamily="18" charset="0"/>
                <a:hlinkClick r:id="rId4"/>
              </a:rPr>
              <a:t>https://regnum-ru.turbopages.org/regnum.ru/s/news/3295719.html</a:t>
            </a:r>
            <a:endParaRPr lang="ru-RU" sz="2400" u="sng" dirty="0">
              <a:solidFill>
                <a:srgbClr val="0077FF"/>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87</a:t>
            </a:fld>
            <a:endParaRPr lang="ru-RU" dirty="0">
              <a:solidFill>
                <a:schemeClr val="accent1"/>
              </a:solidFill>
            </a:endParaRPr>
          </a:p>
        </p:txBody>
      </p:sp>
      <p:pic>
        <p:nvPicPr>
          <p:cNvPr id="6" name="Рисунок 5">
            <a:extLst>
              <a:ext uri="{FF2B5EF4-FFF2-40B4-BE49-F238E27FC236}">
                <a16:creationId xmlns:a16="http://schemas.microsoft.com/office/drawing/2014/main" id="{B759F070-D831-4CD2-9C6F-60949D0F10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8650" y="1203599"/>
            <a:ext cx="7759774" cy="2232247"/>
          </a:xfrm>
          <a:prstGeom prst="rect">
            <a:avLst/>
          </a:prstGeom>
          <a:noFill/>
          <a:ln>
            <a:noFill/>
          </a:ln>
        </p:spPr>
      </p:pic>
    </p:spTree>
    <p:extLst>
      <p:ext uri="{BB962C8B-B14F-4D97-AF65-F5344CB8AC3E}">
        <p14:creationId xmlns:p14="http://schemas.microsoft.com/office/powerpoint/2010/main" val="8113556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Результаты обучения на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Перейдём к государственному выпускному экзамену (ГВЭ-11). </a:t>
            </a:r>
          </a:p>
          <a:p>
            <a:pPr indent="180340" algn="l">
              <a:spcBef>
                <a:spcPts val="0"/>
              </a:spcBef>
            </a:pPr>
            <a:r>
              <a:rPr lang="ru-RU" sz="2400" b="1" dirty="0">
                <a:solidFill>
                  <a:srgbClr val="000000"/>
                </a:solidFill>
                <a:effectLst/>
                <a:latin typeface="Times New Roman" panose="02020603050405020304" pitchFamily="18" charset="0"/>
                <a:ea typeface="Times New Roman" panose="02020603050405020304" pitchFamily="18" charset="0"/>
              </a:rPr>
              <a:t>Иркутская область. </a:t>
            </a:r>
            <a:r>
              <a:rPr lang="ru-RU" sz="2400" dirty="0">
                <a:solidFill>
                  <a:srgbClr val="000000"/>
                </a:solidFill>
                <a:effectLst/>
                <a:latin typeface="Times New Roman" panose="02020603050405020304" pitchFamily="18" charset="0"/>
                <a:ea typeface="Times New Roman" panose="02020603050405020304" pitchFamily="18" charset="0"/>
              </a:rPr>
              <a:t>По информации министерства образования Иркутской области, ГВЭ по математике 28 мая 2021 года сдавали 2239 выпускников 11 классов. Из них подтвердили освоение образовательной программы среднего общего образования по математике 1400 выпускников, или 62,53% от числа участников. </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u="sng" dirty="0">
                <a:solidFill>
                  <a:srgbClr val="0077FF"/>
                </a:solidFill>
                <a:effectLst/>
                <a:latin typeface="Times New Roman" panose="02020603050405020304" pitchFamily="18" charset="0"/>
                <a:ea typeface="Times New Roman" panose="02020603050405020304" pitchFamily="18" charset="0"/>
                <a:hlinkClick r:id="rId3"/>
              </a:rPr>
              <a:t>https://irkobl.ru/sites/minobr/news/1193732/</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Около 37,5 % учащихся 11-х классов не подтвердили «освоение образовательной программы». Первые результаты показывают провал дистанционного обучения в школе.</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88</a:t>
            </a:fld>
            <a:endParaRPr lang="ru-RU" dirty="0">
              <a:solidFill>
                <a:schemeClr val="accent1"/>
              </a:solidFill>
            </a:endParaRPr>
          </a:p>
        </p:txBody>
      </p:sp>
    </p:spTree>
    <p:extLst>
      <p:ext uri="{BB962C8B-B14F-4D97-AF65-F5344CB8AC3E}">
        <p14:creationId xmlns:p14="http://schemas.microsoft.com/office/powerpoint/2010/main" val="1208671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Результаты обучения на дистанционке</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b="1" dirty="0">
                <a:solidFill>
                  <a:srgbClr val="000000"/>
                </a:solidFill>
                <a:effectLst/>
                <a:latin typeface="Times New Roman" panose="02020603050405020304" pitchFamily="18" charset="0"/>
                <a:ea typeface="Times New Roman" panose="02020603050405020304" pitchFamily="18" charset="0"/>
              </a:rPr>
              <a:t>Калужская область.</a:t>
            </a:r>
            <a:r>
              <a:rPr lang="ru-RU" sz="2400" dirty="0">
                <a:solidFill>
                  <a:srgbClr val="000000"/>
                </a:solidFill>
                <a:effectLst/>
                <a:latin typeface="Times New Roman" panose="02020603050405020304" pitchFamily="18" charset="0"/>
                <a:ea typeface="Times New Roman" panose="02020603050405020304" pitchFamily="18" charset="0"/>
              </a:rPr>
              <a:t> Интернет-опрос о внедрении цифровой образовательной среды (ЦОС) в школах Калужской области проводит региональное родительское движение, сообщила 10 июня группа «Родительское движение. Калужская область» в социальной сети «ВКонтакте».</a:t>
            </a:r>
            <a:endParaRPr lang="ru-RU" sz="2400" dirty="0">
              <a:effectLst/>
              <a:latin typeface="Times New Roman" panose="02020603050405020304" pitchFamily="18" charset="0"/>
              <a:ea typeface="Times New Roman" panose="02020603050405020304" pitchFamily="18" charset="0"/>
            </a:endParaRPr>
          </a:p>
          <a:p>
            <a:pPr indent="180340" algn="l"/>
            <a:r>
              <a:rPr lang="ru-RU" sz="2400" dirty="0">
                <a:solidFill>
                  <a:srgbClr val="000000"/>
                </a:solidFill>
                <a:effectLst/>
                <a:latin typeface="Times New Roman" panose="02020603050405020304" pitchFamily="18" charset="0"/>
                <a:ea typeface="Times New Roman" panose="02020603050405020304" pitchFamily="18" charset="0"/>
              </a:rPr>
              <a:t>По состоянию на 10 июня </a:t>
            </a:r>
            <a:r>
              <a:rPr lang="ru-RU" sz="2400" b="1" dirty="0">
                <a:solidFill>
                  <a:srgbClr val="000000"/>
                </a:solidFill>
                <a:effectLst/>
                <a:latin typeface="Times New Roman" panose="02020603050405020304" pitchFamily="18" charset="0"/>
                <a:ea typeface="Times New Roman" panose="02020603050405020304" pitchFamily="18" charset="0"/>
              </a:rPr>
              <a:t>против внедрения ЦОС в регионе высказались 86,82 % </a:t>
            </a:r>
            <a:r>
              <a:rPr lang="ru-RU" sz="2400" dirty="0">
                <a:solidFill>
                  <a:srgbClr val="000000"/>
                </a:solidFill>
                <a:effectLst/>
                <a:latin typeface="Times New Roman" panose="02020603050405020304" pitchFamily="18" charset="0"/>
                <a:ea typeface="Times New Roman" panose="02020603050405020304" pitchFamily="18" charset="0"/>
              </a:rPr>
              <a:t>участников опроса. </a:t>
            </a:r>
            <a:endParaRPr lang="ru-RU" sz="2400" dirty="0">
              <a:effectLst/>
              <a:latin typeface="Times New Roman" panose="02020603050405020304" pitchFamily="18" charset="0"/>
              <a:ea typeface="Times New Roman" panose="02020603050405020304" pitchFamily="18" charset="0"/>
            </a:endParaRPr>
          </a:p>
          <a:p>
            <a:pPr indent="180340" algn="l"/>
            <a:r>
              <a:rPr lang="ru-RU" sz="2400" u="sng" dirty="0">
                <a:solidFill>
                  <a:srgbClr val="000000"/>
                </a:solidFill>
                <a:effectLst/>
                <a:latin typeface="Times New Roman" panose="02020603050405020304" pitchFamily="18" charset="0"/>
                <a:ea typeface="Times New Roman" panose="02020603050405020304" pitchFamily="18" charset="0"/>
                <a:hlinkClick r:id="rId3"/>
              </a:rPr>
              <a:t>https://rossaprimavera.ru/news/91fff039</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89</a:t>
            </a:fld>
            <a:endParaRPr lang="ru-RU" dirty="0">
              <a:solidFill>
                <a:schemeClr val="accent1"/>
              </a:solidFill>
            </a:endParaRPr>
          </a:p>
        </p:txBody>
      </p:sp>
    </p:spTree>
    <p:extLst>
      <p:ext uri="{BB962C8B-B14F-4D97-AF65-F5344CB8AC3E}">
        <p14:creationId xmlns:p14="http://schemas.microsoft.com/office/powerpoint/2010/main" val="205083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в Америке?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Насколько я сумел понять планы [наших «реформаторов»], они сводятся в основном к снижению уровня нашего образования в средней школе до американских стандартов. Чтобы составить впечатление о последних, напомню, что комитет по подготовке школьников штата Калифорния… принял несколько лет назад решение — требовать при поступлении в университет штата Калифорния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следующего американского стандарта знаний по математике — школьники, поступающие в университет, должны уметь разделить 111 на 3 без компьютера. </a:t>
            </a: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a:t>
            </a:fld>
            <a:endParaRPr lang="ru-RU" dirty="0">
              <a:solidFill>
                <a:schemeClr val="accent1"/>
              </a:solidFill>
            </a:endParaRPr>
          </a:p>
        </p:txBody>
      </p:sp>
    </p:spTree>
    <p:extLst>
      <p:ext uri="{BB962C8B-B14F-4D97-AF65-F5344CB8AC3E}">
        <p14:creationId xmlns:p14="http://schemas.microsoft.com/office/powerpoint/2010/main" val="30934098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Вспомним прошедший Петербургский международный экономический форум, на котором свидетели цифровизации образования обсуждали свои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планы. </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Начнём с выступления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вице-президента Сбербанка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Марины Николаевны Раковой.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Обратите внимание на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отсутствие обоснований и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англицизмы.</a:t>
            </a: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90</a:t>
            </a:fld>
            <a:endParaRPr lang="ru-RU" dirty="0">
              <a:solidFill>
                <a:schemeClr val="accent1"/>
              </a:solidFill>
            </a:endParaRPr>
          </a:p>
        </p:txBody>
      </p:sp>
      <p:pic>
        <p:nvPicPr>
          <p:cNvPr id="6" name="Рисунок 5">
            <a:extLst>
              <a:ext uri="{FF2B5EF4-FFF2-40B4-BE49-F238E27FC236}">
                <a16:creationId xmlns:a16="http://schemas.microsoft.com/office/drawing/2014/main" id="{77209DAE-9ADA-4045-AE92-EBDC65720C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238" y="1765477"/>
            <a:ext cx="4265250" cy="2797492"/>
          </a:xfrm>
          <a:prstGeom prst="rect">
            <a:avLst/>
          </a:prstGeom>
          <a:noFill/>
          <a:ln>
            <a:noFill/>
          </a:ln>
        </p:spPr>
      </p:pic>
    </p:spTree>
    <p:extLst>
      <p:ext uri="{BB962C8B-B14F-4D97-AF65-F5344CB8AC3E}">
        <p14:creationId xmlns:p14="http://schemas.microsoft.com/office/powerpoint/2010/main" val="8349410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200" dirty="0">
                <a:solidFill>
                  <a:srgbClr val="000000"/>
                </a:solidFill>
                <a:effectLst/>
                <a:latin typeface="Times New Roman" panose="02020603050405020304" pitchFamily="18" charset="0"/>
                <a:ea typeface="Times New Roman" panose="02020603050405020304" pitchFamily="18" charset="0"/>
              </a:rPr>
              <a:t>«Полноценный персональный формат образования может быть только в </a:t>
            </a:r>
            <a:r>
              <a:rPr lang="ru-RU" sz="2200" b="1" dirty="0" err="1">
                <a:solidFill>
                  <a:srgbClr val="000000"/>
                </a:solidFill>
                <a:effectLst/>
                <a:latin typeface="Times New Roman" panose="02020603050405020304" pitchFamily="18" charset="0"/>
                <a:ea typeface="Times New Roman" panose="02020603050405020304" pitchFamily="18" charset="0"/>
              </a:rPr>
              <a:t>оффлайне</a:t>
            </a:r>
            <a:r>
              <a:rPr lang="ru-RU" sz="2200" dirty="0">
                <a:solidFill>
                  <a:srgbClr val="000000"/>
                </a:solidFill>
                <a:effectLst/>
                <a:latin typeface="Times New Roman" panose="02020603050405020304" pitchFamily="18" charset="0"/>
                <a:ea typeface="Times New Roman" panose="02020603050405020304" pitchFamily="18" charset="0"/>
              </a:rPr>
              <a:t>, поэтому в массовом образовании будут использоваться технологии, основанные на обработке больших баз данных», — заявила вице-президент Сбербанка Марина Ракова 3 июня на Петербургском международном экономическом форуме.</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Ракова уверена, что качественное образование без учителей и наставников получить нельзя, а в </a:t>
            </a: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онлайн</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неэффективно и невыгодно. «В силу этого 100 % онлайн не будет работать никогда. Он может работать, но он значительно снизит наше </a:t>
            </a:r>
            <a:r>
              <a:rPr lang="ru-RU"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капасити</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таймтумаркетис</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то время, которое нам необходимо для того, чтобы обеспечить свое лидерство в той или иной передовой отрасли: выйти на </a:t>
            </a:r>
            <a:r>
              <a:rPr lang="ru-RU"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фронитир</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развития наук, технологий и так далее».</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r>
              <a:rPr lang="ru-RU" sz="2200" u="sng" dirty="0">
                <a:solidFill>
                  <a:srgbClr val="0077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https://rossaprimavera.ru/news/43b78c92</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91</a:t>
            </a:fld>
            <a:endParaRPr lang="ru-RU" dirty="0">
              <a:solidFill>
                <a:schemeClr val="accent1"/>
              </a:solidFill>
            </a:endParaRPr>
          </a:p>
        </p:txBody>
      </p:sp>
    </p:spTree>
    <p:extLst>
      <p:ext uri="{BB962C8B-B14F-4D97-AF65-F5344CB8AC3E}">
        <p14:creationId xmlns:p14="http://schemas.microsoft.com/office/powerpoint/2010/main" val="6476047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Марина Николаевна знает много английских слов, но не переводит их на язык родных осин. Перевожу со словарём (изучал немецкий). </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1) </a:t>
            </a:r>
            <a:r>
              <a:rPr lang="ru-RU" sz="2400" dirty="0" err="1">
                <a:solidFill>
                  <a:srgbClr val="000000"/>
                </a:solidFill>
                <a:effectLst/>
                <a:latin typeface="Times New Roman" panose="02020603050405020304" pitchFamily="18" charset="0"/>
                <a:ea typeface="Times New Roman" panose="02020603050405020304" pitchFamily="18" charset="0"/>
              </a:rPr>
              <a:t>on</a:t>
            </a:r>
            <a:r>
              <a:rPr lang="ru-RU" sz="2400" dirty="0">
                <a:solidFill>
                  <a:srgbClr val="000000"/>
                </a:solidFill>
                <a:effectLst/>
                <a:latin typeface="Times New Roman" panose="02020603050405020304" pitchFamily="18" charset="0"/>
                <a:ea typeface="Times New Roman" panose="02020603050405020304" pitchFamily="18" charset="0"/>
              </a:rPr>
              <a:t> — вкл., </a:t>
            </a:r>
            <a:r>
              <a:rPr lang="ru-RU" sz="2400" dirty="0" err="1">
                <a:solidFill>
                  <a:srgbClr val="000000"/>
                </a:solidFill>
                <a:effectLst/>
                <a:latin typeface="Times New Roman" panose="02020603050405020304" pitchFamily="18" charset="0"/>
                <a:ea typeface="Times New Roman" panose="02020603050405020304" pitchFamily="18" charset="0"/>
              </a:rPr>
              <a:t>off</a:t>
            </a:r>
            <a:r>
              <a:rPr lang="ru-RU" sz="2400" dirty="0">
                <a:solidFill>
                  <a:srgbClr val="000000"/>
                </a:solidFill>
                <a:effectLst/>
                <a:latin typeface="Times New Roman" panose="02020603050405020304" pitchFamily="18" charset="0"/>
                <a:ea typeface="Times New Roman" panose="02020603050405020304" pitchFamily="18" charset="0"/>
              </a:rPr>
              <a:t> — выкл., </a:t>
            </a:r>
            <a:r>
              <a:rPr lang="ru-RU" sz="2400" dirty="0" err="1">
                <a:solidFill>
                  <a:srgbClr val="000000"/>
                </a:solidFill>
                <a:effectLst/>
                <a:latin typeface="Times New Roman" panose="02020603050405020304" pitchFamily="18" charset="0"/>
                <a:ea typeface="Times New Roman" panose="02020603050405020304" pitchFamily="18" charset="0"/>
              </a:rPr>
              <a:t>line</a:t>
            </a:r>
            <a:r>
              <a:rPr lang="ru-RU" sz="2400" dirty="0">
                <a:solidFill>
                  <a:srgbClr val="000000"/>
                </a:solidFill>
                <a:effectLst/>
                <a:latin typeface="Times New Roman" panose="02020603050405020304" pitchFamily="18" charset="0"/>
                <a:ea typeface="Times New Roman" panose="02020603050405020304" pitchFamily="18" charset="0"/>
              </a:rPr>
              <a:t> — линия, сеть. Образование в </a:t>
            </a:r>
            <a:r>
              <a:rPr lang="ru-RU" sz="2400" dirty="0" err="1">
                <a:solidFill>
                  <a:srgbClr val="000000"/>
                </a:solidFill>
                <a:effectLst/>
                <a:latin typeface="Times New Roman" panose="02020603050405020304" pitchFamily="18" charset="0"/>
                <a:ea typeface="Times New Roman" panose="02020603050405020304" pitchFamily="18" charset="0"/>
              </a:rPr>
              <a:t>оффлайне</a:t>
            </a:r>
            <a:r>
              <a:rPr lang="ru-RU" sz="2400" dirty="0">
                <a:solidFill>
                  <a:srgbClr val="000000"/>
                </a:solidFill>
                <a:effectLst/>
                <a:latin typeface="Times New Roman" panose="02020603050405020304" pitchFamily="18" charset="0"/>
                <a:ea typeface="Times New Roman" panose="02020603050405020304" pitchFamily="18" charset="0"/>
              </a:rPr>
              <a:t> — это образование вне сети. Вторая часть первого предложения противоречит первой части: как будут использоваться чудесные технологии, если образование вне сети?</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2) </a:t>
            </a:r>
            <a:r>
              <a:rPr lang="ru-RU" sz="2400" dirty="0" err="1">
                <a:solidFill>
                  <a:srgbClr val="000000"/>
                </a:solidFill>
                <a:effectLst/>
                <a:latin typeface="Times New Roman" panose="02020603050405020304" pitchFamily="18" charset="0"/>
                <a:ea typeface="Times New Roman" panose="02020603050405020304" pitchFamily="18" charset="0"/>
              </a:rPr>
              <a:t>капасити</a:t>
            </a:r>
            <a:r>
              <a:rPr lang="ru-RU" sz="2400" dirty="0">
                <a:solidFill>
                  <a:srgbClr val="000000"/>
                </a:solidFill>
                <a:effectLst/>
                <a:latin typeface="Times New Roman" panose="02020603050405020304" pitchFamily="18" charset="0"/>
                <a:ea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rPr>
              <a:t>capacity</a:t>
            </a:r>
            <a:r>
              <a:rPr lang="ru-RU" sz="2400" dirty="0">
                <a:solidFill>
                  <a:srgbClr val="000000"/>
                </a:solidFill>
                <a:effectLst/>
                <a:latin typeface="Times New Roman" panose="02020603050405020304" pitchFamily="18" charset="0"/>
                <a:ea typeface="Times New Roman" panose="02020603050405020304" pitchFamily="18" charset="0"/>
              </a:rPr>
              <a:t>) вместимость, ёмкость;</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3) </a:t>
            </a:r>
            <a:r>
              <a:rPr lang="ru-RU" sz="2400" dirty="0" err="1">
                <a:solidFill>
                  <a:srgbClr val="000000"/>
                </a:solidFill>
                <a:effectLst/>
                <a:latin typeface="Times New Roman" panose="02020603050405020304" pitchFamily="18" charset="0"/>
                <a:ea typeface="Times New Roman" panose="02020603050405020304" pitchFamily="18" charset="0"/>
              </a:rPr>
              <a:t>таймтумаркетис</a:t>
            </a:r>
            <a:r>
              <a:rPr lang="ru-RU" sz="2400" dirty="0">
                <a:solidFill>
                  <a:srgbClr val="000000"/>
                </a:solidFill>
                <a:effectLst/>
                <a:latin typeface="Times New Roman" panose="02020603050405020304" pitchFamily="18" charset="0"/>
                <a:ea typeface="Times New Roman" panose="02020603050405020304" pitchFamily="18" charset="0"/>
              </a:rPr>
              <a:t> (Time </a:t>
            </a:r>
            <a:r>
              <a:rPr lang="ru-RU" sz="2400" dirty="0" err="1">
                <a:solidFill>
                  <a:srgbClr val="000000"/>
                </a:solidFill>
                <a:effectLst/>
                <a:latin typeface="Times New Roman" panose="02020603050405020304" pitchFamily="18" charset="0"/>
                <a:ea typeface="Times New Roman" panose="02020603050405020304" pitchFamily="18" charset="0"/>
              </a:rPr>
              <a:t>to</a:t>
            </a:r>
            <a:r>
              <a:rPr lang="ru-RU" sz="2400" dirty="0">
                <a:solidFill>
                  <a:srgbClr val="000000"/>
                </a:solidFill>
                <a:effectLst/>
                <a:latin typeface="Times New Roman" panose="02020603050405020304" pitchFamily="18" charset="0"/>
                <a:ea typeface="Times New Roman" panose="02020603050405020304" pitchFamily="18" charset="0"/>
              </a:rPr>
              <a:t> Market) — это время от начала разработки идеи до выхода на рынок;</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4) </a:t>
            </a:r>
            <a:r>
              <a:rPr lang="ru-RU" sz="2400" dirty="0" err="1">
                <a:solidFill>
                  <a:srgbClr val="000000"/>
                </a:solidFill>
                <a:effectLst/>
                <a:latin typeface="Times New Roman" panose="02020603050405020304" pitchFamily="18" charset="0"/>
                <a:ea typeface="Times New Roman" panose="02020603050405020304" pitchFamily="18" charset="0"/>
              </a:rPr>
              <a:t>фронитир</a:t>
            </a:r>
            <a:r>
              <a:rPr lang="ru-RU" sz="2400" dirty="0">
                <a:solidFill>
                  <a:srgbClr val="000000"/>
                </a:solidFill>
                <a:effectLst/>
                <a:latin typeface="Times New Roman" panose="02020603050405020304" pitchFamily="18" charset="0"/>
                <a:ea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rPr>
              <a:t>frontier</a:t>
            </a:r>
            <a:r>
              <a:rPr lang="ru-RU" sz="2400" dirty="0">
                <a:solidFill>
                  <a:srgbClr val="000000"/>
                </a:solidFill>
                <a:effectLst/>
                <a:latin typeface="Times New Roman" panose="02020603050405020304" pitchFamily="18" charset="0"/>
                <a:ea typeface="Times New Roman" panose="02020603050405020304" pitchFamily="18" charset="0"/>
              </a:rPr>
              <a:t>) — граница, рубеж.</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2400" dirty="0">
              <a:effectLst/>
              <a:latin typeface="Times New Roman" panose="02020603050405020304" pitchFamily="18" charset="0"/>
              <a:ea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92</a:t>
            </a:fld>
            <a:endParaRPr lang="ru-RU" dirty="0">
              <a:solidFill>
                <a:schemeClr val="accent1"/>
              </a:solidFill>
            </a:endParaRPr>
          </a:p>
        </p:txBody>
      </p:sp>
    </p:spTree>
    <p:extLst>
      <p:ext uri="{BB962C8B-B14F-4D97-AF65-F5344CB8AC3E}">
        <p14:creationId xmlns:p14="http://schemas.microsoft.com/office/powerpoint/2010/main" val="2097392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Что так невежливо хотела сказать Марина Николаевна, я примерно понимаю. 100 %-го образования в сети не будет, оно неэффективно и невыгодно. Полноценное образование даёт обучение с учителем, то есть традиционное образование. Что нового она сказала? Кстати, где и на кого она училась?</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«Ракова Марина Николаевна родилась … в семье педагога и прокурора. С 1989 по 2000 год обучалась в гимназии № 74 в Барнауле… В 2002-м окончила Московский государственный технический университет имени Н. Э. Баумана. Позже обучалась в Алтайской академии экономики и права».</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r>
              <a:rPr lang="ru-RU" sz="2200" u="sng" dirty="0">
                <a:solidFill>
                  <a:srgbClr val="0077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Марина Ракова биография и карьера в Сбербанк, последние новости и фото. (finparty.ru)</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93</a:t>
            </a:fld>
            <a:endParaRPr lang="ru-RU" dirty="0">
              <a:solidFill>
                <a:schemeClr val="accent1"/>
              </a:solidFill>
            </a:endParaRPr>
          </a:p>
        </p:txBody>
      </p:sp>
    </p:spTree>
    <p:extLst>
      <p:ext uri="{BB962C8B-B14F-4D97-AF65-F5344CB8AC3E}">
        <p14:creationId xmlns:p14="http://schemas.microsoft.com/office/powerpoint/2010/main" val="17516022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Меня смущает скоропалительность обучения в МГТУ (всего два года). Это незаконченное высшее образование? Хотя должна была бы потянуть. Интернет знает о её талантах. </a:t>
            </a: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Оцените:  </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девочка-подросток —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автор тридцати теорем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классической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планиметрии!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Это достойно книги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рекордов Гиннеса! </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94</a:t>
            </a:fld>
            <a:endParaRPr lang="ru-RU" dirty="0">
              <a:solidFill>
                <a:schemeClr val="accent1"/>
              </a:solidFill>
            </a:endParaRPr>
          </a:p>
        </p:txBody>
      </p:sp>
      <p:pic>
        <p:nvPicPr>
          <p:cNvPr id="6" name="Рисунок 5">
            <a:extLst>
              <a:ext uri="{FF2B5EF4-FFF2-40B4-BE49-F238E27FC236}">
                <a16:creationId xmlns:a16="http://schemas.microsoft.com/office/drawing/2014/main" id="{7A4EE448-AD39-41DE-AECD-1AA75B612D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276843"/>
            <a:ext cx="5760640" cy="2520280"/>
          </a:xfrm>
          <a:prstGeom prst="rect">
            <a:avLst/>
          </a:prstGeom>
          <a:noFill/>
          <a:ln>
            <a:noFill/>
          </a:ln>
        </p:spPr>
      </p:pic>
    </p:spTree>
    <p:extLst>
      <p:ext uri="{BB962C8B-B14F-4D97-AF65-F5344CB8AC3E}">
        <p14:creationId xmlns:p14="http://schemas.microsoft.com/office/powerpoint/2010/main" val="3269885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классиков планиметрии —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Пифагора и Фалеса</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было по одной наиболее известной теореме… Но у них мама не работала учителем математики в их школе.</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Ни два года в МГТУ, ни Алтайская академия экономики и права не дают педагогического образования, без которого трудно ожидать от Марины Николаевны понимания сути образования в школе. А без этого — сколько ни вворачивай англицизмов, речь не станет научной, да она и не про образование вовсе. </a:t>
            </a: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Продолжу цитировать тот же источник.</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spcBef>
                <a:spcPts val="0"/>
              </a:spcBef>
            </a:pP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95</a:t>
            </a:fld>
            <a:endParaRPr lang="ru-RU" dirty="0">
              <a:solidFill>
                <a:schemeClr val="accent1"/>
              </a:solidFill>
            </a:endParaRPr>
          </a:p>
        </p:txBody>
      </p:sp>
    </p:spTree>
    <p:extLst>
      <p:ext uri="{BB962C8B-B14F-4D97-AF65-F5344CB8AC3E}">
        <p14:creationId xmlns:p14="http://schemas.microsoft.com/office/powerpoint/2010/main" val="37457208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«Вице-президент Сбербанка отметила, что в образовании будущего самое важное — персонализация, когда у «</a:t>
            </a:r>
            <a:r>
              <a:rPr lang="ru-RU" sz="23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каждого ребенка</a:t>
            </a:r>
            <a:r>
              <a:rPr lang="ru-RU"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есть супер-профессионал педагог», но это невозможно обеспечить в такой большой стране, как Россия». </a:t>
            </a:r>
          </a:p>
          <a:p>
            <a:pPr indent="180340" algn="l">
              <a:lnSpc>
                <a:spcPct val="100000"/>
              </a:lnSpc>
              <a:spcBef>
                <a:spcPts val="0"/>
              </a:spcBef>
            </a:pPr>
            <a:r>
              <a:rPr lang="ru-RU"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Простите, а в какой стране это есть? Это возможно? И из этого невозможного делается вывод, скрывающий истинную цель.</a:t>
            </a:r>
            <a:endParaRPr lang="ru-RU"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lnSpc>
                <a:spcPct val="100000"/>
              </a:lnSpc>
              <a:spcBef>
                <a:spcPts val="0"/>
              </a:spcBef>
            </a:pPr>
            <a:r>
              <a:rPr lang="ru-RU"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«Поэтому селективный подход — для чистого </a:t>
            </a:r>
            <a:r>
              <a:rPr lang="ru-RU" sz="23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оффлайна</a:t>
            </a:r>
            <a:r>
              <a:rPr lang="ru-RU"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При этом для нашей страны этот эксклюзивный </a:t>
            </a:r>
            <a:r>
              <a:rPr lang="ru-RU" sz="23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бутиковый</a:t>
            </a:r>
            <a:r>
              <a:rPr lang="ru-RU" sz="23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формат</a:t>
            </a:r>
            <a:r>
              <a:rPr lang="ru-RU"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фонд… развил на территории всей страны. В каждом регионе есть такой центр. При этом мы понимаем, что через этот центр каждый ребенок пройти не может»</a:t>
            </a:r>
            <a:r>
              <a:rPr lang="ru-RU"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пояснила она.</a:t>
            </a:r>
            <a:endParaRPr lang="ru-RU" sz="23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96</a:t>
            </a:fld>
            <a:endParaRPr lang="ru-RU" dirty="0">
              <a:solidFill>
                <a:schemeClr val="accent1"/>
              </a:solidFill>
            </a:endParaRPr>
          </a:p>
        </p:txBody>
      </p:sp>
    </p:spTree>
    <p:extLst>
      <p:ext uri="{BB962C8B-B14F-4D97-AF65-F5344CB8AC3E}">
        <p14:creationId xmlns:p14="http://schemas.microsoft.com/office/powerpoint/2010/main" val="21738759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Менеджер Сбербанка сообщила, что в массовом образовании будут использоваться цифровые технологии: </a:t>
            </a:r>
            <a:r>
              <a:rPr lang="ru-RU" sz="2400" dirty="0">
                <a:solidFill>
                  <a:srgbClr val="00B050"/>
                </a:solidFill>
                <a:effectLst/>
                <a:latin typeface="Times New Roman" panose="02020603050405020304" pitchFamily="18" charset="0"/>
                <a:ea typeface="Times New Roman" panose="02020603050405020304" pitchFamily="18" charset="0"/>
              </a:rPr>
              <a:t>«Поэтому для обеспечения персонализации массовой приходят на помощь цифровые технологии. Это образование </a:t>
            </a:r>
            <a:r>
              <a:rPr lang="ru-RU" sz="2400" b="1" dirty="0" err="1">
                <a:solidFill>
                  <a:srgbClr val="00B050"/>
                </a:solidFill>
                <a:effectLst/>
                <a:latin typeface="Times New Roman" panose="02020603050405020304" pitchFamily="18" charset="0"/>
                <a:ea typeface="Times New Roman" panose="02020603050405020304" pitchFamily="18" charset="0"/>
              </a:rPr>
              <a:t>дэйтадривен</a:t>
            </a:r>
            <a:r>
              <a:rPr lang="ru-RU" sz="2400" dirty="0">
                <a:solidFill>
                  <a:srgbClr val="00B050"/>
                </a:solidFill>
                <a:effectLst/>
                <a:latin typeface="Times New Roman" panose="02020603050405020304" pitchFamily="18" charset="0"/>
                <a:ea typeface="Times New Roman" panose="02020603050405020304" pitchFamily="18" charset="0"/>
              </a:rPr>
              <a:t>».</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По её словам, в массовом образовании будут учитываться особенности больших групп учащихся: </a:t>
            </a:r>
            <a:r>
              <a:rPr lang="ru-RU" sz="2400" dirty="0">
                <a:solidFill>
                  <a:srgbClr val="00B050"/>
                </a:solidFill>
                <a:effectLst/>
                <a:latin typeface="Times New Roman" panose="02020603050405020304" pitchFamily="18" charset="0"/>
                <a:ea typeface="Times New Roman" panose="02020603050405020304" pitchFamily="18" charset="0"/>
              </a:rPr>
              <a:t>«В какой-то момент, когда мы анализировали </a:t>
            </a:r>
            <a:r>
              <a:rPr lang="ru-RU" sz="2400" b="1" dirty="0" err="1">
                <a:solidFill>
                  <a:srgbClr val="00B050"/>
                </a:solidFill>
                <a:effectLst/>
                <a:latin typeface="Times New Roman" panose="02020603050405020304" pitchFamily="18" charset="0"/>
                <a:ea typeface="Times New Roman" panose="02020603050405020304" pitchFamily="18" charset="0"/>
              </a:rPr>
              <a:t>бигдэйту</a:t>
            </a:r>
            <a:r>
              <a:rPr lang="ru-RU" sz="2400" dirty="0">
                <a:solidFill>
                  <a:srgbClr val="00B050"/>
                </a:solidFill>
                <a:effectLst/>
                <a:latin typeface="Times New Roman" panose="02020603050405020304" pitchFamily="18" charset="0"/>
                <a:ea typeface="Times New Roman" panose="02020603050405020304" pitchFamily="18" charset="0"/>
              </a:rPr>
              <a:t>, мы увидели, что в шестом классе по конкретной теме у девочек достижения на четверть ниже, чем у пацанов. </a:t>
            </a:r>
            <a:endParaRPr lang="ru-RU" sz="22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97</a:t>
            </a:fld>
            <a:endParaRPr lang="ru-RU" dirty="0">
              <a:solidFill>
                <a:schemeClr val="accent1"/>
              </a:solidFill>
            </a:endParaRPr>
          </a:p>
        </p:txBody>
      </p:sp>
    </p:spTree>
    <p:extLst>
      <p:ext uri="{BB962C8B-B14F-4D97-AF65-F5344CB8AC3E}">
        <p14:creationId xmlns:p14="http://schemas.microsoft.com/office/powerpoint/2010/main" val="31860422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B050"/>
                </a:solidFill>
                <a:effectLst/>
                <a:latin typeface="Times New Roman" panose="02020603050405020304" pitchFamily="18" charset="0"/>
                <a:ea typeface="Times New Roman" panose="02020603050405020304" pitchFamily="18" charset="0"/>
              </a:rPr>
              <a:t>Мы выдвигали разные гипотезы, и в итоге пришли к продукту, когда все задачи по этой теме были сделаны в формате семантики и лексики, которые ближе девочкам в шестом классе — принцессы, кареты, лошади, и их достижения выросли на </a:t>
            </a:r>
            <a:br>
              <a:rPr lang="ru-RU" sz="2400" dirty="0">
                <a:solidFill>
                  <a:srgbClr val="00B050"/>
                </a:solidFill>
                <a:effectLst/>
                <a:latin typeface="Times New Roman" panose="02020603050405020304" pitchFamily="18" charset="0"/>
                <a:ea typeface="Times New Roman" panose="02020603050405020304" pitchFamily="18" charset="0"/>
              </a:rPr>
            </a:br>
            <a:r>
              <a:rPr lang="ru-RU" sz="2400" dirty="0">
                <a:solidFill>
                  <a:srgbClr val="00B050"/>
                </a:solidFill>
                <a:effectLst/>
                <a:latin typeface="Times New Roman" panose="02020603050405020304" pitchFamily="18" charset="0"/>
                <a:ea typeface="Times New Roman" panose="02020603050405020304" pitchFamily="18" charset="0"/>
              </a:rPr>
              <a:t>26 %. Это и есть персонализация, когда мы видим каждую секунду, что происходит с обучающимся».</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Марина Николаевна хотела сказать, что подбор сюжетов задач, привлекательных для девочек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благо для обучения. Человеку, не знающему процентов, может показаться, что девочки по результатам сравнялись и даже обогнали мальчиков. А это не так. </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98</a:t>
            </a:fld>
            <a:endParaRPr lang="ru-RU" dirty="0">
              <a:solidFill>
                <a:schemeClr val="accent1"/>
              </a:solidFill>
            </a:endParaRPr>
          </a:p>
        </p:txBody>
      </p:sp>
    </p:spTree>
    <p:extLst>
      <p:ext uri="{BB962C8B-B14F-4D97-AF65-F5344CB8AC3E}">
        <p14:creationId xmlns:p14="http://schemas.microsoft.com/office/powerpoint/2010/main" val="12429158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effectLst/>
                <a:latin typeface="Times New Roman" panose="02020603050405020304" pitchFamily="18" charset="0"/>
                <a:ea typeface="Times New Roman" panose="02020603050405020304" pitchFamily="18" charset="0"/>
              </a:rPr>
              <a:t>Их планы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 наши тревоги</a:t>
            </a:r>
            <a:endParaRPr lang="ru-RU" sz="2400" b="1"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1) В 6-х классах девочки опережают мальчиков в физическом развитии, они лучше организованы и мотивированы на учёбу и показывают результаты немного лучшие, чем их одноклассники-мальчики: чуть позже мальчики подтягиваются в физическом развитии, различие в результатах обучения выравнивается. Поэтому маловероятно отставание на 25 % девочек от мальчиков (как массовое явление).</a:t>
            </a:r>
            <a:endParaRPr lang="ru-RU" sz="2400" dirty="0">
              <a:effectLst/>
              <a:latin typeface="Times New Roman" panose="02020603050405020304" pitchFamily="18" charset="0"/>
              <a:ea typeface="Times New Roman" panose="02020603050405020304" pitchFamily="18" charset="0"/>
            </a:endParaRPr>
          </a:p>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2) Если девочек подтянуть на 26 % от их уровня (75 % уровня мальчиков), то они ещё не догонят мальчиков, так как их уровень составит 0,75*1,26 = 0,945, т. е. 94,5 % уровня мальчиков. </a:t>
            </a:r>
            <a:r>
              <a:rPr lang="ru-RU" sz="2400" dirty="0">
                <a:solidFill>
                  <a:srgbClr val="000000"/>
                </a:solidFill>
                <a:latin typeface="Times New Roman" panose="02020603050405020304" pitchFamily="18" charset="0"/>
                <a:ea typeface="Times New Roman" panose="02020603050405020304" pitchFamily="18" charset="0"/>
              </a:rPr>
              <a:t>Для компенсации о</a:t>
            </a:r>
            <a:r>
              <a:rPr lang="ru-RU" sz="2400" dirty="0">
                <a:solidFill>
                  <a:srgbClr val="000000"/>
                </a:solidFill>
                <a:effectLst/>
                <a:latin typeface="Times New Roman" panose="02020603050405020304" pitchFamily="18" charset="0"/>
                <a:ea typeface="Times New Roman" panose="02020603050405020304" pitchFamily="18" charset="0"/>
              </a:rPr>
              <a:t>тставания на 25 % нужен рост чуть более 33 %.</a:t>
            </a:r>
            <a:endParaRPr lang="ru-RU" sz="2400" dirty="0">
              <a:effectLst/>
              <a:latin typeface="Times New Roman" panose="02020603050405020304" pitchFamily="18" charset="0"/>
              <a:ea typeface="Times New Roman" panose="02020603050405020304" pitchFamily="18" charset="0"/>
            </a:endParaRPr>
          </a:p>
          <a:p>
            <a:pPr indent="180340" algn="l">
              <a:lnSpc>
                <a:spcPct val="100000"/>
              </a:lnSpc>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99</a:t>
            </a:fld>
            <a:endParaRPr lang="ru-RU" dirty="0">
              <a:solidFill>
                <a:schemeClr val="accent1"/>
              </a:solidFill>
            </a:endParaRPr>
          </a:p>
        </p:txBody>
      </p:sp>
    </p:spTree>
    <p:extLst>
      <p:ext uri="{BB962C8B-B14F-4D97-AF65-F5344CB8AC3E}">
        <p14:creationId xmlns:p14="http://schemas.microsoft.com/office/powerpoint/2010/main" val="15991003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7652</TotalTime>
  <Words>12157</Words>
  <Application>Microsoft Office PowerPoint</Application>
  <PresentationFormat>Экран (16:9)</PresentationFormat>
  <Paragraphs>954</Paragraphs>
  <Slides>147</Slides>
  <Notes>147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147</vt:i4>
      </vt:variant>
    </vt:vector>
  </HeadingPairs>
  <TitlesOfParts>
    <vt:vector size="153" baseType="lpstr">
      <vt:lpstr>Arial</vt:lpstr>
      <vt:lpstr>Calibri</vt:lpstr>
      <vt:lpstr>Calibri Light</vt:lpstr>
      <vt:lpstr>Georgia</vt:lpstr>
      <vt:lpstr>Times New Roman</vt:lpstr>
      <vt:lpstr>Тема Office</vt:lpstr>
      <vt:lpstr>Деградация образования — это больше, чем ошибка, это преступление</vt:lpstr>
      <vt:lpstr>Немного истории</vt:lpstr>
      <vt:lpstr>Немного истории</vt:lpstr>
      <vt:lpstr>Немного истории</vt:lpstr>
      <vt:lpstr>Немного истории</vt:lpstr>
      <vt:lpstr>Немного истории</vt:lpstr>
      <vt:lpstr>Немного истории</vt:lpstr>
      <vt:lpstr>Как там у них в Америке?</vt:lpstr>
      <vt:lpstr>Как там у них в Америке?</vt:lpstr>
      <vt:lpstr>Как там у них в Америке?</vt:lpstr>
      <vt:lpstr>Как там у них в Америке?</vt:lpstr>
      <vt:lpstr>Как там у них в Америке?</vt:lpstr>
      <vt:lpstr>Как там у них в Америке?</vt:lpstr>
      <vt:lpstr>Как там у них в Америке?</vt:lpstr>
      <vt:lpstr>Как там у них в Америке?</vt:lpstr>
      <vt:lpstr>Реализация идей Римского клуба</vt:lpstr>
      <vt:lpstr>Реализация идей Римского клуба</vt:lpstr>
      <vt:lpstr>Реализация идей Римского клуба</vt:lpstr>
      <vt:lpstr>Реализация идей Римского клуба</vt:lpstr>
      <vt:lpstr>Реализация идей Римского клуба</vt:lpstr>
      <vt:lpstr>Реализация идей Римского клуба</vt:lpstr>
      <vt:lpstr>Реализация идей Римского клуба</vt:lpstr>
      <vt:lpstr>Восприятие «реформы»</vt:lpstr>
      <vt:lpstr>Восприятие «реформы»</vt:lpstr>
      <vt:lpstr>Восприятие «реформы»</vt:lpstr>
      <vt:lpstr>Разрушение советской школы</vt:lpstr>
      <vt:lpstr>Разрушение советской школы</vt:lpstr>
      <vt:lpstr>Когда стране были нужны знания учащихся</vt:lpstr>
      <vt:lpstr>Когда стране были нужны знания учащихся</vt:lpstr>
      <vt:lpstr>Когда стране были нужны знания учащихся</vt:lpstr>
      <vt:lpstr>А как теперь?</vt:lpstr>
      <vt:lpstr>А как теперь?</vt:lpstr>
      <vt:lpstr>А как теперь?</vt:lpstr>
      <vt:lpstr>А как теперь?</vt:lpstr>
      <vt:lpstr>А как теперь?</vt:lpstr>
      <vt:lpstr>А как теперь?</vt:lpstr>
      <vt:lpstr>Чем плох ЕГЭ?</vt:lpstr>
      <vt:lpstr>Чем плох ЕГЭ?</vt:lpstr>
      <vt:lpstr>Чем плох ЕГЭ?</vt:lpstr>
      <vt:lpstr>Чем плох ЕГЭ?</vt:lpstr>
      <vt:lpstr>Чем плох ЕГЭ?</vt:lpstr>
      <vt:lpstr>Чем плох ЕГЭ?</vt:lpstr>
      <vt:lpstr>Чем плох ЕГЭ?</vt:lpstr>
      <vt:lpstr>Чем плох ЕГЭ?</vt:lpstr>
      <vt:lpstr>Как там у них?</vt:lpstr>
      <vt:lpstr>Как там у них?</vt:lpstr>
      <vt:lpstr>Как там у них?</vt:lpstr>
      <vt:lpstr>Как там у них?</vt:lpstr>
      <vt:lpstr>Как там у них?</vt:lpstr>
      <vt:lpstr>Как там у них?</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А как у нас?</vt:lpstr>
      <vt:lpstr>«Навыки Грефа»</vt:lpstr>
      <vt:lpstr>«Навыки Грефа»</vt:lpstr>
      <vt:lpstr>«Навыки Грефа»</vt:lpstr>
      <vt:lpstr>О цифровизации и дистанционке</vt:lpstr>
      <vt:lpstr>О цифровизации и дистанционке</vt:lpstr>
      <vt:lpstr>О цифровизации и дистанционке</vt:lpstr>
      <vt:lpstr>О цифровизации и дистанционке</vt:lpstr>
      <vt:lpstr>О цифровизации и дистанционке</vt:lpstr>
      <vt:lpstr>О цифровизации и дистанционке</vt:lpstr>
      <vt:lpstr>О цифровизации и дистанционке</vt:lpstr>
      <vt:lpstr>О цифровизации и дистанционке</vt:lpstr>
      <vt:lpstr>Результаты обучения на дистанционке</vt:lpstr>
      <vt:lpstr>Результаты обучения на дистанционке</vt:lpstr>
      <vt:lpstr>Результаты обучения на дистанционке</vt:lpstr>
      <vt:lpstr>Результаты обучения на дистанционке</vt:lpstr>
      <vt:lpstr>Результаты обучения на дистанционке</vt:lpstr>
      <vt:lpstr>Результаты обучения на дистанционке</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Их планы — наши тревоги</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Что нам готовит ФГОС 4.0?</vt:lpstr>
      <vt:lpstr>Выводы</vt:lpstr>
      <vt:lpstr>Что делать?</vt:lpstr>
      <vt:lpstr>Что делать?</vt:lpstr>
      <vt:lpstr>Спасибо за внимание. Желаю успехов!</vt:lpstr>
    </vt:vector>
  </TitlesOfParts>
  <Company>Prosv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Шевкин</cp:lastModifiedBy>
  <cp:revision>723</cp:revision>
  <cp:lastPrinted>2021-05-21T18:27:10Z</cp:lastPrinted>
  <dcterms:created xsi:type="dcterms:W3CDTF">2016-11-09T08:55:41Z</dcterms:created>
  <dcterms:modified xsi:type="dcterms:W3CDTF">2021-06-17T18:28:11Z</dcterms:modified>
</cp:coreProperties>
</file>