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8.xml" ContentType="application/vnd.openxmlformats-officedocument.presentationml.notesSlide+xml"/>
  <Override PartName="/ppt/theme/themeOverride18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2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3.xml" ContentType="application/vnd.openxmlformats-officedocument.themeOverr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7"/>
  </p:notesMasterIdLst>
  <p:sldIdLst>
    <p:sldId id="301" r:id="rId2"/>
    <p:sldId id="326" r:id="rId3"/>
    <p:sldId id="339" r:id="rId4"/>
    <p:sldId id="359" r:id="rId5"/>
    <p:sldId id="341" r:id="rId6"/>
    <p:sldId id="340" r:id="rId7"/>
    <p:sldId id="342" r:id="rId8"/>
    <p:sldId id="343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53" r:id="rId19"/>
    <p:sldId id="354" r:id="rId20"/>
    <p:sldId id="355" r:id="rId21"/>
    <p:sldId id="356" r:id="rId22"/>
    <p:sldId id="357" r:id="rId23"/>
    <p:sldId id="358" r:id="rId24"/>
    <p:sldId id="361" r:id="rId25"/>
    <p:sldId id="360" r:id="rId26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17" autoAdjust="0"/>
    <p:restoredTop sz="92653" autoAdjust="0"/>
  </p:normalViewPr>
  <p:slideViewPr>
    <p:cSldViewPr>
      <p:cViewPr varScale="1">
        <p:scale>
          <a:sx n="65" d="100"/>
          <a:sy n="65" d="100"/>
        </p:scale>
        <p:origin x="357" y="3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855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095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263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182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8236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3424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395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2634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5289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75278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446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443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9053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04092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35200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889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23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89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427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849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9168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51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64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8BC49-7326-4315-9EF6-841B61FD855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963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3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0.xml"/><Relationship Id="rId5" Type="http://schemas.openxmlformats.org/officeDocument/2006/relationships/image" Target="../media/image15.png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Relationship Id="rId5" Type="http://schemas.openxmlformats.org/officeDocument/2006/relationships/image" Target="../media/image15.png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7" Type="http://schemas.openxmlformats.org/officeDocument/2006/relationships/hyperlink" Target="mailto:avshevkin@mail.ru" TargetMode="Externa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3.xml"/><Relationship Id="rId6" Type="http://schemas.openxmlformats.org/officeDocument/2006/relationships/hyperlink" Target="http://www.shevkin.ru/" TargetMode="External"/><Relationship Id="rId5" Type="http://schemas.openxmlformats.org/officeDocument/2006/relationships/hyperlink" Target="https://zen.yandex.ru/profile/editor/shevkin" TargetMode="External"/><Relationship Id="rId4" Type="http://schemas.openxmlformats.org/officeDocument/2006/relationships/image" Target="../media/image1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944319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«Бесподобная» задача № 26 из ОГЭ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1542554"/>
            <a:ext cx="7632848" cy="2829396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Презентация по статье </a:t>
            </a: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с тем же названием</a:t>
            </a:r>
          </a:p>
          <a:p>
            <a:pPr marL="0" indent="0">
              <a:spcBef>
                <a:spcPts val="0"/>
              </a:spcBef>
              <a:buNone/>
            </a:pPr>
            <a:b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</a:br>
            <a:endParaRPr lang="ru-RU" sz="2400" b="1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Шевкин А. В.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, </a:t>
            </a:r>
            <a:b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</a:b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Заслуженный учитель РФ.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2"/>
              </a:rPr>
              <a:t>avshevkin@mail.ru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  <a:hlinkClick r:id="rId3"/>
              </a:rPr>
              <a:t>www.shevkin.ru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3AC93C4-92C4-459F-BD77-C8AB1AEFCF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278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проведём прямую,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параллельную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пересекает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ABB0CA-EC18-4A3B-A4D5-6F9FC888E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0241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проведём прямую,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параллельную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пересекает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Применив теорему Фалеса для угла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получим, что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EBBF6FB-7093-47CB-A085-F4EBE3F123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748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проведём прямую,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параллельную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пересекает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Применив теорему Фалеса для угла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получим, что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Применив теорему Фалеса для угла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получим, что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9D5475-560A-4D45-ACDD-AF8357B61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3062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Через точку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проведём прямую,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параллельную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она пересекает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Применив теорему Фалеса для угла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получим, что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Применив теорему Фалеса для угла </a:t>
            </a:r>
            <a:b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BCA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получим, что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lang="en-US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NC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173B65-F442-44A5-AA21-0D0D3D9ED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24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16, то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0173B65-F442-44A5-AA21-0D0D3D9EDD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5843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16, то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BCE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 он равен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68A3846-863C-4FA3-A327-F126EF406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72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16, то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BCE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 он равен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 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ADN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0CF18724-2C73-43A6-B0D5-D1C7D30B6F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52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16, то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BCE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 он равен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 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ADN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F59BBDB-E6FB-469B-81AD-D38CF2D327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157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 как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16, то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BCE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 он равен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половине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основания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DN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8. 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треугольнике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ADN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отрезок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является средней линией,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Тогда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4 = 12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7092B0B-C786-403E-B4AA-80A6B23802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8789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</p:spPr>
            <p:txBody>
              <a:bodyPr>
                <a:noAutofit/>
              </a:bodyPr>
              <a:lstStyle/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 треугольнике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биссектриса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медиана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перпендикулярны и имеют одинаковую длину, равную 16. Найдите стороны треугольника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∙13</m:t>
                      </m:r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b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  <a:blipFill>
                <a:blip r:embed="rId4"/>
                <a:stretch>
                  <a:fillRect l="-1049" t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013DC37-7B66-435A-9FAC-93A9681530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2655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915566"/>
            <a:ext cx="8712968" cy="3960440"/>
          </a:xfrm>
        </p:spPr>
        <p:txBody>
          <a:bodyPr>
            <a:noAutofit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Дело вовсе не в том, что задача какая-то особенная. Дело в том, что её иногда советуют решать с применением подобия треугольников. А можно обойтись без подобия. </a:t>
            </a: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2C1D08E6-1A74-4CFD-B1B4-DDF7823F48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089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</p:spPr>
            <p:txBody>
              <a:bodyPr>
                <a:noAutofit/>
              </a:bodyPr>
              <a:lstStyle/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 треугольнике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биссектриса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медиана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перпендикулярны и имеют одинаковую длину, равную 16. Найдите стороны треугольника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∙13</m:t>
                      </m:r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solidFill>
                              <a:srgbClr val="FF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i="1">
                        <a:solidFill>
                          <a:srgbClr val="FF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b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  <a:blipFill>
                <a:blip r:embed="rId4"/>
                <a:stretch>
                  <a:fillRect l="-1049" t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A5CF137-DB35-4BBF-A936-F7700F8E89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6688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</p:spPr>
            <p:txBody>
              <a:bodyPr>
                <a:noAutofit/>
              </a:bodyPr>
              <a:lstStyle/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 треугольнике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биссектриса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медиана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перпендикулярны и имеют одинаковую длину, равную 16. Найдите стороны треугольника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∙13</m:t>
                      </m:r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b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  <a:blipFill>
                <a:blip r:embed="rId4"/>
                <a:stretch>
                  <a:fillRect l="-1049" t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6097B18-87BD-45E4-B7BB-9612C196D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0538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</p:spPr>
            <p:txBody>
              <a:bodyPr>
                <a:noAutofit/>
              </a:bodyPr>
              <a:lstStyle/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 треугольнике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биссектриса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медиана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перпендикулярны и имеют одинаковую длину, равную 16. Найдите стороны треугольника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∙13</m:t>
                      </m:r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240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  <a:blipFill>
                <a:blip r:embed="rId4"/>
                <a:stretch>
                  <a:fillRect l="-1049" t="-1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B10762-2BE6-4719-93C7-EC10F66BB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168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</p:spPr>
            <p:txBody>
              <a:bodyPr>
                <a:noAutofit/>
              </a:bodyPr>
              <a:lstStyle/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В треугольнике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биссектриса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ВЕ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и медиана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AD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перпендикулярны и имеют одинаковую длину, равную 16. Найдите стороны треугольника </a:t>
                </a:r>
                <a:r>
                  <a:rPr lang="ru-RU" sz="2400" i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АВС</a:t>
                </a:r>
                <a:r>
                  <a:rPr lang="ru-RU" sz="24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𝐴𝐵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</m:t>
                          </m:r>
                        </m:e>
                        <m:sup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∙13</m:t>
                      </m:r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𝐴𝐵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sz="240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2</a:t>
                </a:r>
                <a:r>
                  <a:rPr lang="en-US" sz="2400" i="1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AB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Вычислим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AE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по теореме Пифагора: </a:t>
                </a:r>
                <a:b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4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8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4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ru-RU" sz="24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=16</m:t>
                      </m:r>
                      <m:r>
                        <a:rPr lang="ru-RU" sz="24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∙</m:t>
                      </m:r>
                      <m:r>
                        <a:rPr lang="en-US" sz="24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ru-RU" sz="24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ru-RU" sz="24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ru-RU" sz="2400" dirty="0"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𝐶</m:t>
                      </m:r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r>
                        <a:rPr lang="en-US" sz="240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𝐸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=12</m:t>
                      </m:r>
                      <m:rad>
                        <m:radPr>
                          <m:degHide m:val="on"/>
                          <m:ctrlPr>
                            <a:rPr lang="ru-RU" sz="2400" i="1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</m:rad>
                      <m:r>
                        <a:rPr lang="ru-RU" sz="2400" i="1">
                          <a:solidFill>
                            <a:schemeClr val="tx1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R="612140" algn="l">
                  <a:lnSpc>
                    <a:spcPct val="100000"/>
                  </a:lnSpc>
                  <a:spcBef>
                    <a:spcPts val="300"/>
                  </a:spcBef>
                </a:pPr>
                <a:r>
                  <a:rPr lang="ru-RU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Ответ.</a:t>
                </a:r>
                <a:r>
                  <a:rPr lang="ru-RU" sz="2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b="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8</m:t>
                    </m:r>
                    <m:rad>
                      <m:radPr>
                        <m:degHide m:val="on"/>
                        <m:ctrlP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ru-RU" sz="24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r>
                          <a:rPr lang="ru-RU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  <m:r>
                      <a:rPr lang="ru-RU" sz="24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  <m:rad>
                      <m:radPr>
                        <m:degHide m:val="on"/>
                        <m:ctrlPr>
                          <a:rPr lang="ru-RU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ru-RU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br>
                  <a:rPr lang="ru-RU" sz="24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</a:br>
                <a:endParaRPr lang="ru-RU" sz="24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627534"/>
                <a:ext cx="8712968" cy="4248472"/>
              </a:xfrm>
              <a:blipFill>
                <a:blip r:embed="rId4"/>
                <a:stretch>
                  <a:fillRect l="-1049" t="-1148" b="-2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EB10762-2BE6-4719-93C7-EC10F66BB3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098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</a:t>
            </a:r>
            <a:r>
              <a:rPr lang="ru-RU" sz="240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равную 60. 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(ОГЭ-2015, вар. 17.)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24</a:t>
            </a:fld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521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Спасибо за внимание. Желаю успехов!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73CCE45-3F27-407A-B880-4B45B30147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355726"/>
            <a:ext cx="2736304" cy="273630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E5BD1F1-98E7-4E84-BA1E-01A741FB5895}"/>
              </a:ext>
            </a:extLst>
          </p:cNvPr>
          <p:cNvSpPr txBox="1"/>
          <p:nvPr/>
        </p:nvSpPr>
        <p:spPr>
          <a:xfrm>
            <a:off x="323528" y="843558"/>
            <a:ext cx="65344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статьи и презентации размещены по адресам:</a:t>
            </a: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400" dirty="0">
                <a:solidFill>
                  <a:srgbClr val="0070C0"/>
                </a:solidFill>
                <a:latin typeface="Georgia" panose="02040502050405020303" pitchFamily="18" charset="0"/>
                <a:hlinkClick r:id="rId5"/>
              </a:rPr>
              <a:t>https://zen.yandex.ru/profile/editor/shevkin</a:t>
            </a:r>
            <a:endParaRPr lang="ru-RU" sz="2400" dirty="0">
              <a:solidFill>
                <a:srgbClr val="0070C0"/>
              </a:solidFill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Georgia" panose="02040502050405020303" pitchFamily="18" charset="0"/>
              <a:hlinkClick r:id="rId6"/>
            </a:endParaRPr>
          </a:p>
          <a:p>
            <a:pPr algn="l"/>
            <a:r>
              <a:rPr lang="en-US" sz="2400" dirty="0">
                <a:latin typeface="Georgia" panose="02040502050405020303" pitchFamily="18" charset="0"/>
                <a:hlinkClick r:id="rId6"/>
              </a:rPr>
              <a:t>www.shevkin.ru</a:t>
            </a:r>
            <a:endParaRPr lang="ru-RU" sz="2400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Georgia" panose="02040502050405020303" pitchFamily="18" charset="0"/>
            </a:endParaRPr>
          </a:p>
          <a:p>
            <a:pPr algn="l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Пишите, если что…</a:t>
            </a:r>
          </a:p>
          <a:p>
            <a:pPr algn="l"/>
            <a:r>
              <a:rPr lang="en-US" sz="2400" dirty="0">
                <a:latin typeface="Georgia" panose="02040502050405020303" pitchFamily="18" charset="0"/>
                <a:hlinkClick r:id="rId7"/>
              </a:rPr>
              <a:t>avshevkin@mail.ru</a:t>
            </a:r>
            <a:r>
              <a:rPr lang="ru-RU" sz="2400" dirty="0">
                <a:latin typeface="Georgia" panose="02040502050405020303" pitchFamily="18" charset="0"/>
              </a:rPr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303321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54C6AD-8C37-4307-BD14-94D182682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182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C54C6AD-8C37-4307-BD14-94D182682A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367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4DA3692-D114-4CAF-AE71-D01B5F3A27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9605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треугольнике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высотой, значит, треугольник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равнобедренный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8B31809-CEDD-442D-86BB-B041EB003A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946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треугольнике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высотой, значит, треугольник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равнобедренный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медианой этого треугольника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9996BA-0CE2-4B77-A049-74F4DB274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1937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треугольнике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высотой, значит, треугольник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равнобедренный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медианой этого треугольника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9996BA-0CE2-4B77-A049-74F4DB2743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65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5486"/>
            <a:ext cx="7702624" cy="432048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</a:t>
            </a:r>
            <a:endParaRPr lang="ru-RU" sz="2400" dirty="0">
              <a:solidFill>
                <a:srgbClr val="FF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627534"/>
            <a:ext cx="8712968" cy="4248472"/>
          </a:xfrm>
        </p:spPr>
        <p:txBody>
          <a:bodyPr>
            <a:noAutofit/>
          </a:bodyPr>
          <a:lstStyle/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треугольнике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биссектриса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медиана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перпендикулярны и имеют одинаковую длину, равную 16. Найдите стороны треугольника </a:t>
            </a:r>
            <a:r>
              <a:rPr lang="ru-RU" sz="2400" i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АВС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b="1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Пусть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биссектриса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</a:t>
            </a:r>
            <a:b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медиана </a:t>
            </a: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пересекаются в точке </a:t>
            </a:r>
            <a:r>
              <a:rPr lang="en-US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0000"/>
              </a:lnSpc>
              <a:spcBef>
                <a:spcPts val="300"/>
              </a:spcBef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В треугольнике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биссектриса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высотой, значит, треугольник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ABD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равнобедренный 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медианой этого треугольника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12140" algn="l">
              <a:lnSpc>
                <a:spcPct val="107000"/>
              </a:lnSpc>
              <a:spcBef>
                <a:spcPts val="300"/>
              </a:spcBef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7ABB0CA-EC18-4A3B-A4D5-6F9FC888E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2067694"/>
            <a:ext cx="3151497" cy="2999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681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5681</TotalTime>
  <Words>1617</Words>
  <Application>Microsoft Office PowerPoint</Application>
  <PresentationFormat>Экран (16:9)</PresentationFormat>
  <Paragraphs>182</Paragraphs>
  <Slides>25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«Бесподобная» задача № 26 из ОГЭ</vt:lpstr>
      <vt:lpstr>Вступление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Задача</vt:lpstr>
      <vt:lpstr>Домашнее задание</vt:lpstr>
      <vt:lpstr>Спасибо за внимание. Желаю успехов!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578</cp:revision>
  <cp:lastPrinted>2017-04-04T13:08:37Z</cp:lastPrinted>
  <dcterms:created xsi:type="dcterms:W3CDTF">2016-11-09T08:55:41Z</dcterms:created>
  <dcterms:modified xsi:type="dcterms:W3CDTF">2021-04-26T09:57:18Z</dcterms:modified>
</cp:coreProperties>
</file>