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75"/>
  </p:notesMasterIdLst>
  <p:sldIdLst>
    <p:sldId id="301" r:id="rId2"/>
    <p:sldId id="472" r:id="rId3"/>
    <p:sldId id="490" r:id="rId4"/>
    <p:sldId id="491" r:id="rId5"/>
    <p:sldId id="492" r:id="rId6"/>
    <p:sldId id="493" r:id="rId7"/>
    <p:sldId id="494" r:id="rId8"/>
    <p:sldId id="495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7" r:id="rId19"/>
    <p:sldId id="508" r:id="rId20"/>
    <p:sldId id="509" r:id="rId21"/>
    <p:sldId id="510" r:id="rId22"/>
    <p:sldId id="506" r:id="rId23"/>
    <p:sldId id="511" r:id="rId24"/>
    <p:sldId id="539" r:id="rId25"/>
    <p:sldId id="540" r:id="rId26"/>
    <p:sldId id="541" r:id="rId27"/>
    <p:sldId id="543" r:id="rId28"/>
    <p:sldId id="542" r:id="rId29"/>
    <p:sldId id="512" r:id="rId30"/>
    <p:sldId id="513" r:id="rId31"/>
    <p:sldId id="537" r:id="rId32"/>
    <p:sldId id="538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433" r:id="rId46"/>
    <p:sldId id="452" r:id="rId47"/>
    <p:sldId id="453" r:id="rId48"/>
    <p:sldId id="454" r:id="rId49"/>
    <p:sldId id="455" r:id="rId50"/>
    <p:sldId id="544" r:id="rId51"/>
    <p:sldId id="545" r:id="rId52"/>
    <p:sldId id="528" r:id="rId53"/>
    <p:sldId id="536" r:id="rId54"/>
    <p:sldId id="535" r:id="rId55"/>
    <p:sldId id="527" r:id="rId56"/>
    <p:sldId id="529" r:id="rId57"/>
    <p:sldId id="530" r:id="rId58"/>
    <p:sldId id="531" r:id="rId59"/>
    <p:sldId id="532" r:id="rId60"/>
    <p:sldId id="533" r:id="rId61"/>
    <p:sldId id="534" r:id="rId62"/>
    <p:sldId id="451" r:id="rId63"/>
    <p:sldId id="434" r:id="rId64"/>
    <p:sldId id="435" r:id="rId65"/>
    <p:sldId id="436" r:id="rId66"/>
    <p:sldId id="438" r:id="rId67"/>
    <p:sldId id="439" r:id="rId68"/>
    <p:sldId id="440" r:id="rId69"/>
    <p:sldId id="441" r:id="rId70"/>
    <p:sldId id="456" r:id="rId71"/>
    <p:sldId id="457" r:id="rId72"/>
    <p:sldId id="437" r:id="rId73"/>
    <p:sldId id="363" r:id="rId7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2105" autoAdjust="0"/>
  </p:normalViewPr>
  <p:slideViewPr>
    <p:cSldViewPr>
      <p:cViewPr varScale="1">
        <p:scale>
          <a:sx n="70" d="100"/>
          <a:sy n="70" d="100"/>
        </p:scale>
        <p:origin x="66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0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8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8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82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3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4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6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8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12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2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28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32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61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42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90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78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9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3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92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1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09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23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68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69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5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20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68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8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73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95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12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60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82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029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31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65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3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858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7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46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4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531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077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909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190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259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004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299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68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2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412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897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822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628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62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123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78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471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607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996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6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583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87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722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9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6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0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69AC-36CA-4E4E-B878-2F8B48AB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8C908-74EA-4A9A-BADD-DB1E0C8AD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AB0B-DE61-4ABB-BAAC-69AE99C9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4B211-CB69-466C-9291-A57EA8FC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7C5E1-C2F2-4858-A70E-E8256208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774D9-3A73-4D5E-92B0-2F04CE4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B4F0E-00B4-4888-B5F6-DC9F050E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D6A8F-91B9-4F95-8324-9B2A5170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608C8-0EC9-4500-9EE4-542E6D2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0A1CF-5CE4-481F-8D52-36A41C3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A89F2C-4AB3-41CA-A6D0-1068B88DD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65C53-A1DD-4D6F-8CDC-C5757495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F676B-A06C-4972-ABB7-FBF8A3C1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8EB68-9786-4425-AA69-B79E3FC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BB22C-10D1-4899-9E00-516C9EB7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6B78-AF4E-4642-8214-8395C8D0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6E918-D5EB-46B9-B0C8-0840D75C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7B842-73A6-45EC-BB7D-567133AA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E9F95-FB40-4901-9245-5DCBD5A6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DD1A9-7CEB-435B-9C00-F49CB39A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4AF5A-210C-4F12-973D-780D1B3C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9E740-F8BA-4E5B-A090-E00AA29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007F-231E-4F56-87D0-815D60B5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B79D3-C313-42A6-BDBE-441F3AA8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9876C-1412-4523-B0D5-9B162AB7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7F5E6-2013-478F-9674-4F7E1FD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1722-1895-4B27-8F54-3689E921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D6C131-0F9A-4184-9B37-5C7DB1EB1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E77F7-AD7C-475A-A378-BD4B3F99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2655A-90E0-43A6-9D6A-F3DF1AE3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89CAB-5AD5-4044-B973-3AE6017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01E-E3E3-403B-BE55-2CAAFFE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9FC96-D552-4126-8D24-7C1CF6AD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764D7-ED94-4155-8C8D-116AB554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3C08A8-0EB5-453A-97DF-30F36334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34D19A-89A4-414B-B52E-541E36E71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D2F0BA-F7B0-4963-B843-C8779E55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EA0A65-FB9A-46B8-A39E-40001C5D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6E5337-A965-4CD7-88F0-36A41BC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D336-272B-441D-AAF9-171F4CC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596A0B-FE90-40F4-9ADB-013FB9B9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C5425F-36D6-453D-8D2C-5E31CF8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693CD-CC59-4A2B-AAF6-064165D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0EA67-5892-4AC1-86C7-3944005A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126C9D-B365-425D-91A6-7A109B6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3A439B-C6A3-410D-A135-E9BEE8A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B0EE7-2939-47CE-9D0F-183FAF4A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E03-D9DC-431D-8DD1-83E903BC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CC5EE-8272-4B52-B45E-A1429279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8450A-AE56-429E-B23B-BC8F9D01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F8B16-BD05-48B6-BC03-586EF23E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4B7EA-BF15-4322-A3B6-85666879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66FB-80DD-4D18-AFD1-78DF83F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22E152-4AA5-4212-877A-9A6CE73C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6391D-1BB2-4F22-B931-C9372C2F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670D7-2C0A-4B85-A470-9D57C6D0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6D32B-6D89-4BAD-B8B1-88844133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26675-CF53-4720-AD69-84B78869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B7F01-6B6C-4638-9129-0F252DDD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BE46D-6314-4CF8-B1FB-741B0E8A8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6BCB-9DA9-4D19-B3B8-5956AA9A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197DA-9ABC-4C2B-B860-DA3D05B17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1B93A-A230-435D-B83C-2CA58114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2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wp-content/uploads/2018/01/Novogodnee-uravnenie-i-rassuzhdeniya-s-chislovy-mi-znacheniyami.doc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57200"/>
            <a:ext cx="6624736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способы решения уравнений и неравенств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классы). Часть 2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1995488"/>
            <a:ext cx="5724227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A7A8F-FBFC-451C-8FE2-F168B7040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33" y="-10887"/>
            <a:ext cx="2598679" cy="25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уравнений на множествах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Нет корней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единственный корень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7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и положительна,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определены обе части некоторой формулы (логарифмической, тригонометрической и т.п.), то, применив эту формулу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решении неравенства, получим неравенство того же знака, равносильное  исходному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538" b="-8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(1) содержатся в множестве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неотрицательны. Поэтому по утверждению 1 неравенство (1)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неравенству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−3&lt;0…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		(2)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(2) содержатся в множестве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,5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Все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для каждого из которых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все</a:t>
                </a:r>
                <a:r>
                  <a:rPr lang="en-US" sz="2400" dirty="0"/>
                  <a:t>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∈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являются решениями неравенства.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каждой точке множества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обе функции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неотрицательны. Поэтому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&gt;0…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(4;+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1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		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содержатся в множестве тех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кот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орых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≠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т. е.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всех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≠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всех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функция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положительна, поэтому по утвержде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нию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неравенство (3) равносильно на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неравенству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&lt;3−2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се решения которого составляют промежуток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Исключим из него числа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не входящие 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Получим множество решений неравенства (3):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2;0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 b="-1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42*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положительны,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&lt;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b="0" i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и 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42*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решения неравенства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удовлетворяющие условию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каждом значении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Нет решений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0; (4; 8)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1; 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при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1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678" b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решения логарифмических неравенств с неизвестным в основании логарифма можно использовать ещё один приём. Его называют линеаризацией, так как в его основе лежит замена в неравенстве логарифмической функции линейной. Справедливо утверждение:</a:t>
                </a:r>
                <a:b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1. Знаки функций </a:t>
                </a: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lg </a:t>
                </a: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ru-RU" sz="2400" b="1" i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ru-RU" sz="2400" b="1" i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1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совпадают на общей части их областей определения.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Например, для решения неравенства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(1)</a:t>
                </a:r>
                <a:endParaRPr lang="en-US" sz="24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множестве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(0;+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заменим неравенство </a:t>
                </a:r>
                <a:b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равносильным ему на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неравенством: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(2)		(1)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70" b="-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CDAB005-EDFE-4179-B691-D922E10D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73" y="2940796"/>
            <a:ext cx="1964923" cy="2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(2)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На множестве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неравенство (2) имеет множество решений </a:t>
                </a:r>
                <a:b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1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Все эти решения являются решениями неравенства (1) и других решений неравенство (1) не имеет.  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Из утверждения 1 следует справедливость утверждения: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2.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Знаки функций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lg 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и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– 1 совпадают на общей части их областей определения.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Заменив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получим утверждение 1 для функций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lg 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1, которое верно.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Рассмотрим пример применения утверждения 2 при решении задания 15 из сборника для подготовки к ЕГЭ-2021.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и отлична от нуля,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определены обе части некоторой формулы (логарифмической, тригонометрической и т.п.), то, применив эту формулу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решении уравнения, получим уравнение, равносильное  исходному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538" b="-6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(3)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(3) принадлежат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всех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таких, что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/>
                  <a:t> 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принадлежат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неравенство (3) в виде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	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Сначала решим уравнение: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	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(5) имеет единственный корень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число является решением неравенства (4).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629" b="-5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22C1C-012A-4863-9385-8B5138A2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139" y="2677821"/>
            <a:ext cx="1779861" cy="24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1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(3)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Теперь на множестве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решим неравенство: 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(6)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На множестве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неравенство (6) равносильно неравенству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множество решений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эти решения принадлежат множеству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3) Объединим все найденные решения: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5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0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Решив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 отметим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оси полученные корн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3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Получим три промежутка: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Решим уравнение на каждом из них.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8, имеющее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единственный корень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 принадлежащее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этому интервалу,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единственный корень уравнения (1) на этом интервале.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(1) равносильно уравнению 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8, не имеющему корней…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1E9C2-9AF2-485A-8457-629293E1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725764"/>
            <a:ext cx="2849096" cy="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уравнение (1) равносильно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уравнению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8,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4, он 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является единственным корнем уравнения (1) на этом интервале.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Объединяя все найденные корни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уравнения (1), получим, что оно имеет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два корня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Уравнение имеет и второй способ решения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графический.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1E9C2-9AF2-485A-8457-629293E1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562916"/>
            <a:ext cx="2849096" cy="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способ.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2C2C1A-A950-4BB5-AF4B-24A5512AA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62" y="2582807"/>
            <a:ext cx="2688842" cy="25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способ.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06E623-6E60-4C9F-A48C-E90EE3360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62" y="2582807"/>
            <a:ext cx="2688842" cy="25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способ.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получим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0FEEED-0A61-4CD2-9BED-B6486B061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62" y="2582807"/>
            <a:ext cx="2688842" cy="25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способ.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получим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Прямая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пересекает построенный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график…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FB7B6-F026-4823-9E3A-F1C9CA471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62" y="2582807"/>
            <a:ext cx="2688842" cy="25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0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способ.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получим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Прямая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пересекает построенный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график в точках  с абсциссами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Исходное уравнение имеет корни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7E6D00-68A9-4DEE-8464-B3C2716F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62" y="2582807"/>
            <a:ext cx="2688842" cy="25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3;4;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EF6BE0-10F5-4C62-9187-D85D9A9B4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771550"/>
            <a:ext cx="2024796" cy="25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корень уравнения (1), то определено выражение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тогда и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т. 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Это означает, что все корни уравнения (1) 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,5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неотрицательны. Поэтому по утверждению 1 уравнение (1)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следующее утверждение: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(2)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равнение (2) имеет вид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оно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5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Иллюстрация из ЕГЭ (задание 18)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18.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(3)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на отрезке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(3) имеет хотя бы один корень, 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,5 (*).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Перепишем 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равнение (3) в виде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		(4)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(4) имеет вид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оно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</m:t>
                              </m:r>
                            </m:e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⟺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ru-RU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26DF7D-99B6-425F-8B7A-1FB420C4B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09" y="2787774"/>
            <a:ext cx="1700491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24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Иллюстрация из ЕГЭ (задание 18)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18.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(3)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на отрезке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…Уравнение (4) имеет хотя бы один корень,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должны одновременно выполняться два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условия: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Решив систему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ru-RU" sz="2200" b="0" i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5,   </m:t>
                            </m:r>
                          </m:e>
                        </m:eqAr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чим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7. </m:t>
                    </m:r>
                  </m:oMath>
                </a14:m>
                <a:b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Условию (*) удовлетворяет 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7. 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3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C4296-9867-4DE6-8116-D3C00486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294" y="2216613"/>
            <a:ext cx="2744210" cy="24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1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Уравнения специального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встречаются нечасто, однако на конкурсных экзаменах и олимпиадах прошлых лет их можно было встретить. Приведём пример такого уравнения: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Оказывается, решение уравнения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можно свести к решению более простого уравнения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Справедливо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следующее утверждение: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пусть </a:t>
                </a:r>
                <a:b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тогда уравнения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774" r="-1748" b="-3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6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Запишем решение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		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Если уравнение (1) имеет корень, то он принадлежит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Функция</a:t>
                </a:r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 возрастает на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значения этой функции принадлежат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 уравнение (1) равносильно на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имеющему единственный корень 4. Это единственный корень уравнения (1).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 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Ещё один пример.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промежутке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1;1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уравнению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r="-1818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41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равнение (2) перепишем в виде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Рассмотрим функцию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промежутке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(3) равносильно уравнению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b="-1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5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 (4) равносильно уравнению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2. Следовательно, и равносильное ему уравнение (4)  имеет единственный корень 2. 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r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Возведём уравнение (5) в третью степень и перенесём слагаемое 24 в левую часть ура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уравнение (6) равносильно уравнению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/>
                  <a:t>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3. Следовательно, и равносильное ему уравнение (5)  имеет единственный корень 3.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r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37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(7)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Перенесём слагаемое 6 в левую часть ура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внения, затем извлечём кубический корень: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rad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уравнение (8) равносильно уравнению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/>
                  <a:t>   	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корни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−3, 1, 2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 и равносильное ему уравнение (7)  имеет те же корни.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−3, 1, 2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b="-2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36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 интервалов для непрерывных функций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Рассмотрим функцию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Она определена на множестве все 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являющихся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решениями системы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∞;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Проверим, удовлетворяют ли концы промежутков этого множества, то есть числа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неравенству (1). Оказывается оба эти числа являются решениями неравенства (1).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469" b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6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(2)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Все корни уравнения (2) 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тех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, для которых определён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≠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т. е.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утверждению 2 уравнение (2)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05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 интервалов для непрерывных функций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Найдём нули функции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т. е. корни уравнения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  Это числа 6 и 9, они не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являются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решениями неравенства (1).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3) Определ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 знак функции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на каждом из интервалов: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(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Решени</a:t>
                </a:r>
                <a:r>
                  <a:rPr lang="ru-RU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ями неравенства</a:t>
                </a:r>
                <a:r>
                  <a:rPr lang="en-US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являются все числа из интервалов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Объединим все решения: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BEFAD9-FC02-4762-A442-003B33AD4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598897"/>
            <a:ext cx="3456384" cy="6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7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 интервалов для непрерывных функций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в том же неравенстве поменять знак строгого неравенства на знак нестрогого неравенства, то план решения будет тот же, только в ответе добавятся корни уравнения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37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46*.  Использование свойств функций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16−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еравенство имеет решение, то оно удовлетворяет условиям: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 Этим условиям удовлетворяют лишь два числа 4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первое является решением неравенства, а второе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нет.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0,6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+50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Сумма двух неотрицательных функций равна 0, если…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6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58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46*.  Использование свойств функций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неравенство в виде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3+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 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неравенство выполняется лишь при условиях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3+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 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3, 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 есть лишь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14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46*.  Использование свойств функций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Обе части неравенства определ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ены для всех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промежутка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функция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3−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убывает на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Поэтому если уравнение имеет корень, то он единственный.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Проверка показывает, что число 3 является корнем уравнения и других корней уравнение не имеет.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70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792088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свойств функций 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/>
              </a:p>
              <a:p>
                <a:pPr algn="l"/>
                <a:r>
                  <a:rPr lang="ru-RU" sz="2400" dirty="0"/>
                  <a:t>  	</a:t>
                </a: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Может показаться, что у автора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пропущена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опечатка: надо или у первой дроби в показателе степени поставить "–", или у второй дроби в показателе степени поставить "+".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это только на первый взгляд. Получаемые уравнения пятой степени относительно нового неизвестного при любом из этих исправлений не дают "хороших" корней. Остаётся надежда на нестандартные методы. Рассмотрим функции, записанные в левой и в правой частях уравнения (1).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190" r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4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Рассмотрим функции, записанные в левой и в правой частях уравнения (1). Функция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определена на каждом из двух интервалов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имеет производную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 + 2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любой точке каждого из этих двух интервалов. Производная функции отрицательна на каждом из интервалов, следовательно, функция убывает на каждом из них.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1622" b="-3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…Функция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определена на каждом из тех же двух интервалов, она имеет производную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 − 10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3&gt;0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любой точке каждого из двух интервалов. Производная функции положительна на каждом из интервалов, следовательно, функция возрастает на каждом из них.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b="-1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5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/>
              </a:p>
              <a:p>
                <a:pPr algn="l"/>
                <a:r>
                  <a:rPr lang="ru-RU" sz="2400" dirty="0"/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…Это означает, что если на каком-то из двух интервалов графики функций имеют общую точку, то она единственная.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графики функций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имеют общую точку, так как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= 2. Значит, уравнение (1) на этом интервале имеет единственный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всё не так очевидно.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66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Функция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функция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убывает на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принимая отрицательные значения, 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возрастает на том же интервале, принимая положительные значения. Графики функции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:br>
                  <a:rPr lang="ru-R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 имеют общих точек, значит, уравнение (1) на этом интервале не имеет корней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Итак, уравнение (1) имеет единственный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(3)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Все корни уравнения (3) 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всех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, отличных от нуля: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и отлична от нуля. Поэтому по утверждению 2 уравнение (3)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06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значениями. Система уравнений 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352928" cy="4248472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система,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громоздко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решали 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EFCCBA-8359-4ADE-A5B4-FD1753D4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627534"/>
            <a:ext cx="6840760" cy="45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7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значениями. Система уравнений 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352928" cy="4248472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это система показывает, что проверка – обязательная часть решения.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78C9C-D6BA-4A05-81D3-6351F93C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2" y="1131590"/>
            <a:ext cx="7941180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1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значениями. Уравнение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Если существует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 уравнения (1), то верно числовое равенство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Левая часть равенства (2) положительна и, в силу неравенства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любого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&gt;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верно числовое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7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значениями. Уравнение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…Для правой части равенства (2) верно числовое неравенство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Это возможно лишь при условии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т. 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условии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Проверка показывает, что из двух чисел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первое является корнем уравнения (1), а второе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Замечание.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Проверка найденных чисел является обязательной частью решения, начатого фразой «Если существует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282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Так как все числовые выражения в равенстве (2) определены, то любое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является решением системы: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−2020≥0,</m:t>
                            </m:r>
                          </m: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≥0,</m:t>
                            </m:r>
                          </m:e>
                        </m:eqArr>
                      </m:e>
                    </m:d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удовлетворяет двойному неравенству: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(3)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534F96-C46C-4AA8-BA31-F9C384CD6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786" y="2931790"/>
            <a:ext cx="2211710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0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…Правая часть равенства (2) неотрицательна, следовательно, и левая часть неотрицательна, что возможно лишь при условии:</a:t>
                </a:r>
              </a:p>
              <a:p>
                <a:pPr algn="l"/>
                <a:r>
                  <a:rPr lang="ru-RU" sz="22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откуда следует, что все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находятся из равенства:</a:t>
                </a:r>
              </a:p>
              <a:p>
                <a:pPr algn="l"/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		   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27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…Подставив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1+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вместо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двойное неравенство (3), получим двойное неравенство: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2021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	 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которое выполняется лишь для целого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Это означает, что если уравнение (1) имеет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этот корень равен 1.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Проверкой убеждаемся,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действительно является корнем уравнения (1).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353"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9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1−(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sSub>
                                  <m:sSubPr>
                                    <m:ctrlP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(5)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Так как правая часть равенства (5) неотрицательна, то его левая часть тоже неотрицательна, что возможно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5. При этом левая часть равенства (5) равна 0. Проверка показывает, что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правая часть равенства (5) равна 0.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Итак,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— единственный корень уравнения (4).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Из этого задания сделаем два задания на параметры.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1622" b="-3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11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/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2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(6)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/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marL="449580"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1−(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sSub>
                                  <m:sSub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	     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(7)</a:t>
                </a:r>
              </a:p>
              <a:p>
                <a:pPr indent="180340" algn="l"/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Рассуждая как в решении задания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получим, что левая часть равенства (7) неотрицательна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5. При этом левая часть равенства (7) равна 0.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86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/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2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(6)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/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</a:t>
                </a:r>
                <a14:m>
                  <m:oMath xmlns:m="http://schemas.openxmlformats.org/officeDocument/2006/math"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5 </m:t>
                    </m:r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то 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(5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−24)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(25−24)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равенство (7) верно лишь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 То есть уравнение (6) имеет единственный корень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</a:t>
                </a:r>
              </a:p>
              <a:p>
                <a:pPr indent="180340" algn="l"/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</a:t>
                </a:r>
              </a:p>
              <a:p>
                <a:pPr algn="l">
                  <a:spcBef>
                    <a:spcPts val="6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8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(3)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…Введя новое неизвестное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уравнение (4) в виде </a:t>
                </a: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уравнение имеет корни 4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значит, только корни двух уравнений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будут корнями уравнения (4)…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Первое уравнение имеет корни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принадлежа-</a:t>
                </a:r>
                <a:r>
                  <a:rPr lang="ru-RU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щие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второе уравнение корней не имеет…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52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	 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(8)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marL="449580"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1−(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sSub>
                                  <m:sSub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	     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(9)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Рассуждая как в решении задания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получим, что левая часть равенства (9) неотрицательна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5. При этом левая часть равенства (9) равна 0. </a:t>
                </a:r>
              </a:p>
              <a:p>
                <a:pPr indent="180340"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6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	 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(8)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5, то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−3)</m:t>
                        </m:r>
                      </m:e>
                    </m:func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(5−3)</m:t>
                        </m:r>
                      </m:e>
                    </m:func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1, и равенство (9) верно лишь при условии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(5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(25−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Откуда получим, что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24 – 4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То есть уравнение (8) имеет единственный корень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24 – 4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24 – 4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________________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 2-5 по мотивам статьи: </a:t>
                </a:r>
                <a:r>
                  <a:rPr lang="ru-RU" sz="2000" b="0" i="0" u="none" strike="noStrike" dirty="0">
                    <a:solidFill>
                      <a:srgbClr val="FF893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Новогоднее уравнение и рассуждения с числовыми значениями</a:t>
                </a:r>
                <a:r>
                  <a:rPr lang="ru-RU" sz="2000" b="0" i="0" u="none" strike="noStrike" dirty="0">
                    <a:solidFill>
                      <a:srgbClr val="FF893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b="0" i="0" u="none" strike="noStrike" dirty="0">
                    <a:solidFill>
                      <a:srgbClr val="FF893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www.shevkin.ru)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l">
                  <a:spcBef>
                    <a:spcPts val="300"/>
                  </a:spcBef>
                </a:pP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4"/>
                <a:stretch>
                  <a:fillRect l="-1058" t="-2044" b="-2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62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func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перепишем уравнение в виде: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d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	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b="-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2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Учитывая условия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этом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так как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не имеет натурального корня; т. е.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этом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т. е.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173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28092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истему уравнений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(Зив Б.Г.,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Гольдич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Так как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den>
                    </m:f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исходная система равносильна системе: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299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28092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истему уравнений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(Зив Б.Г.,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Гольдич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составляем из пар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полученный в случаях 1) и 2).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t="-292" b="-2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02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азделим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уравнение на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есть корень уравнения, то он положительный, значит,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внесём множители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 знак первого и второго корня соответственно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09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Выполнив замену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перепишем уравнение в виде: 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0" dirty="0"/>
                  <a:t>	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Решим уравнение: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 :</m:t>
                        </m:r>
                      </m:e>
                    </m:d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40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 как функция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на промежутке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0;3+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достигает наибольшего значения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3, то целое число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двойному неравенству: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Таким образом, или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Рассмотрим оба случая.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677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Если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только один положительный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он меньше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Если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то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только один положительный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335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он меньше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являются корнями 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сходного уравнения.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335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      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 в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[3]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arccos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(6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r="-987" b="-5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4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+ 1)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0; 3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71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неравенство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		(1)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Про это громоздкое неравенство ученики могут думать: «Нас пугают, а мы не боимся». Главное не растеряться. В самом деле,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неравенство (1) можно переписать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	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неравенство (2) можно переписать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r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185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неравенство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				(1)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ru-RU" sz="24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Функция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положительная, так как модули не обращаются в нуль при одних и тех же значениях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Таким образом, неравенство (1) равносильно неравенству </a:t>
                </a:r>
                <a:r>
                  <a:rPr lang="ru-RU" sz="2400" dirty="0"/>
                  <a:t>	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оно имеет множество решений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06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28092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640960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Зив Б.Г.,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Гольдич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Дидактические материалы по алгебре и началам анализа для 10-11 классов. – 4-е изд. – М.: Издательство МЦНМО : СПб. : «Петроглиф» : «Виктория-плюс», 2015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Потапов М.К., Шевкин А.В.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Алгебра и начала анализа. Дидактические материалы. 11 класс : учебное пособие для общеобразовательных организаций : базовый и углублённый уровни. – 13-е изд. – М.: Просвещение, 2020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Ткачук В.В.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Математика – абитуриенту. 20-е изд. – М.: Издательство МЦНМО, 2020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Выражаю сердечную благодарность учителю математики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Назарову М.Г.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помощь в подборе заданий для презентации.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61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и понимание!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7534"/>
            <a:ext cx="7776864" cy="41764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ru-RU" sz="20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Шевкин Александр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avshevkin@mail.ru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www.shevkin.ru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Канал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НАБЛЮДАТЕЛЬ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Дзен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B1F8373C-6195-4AE4-A19E-D56AEFBD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95686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87149B-C502-4753-AE81-5169B1278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13" y="24803"/>
            <a:ext cx="2739376" cy="12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уравнений на множествах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положительны, то при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1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решении уравнений часто приходится применять несколько преобразований.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уравнений на множествах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1)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1)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− 1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den>
                            </m:f>
                          </m:e>
                        </m:ra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den>
                            </m:f>
                          </m:e>
                        </m:rad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− 4)(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− 1) </m:t>
                            </m:r>
                          </m:e>
                        </m:rad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32+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73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12675</TotalTime>
  <Words>7664</Words>
  <Application>Microsoft Office PowerPoint</Application>
  <PresentationFormat>Экран (16:9)</PresentationFormat>
  <Paragraphs>681</Paragraphs>
  <Slides>73</Slides>
  <Notes>72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Нестандартные способы решения уравнений и неравенств  (10-11 классы). Часть 2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40*. Равносильность уравнений на множествах (продолжение)</vt:lpstr>
      <vt:lpstr>40*. Равносильность уравнений на множествах (продолжение)</vt:lpstr>
      <vt:lpstr>40*. Равносильность уравнений на множествах (продолжение)</vt:lpstr>
      <vt:lpstr>41*. Равносильность неравенств на множествах</vt:lpstr>
      <vt:lpstr>41*. Равносильность неравенств на множествах</vt:lpstr>
      <vt:lpstr>41*. Равносильность неравенств на множествах</vt:lpstr>
      <vt:lpstr>41*. Равносильность неравенств на множествах</vt:lpstr>
      <vt:lpstr>41*. Равносильность неравенств на множествах</vt:lpstr>
      <vt:lpstr>42*. Равносильность неравенств на множествах (продолжение)</vt:lpstr>
      <vt:lpstr>42*. Равносильность неравенств на множествах (продолжение)</vt:lpstr>
      <vt:lpstr>«Линеаризация» логарифмических неравенств </vt:lpstr>
      <vt:lpstr>«Линеаризация» логарифмических неравенств </vt:lpstr>
      <vt:lpstr>«Линеаризация» логарифмических неравенств </vt:lpstr>
      <vt:lpstr>«Линеаризация» логарифмических неравенств 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Иллюстрация из ЕГЭ (задание 18)</vt:lpstr>
      <vt:lpstr>Иллюстрация из ЕГЭ (задание 18)</vt:lpstr>
      <vt:lpstr>44*. Уравнения вида "φ " ("φ " (x))  = x</vt:lpstr>
      <vt:lpstr>44*. Уравнения вида "φ " ("φ " (x))  = x</vt:lpstr>
      <vt:lpstr>44*. Уравнения вида "φ " ("φ " (x))  = x</vt:lpstr>
      <vt:lpstr>44*. Уравнения вида "φ " ("φ " (x))  = x</vt:lpstr>
      <vt:lpstr>44*. Уравнения вида "φ " ("φ " (x))  = x</vt:lpstr>
      <vt:lpstr>44*. Уравнения вида "φ " ("φ " (x))  = x</vt:lpstr>
      <vt:lpstr>45. Метод интервалов для непрерывных функций </vt:lpstr>
      <vt:lpstr>45. Метод интервалов для непрерывных функций </vt:lpstr>
      <vt:lpstr>45. Метод интервалов для непрерывных функций </vt:lpstr>
      <vt:lpstr>46*.  Использование свойств функций</vt:lpstr>
      <vt:lpstr>46*.  Использование свойств функций</vt:lpstr>
      <vt:lpstr>46*.  Использование свойств функций</vt:lpstr>
      <vt:lpstr>Использование свойств функций  (Ткачук В.В. [3])</vt:lpstr>
      <vt:lpstr> Использование свойств функций (Ткачук В.В. [3])</vt:lpstr>
      <vt:lpstr> Использование свойств функций (Ткачук В.В. [3])</vt:lpstr>
      <vt:lpstr> Использование свойств функций (Ткачук В.В. [3])</vt:lpstr>
      <vt:lpstr> Использование свойств функций (Ткачук В.В. [3])</vt:lpstr>
      <vt:lpstr>Рассуждения с числовыми значениями. Система уравнений </vt:lpstr>
      <vt:lpstr>Рассуждения с числовыми значениями. Система уравнений </vt:lpstr>
      <vt:lpstr>Рассуждения с числовыми значениями. Уравнение</vt:lpstr>
      <vt:lpstr>Рассуждения с числовыми значениями. Уравнение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«Страшные снаружи…» (Ткачук В.В. [3])</vt:lpstr>
      <vt:lpstr>«Страшные снаружи…» (Ткачук В.В. [3])</vt:lpstr>
      <vt:lpstr>Решите систему уравнений (Зив Б.Г., Гольдич В.А. [1])</vt:lpstr>
      <vt:lpstr>Решите систему уравнений (Зив Б.Г., Гольдич В.А. [1])</vt:lpstr>
      <vt:lpstr>Решите уравнение (Ткачук В.В. [3])</vt:lpstr>
      <vt:lpstr>Решите уравнение (Ткачук В.В. [3])</vt:lpstr>
      <vt:lpstr>Решите уравнение (Ткачук В.В. [3])</vt:lpstr>
      <vt:lpstr>Решите уравнение (Ткачук В.В. [3])</vt:lpstr>
      <vt:lpstr>Решите неравенство (Ткачук В.В. [3])</vt:lpstr>
      <vt:lpstr>Решите неравенство (Ткачук В.В. [3])</vt:lpstr>
      <vt:lpstr>Список используемой литературы</vt:lpstr>
      <vt:lpstr>Спасибо за внимание и понимание!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1049</cp:revision>
  <cp:lastPrinted>2020-12-08T16:05:20Z</cp:lastPrinted>
  <dcterms:created xsi:type="dcterms:W3CDTF">2016-11-09T08:55:41Z</dcterms:created>
  <dcterms:modified xsi:type="dcterms:W3CDTF">2021-02-16T16:48:31Z</dcterms:modified>
</cp:coreProperties>
</file>