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37"/>
  </p:notesMasterIdLst>
  <p:sldIdLst>
    <p:sldId id="301" r:id="rId2"/>
    <p:sldId id="326" r:id="rId3"/>
    <p:sldId id="344" r:id="rId4"/>
    <p:sldId id="345" r:id="rId5"/>
    <p:sldId id="347" r:id="rId6"/>
    <p:sldId id="346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65" r:id="rId15"/>
    <p:sldId id="366" r:id="rId16"/>
    <p:sldId id="337" r:id="rId17"/>
    <p:sldId id="338" r:id="rId18"/>
    <p:sldId id="339" r:id="rId19"/>
    <p:sldId id="340" r:id="rId20"/>
    <p:sldId id="341" r:id="rId21"/>
    <p:sldId id="342" r:id="rId22"/>
    <p:sldId id="367" r:id="rId23"/>
    <p:sldId id="368" r:id="rId24"/>
    <p:sldId id="369" r:id="rId25"/>
    <p:sldId id="370" r:id="rId26"/>
    <p:sldId id="371" r:id="rId27"/>
    <p:sldId id="356" r:id="rId28"/>
    <p:sldId id="357" r:id="rId29"/>
    <p:sldId id="358" r:id="rId30"/>
    <p:sldId id="359" r:id="rId31"/>
    <p:sldId id="360" r:id="rId32"/>
    <p:sldId id="362" r:id="rId33"/>
    <p:sldId id="361" r:id="rId34"/>
    <p:sldId id="364" r:id="rId35"/>
    <p:sldId id="363" r:id="rId36"/>
  </p:sldIdLst>
  <p:sldSz cx="9144000" cy="5143500" type="screen16x9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2653" autoAdjust="0"/>
  </p:normalViewPr>
  <p:slideViewPr>
    <p:cSldViewPr>
      <p:cViewPr varScale="1">
        <p:scale>
          <a:sx n="70" d="100"/>
          <a:sy n="70" d="100"/>
        </p:scale>
        <p:origin x="669" y="4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B165F-DAC5-41D4-8383-6927FFFF8F14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8BC49-7326-4315-9EF6-841B61FD8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01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981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3962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0943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7924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4905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1886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88671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58480" algn="l" defTabSz="73962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855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415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40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849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016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134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611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747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669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097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839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9903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4239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3371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9298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9853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4375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7876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0952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4006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1439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05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0176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654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906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9989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4135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291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997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204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899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045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44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BC49-7326-4315-9EF6-841B61FD855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443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56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0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5800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277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7848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150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304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749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967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00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253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193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073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529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203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D8A6-2B11-4ADA-9673-FB0CFB16F882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59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BD8A6-2B11-4ADA-9673-FB0CFB16F882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96B4C15-E241-4DA7-97A9-F06571587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76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vkin.ru/" TargetMode="External"/><Relationship Id="rId2" Type="http://schemas.openxmlformats.org/officeDocument/2006/relationships/hyperlink" Target="mailto:avshevkin@mail.ru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zen.yandex.ru/media/shevkin/davnenko-my-ne-brali-v-ruki--odz-5f5b48f9d7092473170ba0fc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avshevkin@mail.ru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hyperlink" Target="https://zen.yandex.ru/id/5ce04ad26ae53300b438dda5?clid=&amp;referrer_place=null&amp;token" TargetMode="External"/><Relationship Id="rId4" Type="http://schemas.openxmlformats.org/officeDocument/2006/relationships/hyperlink" Target="http://www.shevkin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457200"/>
            <a:ext cx="7272808" cy="990600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dirty="0">
                <a:solidFill>
                  <a:srgbClr val="FF0000"/>
                </a:solidFill>
              </a:rPr>
              <a:t>Способы решения уравнений и неравенств (5-9 классы)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</a:t>
            </a:fld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67544" y="1995488"/>
            <a:ext cx="7128792" cy="223202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70C0"/>
                </a:solidFill>
                <a:latin typeface="+mj-lt"/>
              </a:rPr>
              <a:t>Шевкин Александр Владимирович</a:t>
            </a:r>
            <a:r>
              <a:rPr lang="ru-RU" sz="2000" dirty="0">
                <a:solidFill>
                  <a:srgbClr val="0070C0"/>
                </a:solidFill>
                <a:latin typeface="+mj-lt"/>
              </a:rPr>
              <a:t>, </a:t>
            </a:r>
            <a:br>
              <a:rPr lang="ru-RU" sz="2000" dirty="0">
                <a:solidFill>
                  <a:srgbClr val="0070C0"/>
                </a:solidFill>
                <a:latin typeface="+mj-lt"/>
              </a:rPr>
            </a:br>
            <a:r>
              <a:rPr lang="ru-RU" sz="2000" dirty="0">
                <a:solidFill>
                  <a:srgbClr val="0070C0"/>
                </a:solidFill>
                <a:latin typeface="+mj-lt"/>
              </a:rPr>
              <a:t>Заслуженный учитель РФ, лауреат премии </a:t>
            </a:r>
            <a:r>
              <a:rPr lang="ru-RU" sz="2000" dirty="0">
                <a:solidFill>
                  <a:srgbClr val="0070C0"/>
                </a:solidFill>
              </a:rPr>
              <a:t>и грантов </a:t>
            </a:r>
            <a:r>
              <a:rPr lang="ru-RU" sz="2000" dirty="0">
                <a:solidFill>
                  <a:srgbClr val="0070C0"/>
                </a:solidFill>
                <a:latin typeface="+mj-lt"/>
              </a:rPr>
              <a:t>мэрии Москвы в области образования, </a:t>
            </a:r>
            <a:r>
              <a:rPr lang="ru-RU" sz="2000" dirty="0" err="1">
                <a:solidFill>
                  <a:srgbClr val="0070C0"/>
                </a:solidFill>
              </a:rPr>
              <a:t>к.п.н</a:t>
            </a:r>
            <a:r>
              <a:rPr lang="ru-RU" sz="2000" dirty="0">
                <a:solidFill>
                  <a:srgbClr val="0070C0"/>
                </a:solidFill>
              </a:rPr>
              <a:t>., </a:t>
            </a:r>
            <a:r>
              <a:rPr lang="ru-RU" sz="2000" dirty="0" err="1">
                <a:solidFill>
                  <a:srgbClr val="0070C0"/>
                </a:solidFill>
              </a:rPr>
              <a:t>с.н.с</a:t>
            </a:r>
            <a:r>
              <a:rPr lang="ru-RU" sz="2000" dirty="0">
                <a:solidFill>
                  <a:srgbClr val="0070C0"/>
                </a:solidFill>
              </a:rPr>
              <a:t>., </a:t>
            </a:r>
            <a:r>
              <a:rPr lang="ru-RU" sz="2000" dirty="0">
                <a:solidFill>
                  <a:srgbClr val="0070C0"/>
                </a:solidFill>
                <a:latin typeface="+mj-lt"/>
              </a:rPr>
              <a:t>стаж работы в школе 44 года, один из авторов учебников математики </a:t>
            </a:r>
            <a:r>
              <a:rPr lang="ru-RU" sz="2000" dirty="0">
                <a:solidFill>
                  <a:srgbClr val="0070C0"/>
                </a:solidFill>
              </a:rPr>
              <a:t>серии «МГУ-школе»,</a:t>
            </a:r>
            <a:r>
              <a:rPr lang="ru-RU" sz="2000" dirty="0">
                <a:solidFill>
                  <a:srgbClr val="0070C0"/>
                </a:solidFill>
                <a:latin typeface="+mj-lt"/>
              </a:rPr>
              <a:t> С.М. Никольский и др., Просвещение.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tx1"/>
                </a:solidFill>
                <a:latin typeface="+mj-lt"/>
                <a:hlinkClick r:id="rId2"/>
              </a:rPr>
              <a:t>avshevkin@mail.ru</a:t>
            </a:r>
            <a:r>
              <a:rPr lang="ru-RU" sz="2000" b="1" dirty="0">
                <a:solidFill>
                  <a:schemeClr val="tx1"/>
                </a:solidFill>
                <a:latin typeface="+mj-lt"/>
              </a:rPr>
              <a:t>        </a:t>
            </a:r>
            <a:r>
              <a:rPr lang="en-US" sz="2000" b="1" dirty="0">
                <a:solidFill>
                  <a:schemeClr val="tx1"/>
                </a:solidFill>
                <a:latin typeface="+mj-lt"/>
                <a:hlinkClick r:id="rId3"/>
              </a:rPr>
              <a:t>www.shevkin.ru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2784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Уравнения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771550"/>
                <a:ext cx="8136904" cy="4104456"/>
              </a:xfrm>
            </p:spPr>
            <p:txBody>
              <a:bodyPr>
                <a:noAutofit/>
              </a:bodyPr>
              <a:lstStyle/>
              <a:p>
                <a:pPr marL="0" indent="0" algn="l">
                  <a:lnSpc>
                    <a:spcPct val="90000"/>
                  </a:lnSpc>
                  <a:spcBef>
                    <a:spcPts val="600"/>
                  </a:spcBef>
                  <a:buNone/>
                </a:pPr>
                <a:r>
                  <a:rPr lang="ru-RU" sz="2200" dirty="0">
                    <a:solidFill>
                      <a:schemeClr val="tx1"/>
                    </a:solidFill>
                  </a:rPr>
                  <a:t>  В 9 классе добавятся иррациональные уравнения </a:t>
                </a:r>
                <a:br>
                  <a:rPr lang="ru-RU" sz="2200" dirty="0">
                    <a:solidFill>
                      <a:schemeClr val="tx1"/>
                    </a:solidFill>
                  </a:rPr>
                </a:br>
                <a:r>
                  <a:rPr lang="ru-RU" sz="2200" dirty="0">
                    <a:solidFill>
                      <a:schemeClr val="tx1"/>
                    </a:solidFill>
                  </a:rPr>
                  <a:t> в пункте 5.7*. Здесь используется переход к уравнению-следствию и последующая проверка полученных корней.</a:t>
                </a:r>
              </a:p>
              <a:p>
                <a:pPr marL="0" indent="0" algn="l">
                  <a:lnSpc>
                    <a:spcPct val="90000"/>
                  </a:lnSpc>
                  <a:spcBef>
                    <a:spcPts val="600"/>
                  </a:spcBef>
                  <a:buNone/>
                </a:pPr>
                <a:r>
                  <a:rPr lang="ru-RU" sz="2200" dirty="0">
                    <a:solidFill>
                      <a:schemeClr val="tx1"/>
                    </a:solidFill>
                  </a:rPr>
                  <a:t>  Здесь можно упомянуть про любимую многими ОДЗ. </a:t>
                </a:r>
                <a:br>
                  <a:rPr lang="ru-RU" sz="2200" dirty="0">
                    <a:solidFill>
                      <a:schemeClr val="tx1"/>
                    </a:solidFill>
                  </a:rPr>
                </a:br>
                <a:r>
                  <a:rPr lang="ru-RU" sz="2200" dirty="0">
                    <a:solidFill>
                      <a:schemeClr val="tx1"/>
                    </a:solidFill>
                  </a:rPr>
                  <a:t>Мы обходимся без этого понятия. Рассмотрим пример.</a:t>
                </a:r>
              </a:p>
              <a:p>
                <a:pPr marL="0" indent="0" algn="l">
                  <a:lnSpc>
                    <a:spcPct val="90000"/>
                  </a:lnSpc>
                  <a:spcBef>
                    <a:spcPts val="600"/>
                  </a:spcBef>
                  <a:buNone/>
                </a:pPr>
                <a:r>
                  <a:rPr lang="ru-RU" sz="2200" dirty="0">
                    <a:solidFill>
                      <a:schemeClr val="tx1"/>
                    </a:solidFill>
                  </a:rPr>
                  <a:t>  </a:t>
                </a:r>
                <a:r>
                  <a:rPr lang="ru-RU" sz="22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1.</a:t>
                </a:r>
                <a:r>
                  <a:rPr lang="ru-RU" sz="22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Решите уравнение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+2</m:t>
                        </m:r>
                      </m:e>
                    </m:rad>
                    <m:r>
                      <a:rPr lang="ru-RU" sz="2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2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ru-RU" sz="2200" dirty="0">
                    <a:solidFill>
                      <a:schemeClr val="tx1"/>
                    </a:solidFill>
                  </a:rPr>
                  <a:t>					</a:t>
                </a:r>
                <a:r>
                  <a:rPr lang="ru-RU" sz="2200" dirty="0">
                    <a:solidFill>
                      <a:srgbClr val="C00000"/>
                    </a:solidFill>
                  </a:rPr>
                  <a:t>		(1)</a:t>
                </a:r>
              </a:p>
              <a:p>
                <a:pPr indent="180340"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ru-RU" sz="2200" dirty="0">
                    <a:solidFill>
                      <a:schemeClr val="tx2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Областью допустимых значений уравнения называют </a:t>
                </a:r>
                <a:r>
                  <a:rPr lang="ru-RU" sz="2200" b="1" dirty="0">
                    <a:solidFill>
                      <a:schemeClr val="tx2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множество значений </a:t>
                </a:r>
                <a:r>
                  <a:rPr lang="en-US" sz="2200" b="1" i="1" dirty="0">
                    <a:solidFill>
                      <a:schemeClr val="tx2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ru-RU" sz="2200" b="1" dirty="0">
                    <a:solidFill>
                      <a:schemeClr val="tx2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на котором определены обе части уравнения.</a:t>
                </a:r>
                <a:r>
                  <a:rPr lang="ru-RU" sz="2200" dirty="0">
                    <a:solidFill>
                      <a:schemeClr val="tx2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indent="180340"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ru-RU" sz="2200" dirty="0">
                    <a:solidFill>
                      <a:schemeClr val="tx2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Здесь ОДЗ есть множество значений </a:t>
                </a:r>
                <a:r>
                  <a:rPr lang="en-US" sz="2200" i="1" dirty="0">
                    <a:solidFill>
                      <a:schemeClr val="tx2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ru-RU" sz="2200" dirty="0">
                    <a:solidFill>
                      <a:schemeClr val="tx2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на котором </a:t>
                </a:r>
                <a:br>
                  <a:rPr lang="ru-RU" sz="2200" dirty="0">
                    <a:solidFill>
                      <a:schemeClr val="tx2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2200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 ≥0</m:t>
                    </m:r>
                  </m:oMath>
                </a14:m>
                <a:r>
                  <a:rPr lang="ru-RU" sz="2200" dirty="0">
                    <a:solidFill>
                      <a:schemeClr val="tx2">
                        <a:lumMod val="50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sz="2200" dirty="0">
                    <a:solidFill>
                      <a:schemeClr val="tx2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т. е. полуинтервал [</a:t>
                </a:r>
                <a:r>
                  <a:rPr lang="ru-RU" sz="2200" dirty="0"/>
                  <a:t>—</a:t>
                </a:r>
                <a:r>
                  <a:rPr lang="ru-RU" sz="2200" dirty="0">
                    <a:solidFill>
                      <a:schemeClr val="tx2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2; +</a:t>
                </a:r>
                <a:r>
                  <a:rPr lang="ru-RU" sz="2400" dirty="0">
                    <a:solidFill>
                      <a:schemeClr val="tx2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∞</a:t>
                </a:r>
                <a:r>
                  <a:rPr lang="ru-RU" sz="2200" dirty="0">
                    <a:solidFill>
                      <a:schemeClr val="tx2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). Давайте убедимся, что ОДЗ не поможет в решении уравнения (1). </a:t>
                </a:r>
              </a:p>
              <a:p>
                <a:pPr marL="0" indent="0" algn="l">
                  <a:lnSpc>
                    <a:spcPct val="90000"/>
                  </a:lnSpc>
                  <a:spcBef>
                    <a:spcPts val="600"/>
                  </a:spcBef>
                  <a:buNone/>
                </a:pPr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771550"/>
                <a:ext cx="8136904" cy="4104456"/>
              </a:xfrm>
              <a:blipFill>
                <a:blip r:embed="rId3"/>
                <a:stretch>
                  <a:fillRect l="-974" t="-19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10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860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Уравнения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771550"/>
                <a:ext cx="8136904" cy="4104456"/>
              </a:xfrm>
            </p:spPr>
            <p:txBody>
              <a:bodyPr>
                <a:noAutofit/>
              </a:bodyPr>
              <a:lstStyle/>
              <a:p>
                <a:pPr marL="0" indent="0" algn="l">
                  <a:lnSpc>
                    <a:spcPct val="90000"/>
                  </a:lnSpc>
                  <a:spcBef>
                    <a:spcPts val="600"/>
                  </a:spcBef>
                  <a:buNone/>
                </a:pPr>
                <a:r>
                  <a:rPr lang="ru-RU" sz="22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 1.</a:t>
                </a:r>
                <a:r>
                  <a:rPr lang="ru-RU" sz="22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Решите уравнение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+2</m:t>
                        </m:r>
                      </m:e>
                    </m:rad>
                    <m:r>
                      <a:rPr lang="ru-RU" sz="2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2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ru-RU" sz="2200" dirty="0">
                    <a:solidFill>
                      <a:schemeClr val="tx1"/>
                    </a:solidFill>
                  </a:rPr>
                  <a:t>					</a:t>
                </a:r>
                <a:r>
                  <a:rPr lang="ru-RU" sz="2200" dirty="0">
                    <a:solidFill>
                      <a:srgbClr val="C00000"/>
                    </a:solidFill>
                  </a:rPr>
                  <a:t>		(1)</a:t>
                </a:r>
              </a:p>
              <a:p>
                <a:pPr indent="180340"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ru-RU" sz="2200" dirty="0">
                    <a:solidFill>
                      <a:schemeClr val="tx2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После возведения в квадрат уравнения (1) получим квадратное уравнение с корнями </a:t>
                </a:r>
                <a:r>
                  <a:rPr lang="ru-RU" sz="2200" dirty="0"/>
                  <a:t>—1 и 2 из ОДЗ.</a:t>
                </a:r>
              </a:p>
              <a:p>
                <a:pPr indent="180340"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ru-RU" sz="22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Любители ОДЗ воскликнут: вы неправильно нашли </a:t>
                </a:r>
                <a:br>
                  <a:rPr lang="ru-RU" sz="22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2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ОДЗ, надо было добавить условие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22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ru-RU" sz="22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т. к. правая </a:t>
                </a:r>
                <a:br>
                  <a:rPr lang="ru-RU" sz="22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2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часть уравнения (1) неотрицательна. Могут ещё добавить: ваше неравенство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22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 ≥0</m:t>
                    </m:r>
                  </m:oMath>
                </a14:m>
                <a:r>
                  <a:rPr lang="ru-RU" sz="22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не требуется, так как после возведения в квадрат уравнения (1) получилось </a:t>
                </a:r>
                <a:br>
                  <a:rPr lang="ru-RU" sz="2200" i="1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2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+2=</m:t>
                    </m:r>
                    <m:sSup>
                      <m:sSupPr>
                        <m:ctrlPr>
                          <a:rPr lang="ru-RU" sz="2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2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sz="22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22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ru-RU" sz="22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откуда следует, что и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22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 ≥0</m:t>
                    </m:r>
                  </m:oMath>
                </a14:m>
                <a:r>
                  <a:rPr lang="ru-RU" sz="22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2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80340"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ru-RU" sz="22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Но в определении, выделенном жирным шрифтом, требуется только существование выражений в обеих </a:t>
                </a:r>
                <a:br>
                  <a:rPr lang="ru-RU" sz="22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2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частях уравнения.</a:t>
                </a:r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771550"/>
                <a:ext cx="8136904" cy="4104456"/>
              </a:xfrm>
              <a:blipFill>
                <a:blip r:embed="rId3"/>
                <a:stretch>
                  <a:fillRect l="-974" t="-13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11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2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Уравнения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771550"/>
                <a:ext cx="8136904" cy="4104456"/>
              </a:xfrm>
            </p:spPr>
            <p:txBody>
              <a:bodyPr>
                <a:noAutofit/>
              </a:bodyPr>
              <a:lstStyle/>
              <a:p>
                <a:pPr marL="0" indent="0" algn="l">
                  <a:lnSpc>
                    <a:spcPct val="90000"/>
                  </a:lnSpc>
                  <a:spcBef>
                    <a:spcPts val="600"/>
                  </a:spcBef>
                  <a:buNone/>
                </a:pPr>
                <a:r>
                  <a:rPr lang="ru-RU" sz="22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 1.</a:t>
                </a:r>
                <a:r>
                  <a:rPr lang="ru-RU" sz="22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Решите уравнение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+2</m:t>
                        </m:r>
                      </m:e>
                    </m:rad>
                    <m:r>
                      <a:rPr lang="ru-RU" sz="2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2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ru-RU" sz="2200" dirty="0">
                    <a:solidFill>
                      <a:schemeClr val="tx1"/>
                    </a:solidFill>
                  </a:rPr>
                  <a:t>					</a:t>
                </a:r>
                <a:r>
                  <a:rPr lang="ru-RU" sz="2200" dirty="0">
                    <a:solidFill>
                      <a:srgbClr val="C00000"/>
                    </a:solidFill>
                  </a:rPr>
                  <a:t>		(1)</a:t>
                </a:r>
              </a:p>
              <a:p>
                <a:pPr indent="180340"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ru-RU" sz="2200" dirty="0">
                    <a:solidFill>
                      <a:schemeClr val="tx2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А</a:t>
                </a:r>
                <a:r>
                  <a:rPr lang="ru-RU" sz="22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дополнительное условие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22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≥0,</m:t>
                    </m:r>
                  </m:oMath>
                </a14:m>
                <a:r>
                  <a:rPr lang="ru-RU" sz="22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и приведённые </a:t>
                </a:r>
                <a:br>
                  <a:rPr lang="ru-RU" sz="22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2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выше рассуждения — это уже часть процедуры решения уравнения. Уточним определение ОДЗ. — А как? Добавим требование «и левая часть уравнения равна правой»? </a:t>
                </a:r>
                <a:br>
                  <a:rPr lang="ru-RU" sz="22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2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Но тогда наша ОДЗ будет совпадать с множеством корней уравнения — хорошо ли это? Но есть выход. </a:t>
                </a:r>
              </a:p>
              <a:p>
                <a:pPr indent="180340"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ru-RU" sz="2200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В 9 классе от уравнения (1) мы переходим к уравнению-следствию и делаем проверку полученных корней.</a:t>
                </a:r>
              </a:p>
              <a:p>
                <a:pPr indent="180340"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ru-RU" sz="2200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Подробнее про ОДЗ можно посмотреть здесь:</a:t>
                </a:r>
              </a:p>
              <a:p>
                <a:pPr indent="180340"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en-US" sz="2200" dirty="0">
                    <a:solidFill>
                      <a:schemeClr val="tx1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hlinkClick r:id="rId3"/>
                  </a:rPr>
                  <a:t>https://zen.yandex.ru/media/shevkin/davnenko-my-ne-brali-v-ruki--odz-5f5b48f9d7092473170ba0fc</a:t>
                </a:r>
                <a:endParaRPr lang="ru-RU" sz="22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80340" algn="l">
                  <a:lnSpc>
                    <a:spcPct val="90000"/>
                  </a:lnSpc>
                  <a:spcBef>
                    <a:spcPts val="0"/>
                  </a:spcBef>
                </a:pPr>
                <a:endParaRPr lang="ru-RU" sz="22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80340"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ru-RU" sz="2200" dirty="0">
                    <a:solidFill>
                      <a:schemeClr val="tx2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l">
                  <a:lnSpc>
                    <a:spcPct val="90000"/>
                  </a:lnSpc>
                  <a:spcBef>
                    <a:spcPts val="600"/>
                  </a:spcBef>
                  <a:buNone/>
                </a:pPr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771550"/>
                <a:ext cx="8136904" cy="4104456"/>
              </a:xfrm>
              <a:blipFill>
                <a:blip r:embed="rId4"/>
                <a:stretch>
                  <a:fillRect l="-974" t="-13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12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743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Уравнения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771550"/>
            <a:ext cx="8136904" cy="4104456"/>
          </a:xfrm>
        </p:spPr>
        <p:txBody>
          <a:bodyPr>
            <a:noAutofit/>
          </a:bodyPr>
          <a:lstStyle/>
          <a:p>
            <a:pPr indent="180340" algn="l">
              <a:lnSpc>
                <a:spcPct val="90000"/>
              </a:lnSpc>
              <a:spcBef>
                <a:spcPts val="0"/>
              </a:spcBef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Далее используем </a:t>
            </a:r>
            <a:br>
              <a:rPr lang="ru-RU" sz="2200" dirty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замену неизвестного. </a:t>
            </a:r>
            <a:br>
              <a:rPr lang="ru-RU" sz="2200" dirty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Сильных ребят </a:t>
            </a:r>
            <a:br>
              <a:rPr lang="ru-RU" sz="2200" dirty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доводим до умения</a:t>
            </a:r>
            <a:br>
              <a:rPr lang="ru-RU" sz="2200" dirty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решать такие </a:t>
            </a:r>
            <a:br>
              <a:rPr lang="ru-RU" sz="2200" dirty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уравнения. </a:t>
            </a:r>
          </a:p>
          <a:p>
            <a:pPr indent="180340" algn="l">
              <a:lnSpc>
                <a:spcPct val="90000"/>
              </a:lnSpc>
              <a:spcBef>
                <a:spcPts val="0"/>
              </a:spcBef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 цветной плашке </a:t>
            </a:r>
            <a:br>
              <a:rPr lang="ru-RU" sz="2200" dirty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номера </a:t>
            </a:r>
            <a:br>
              <a:rPr lang="ru-RU" sz="2200" dirty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необязательных </a:t>
            </a:r>
            <a:br>
              <a:rPr lang="ru-RU" sz="2200" dirty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2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задач.</a:t>
            </a:r>
          </a:p>
          <a:p>
            <a:pPr indent="180340" algn="l">
              <a:lnSpc>
                <a:spcPct val="90000"/>
              </a:lnSpc>
              <a:spcBef>
                <a:spcPts val="0"/>
              </a:spcBef>
            </a:pPr>
            <a:endParaRPr lang="ru-RU" sz="2200" dirty="0">
              <a:solidFill>
                <a:schemeClr val="tx2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13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65932C-76A8-4989-B233-0515EE95B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842" y="123479"/>
            <a:ext cx="5890158" cy="502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5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Ещё раз про ОДЗ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771550"/>
                <a:ext cx="8136904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ru-RU" sz="22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 2.</a:t>
                </a:r>
                <a:r>
                  <a:rPr lang="ru-RU" sz="22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Решите уравнение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ru-RU" sz="22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ru-RU" sz="22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e>
                    </m:rad>
                    <m:r>
                      <a:rPr lang="ru-RU" sz="22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ru-RU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ru-RU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ru-RU" sz="2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ru-RU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ru-RU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13</m:t>
                        </m:r>
                      </m:e>
                    </m:rad>
                    <m:r>
                      <a:rPr lang="ru-RU" sz="22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ru-RU" sz="2200" dirty="0">
                    <a:solidFill>
                      <a:srgbClr val="C00000"/>
                    </a:solidFill>
                  </a:rPr>
                  <a:t>	</a:t>
                </a:r>
              </a:p>
              <a:p>
                <a:pPr indent="180340"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ru-RU" sz="2200" dirty="0">
                    <a:solidFill>
                      <a:schemeClr val="tx2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Как его можно решить при помощи ОДЗ: </a:t>
                </a:r>
                <a:r>
                  <a:rPr lang="en-US" sz="2200" dirty="0">
                    <a:solidFill>
                      <a:schemeClr val="tx2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ru-RU" sz="22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ru-RU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f>
                      <m:fPr>
                        <m:ctrlPr>
                          <a:rPr lang="ru-RU" sz="20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200" dirty="0">
                    <a:solidFill>
                      <a:schemeClr val="tx2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indent="180340"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ru-RU" sz="2200" dirty="0">
                    <a:solidFill>
                      <a:schemeClr val="tx2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ru-RU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+8+2</m:t>
                    </m:r>
                    <m:rad>
                      <m:radPr>
                        <m:degHide m:val="on"/>
                        <m:ctrlPr>
                          <a:rPr lang="ru-RU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ru-RU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+8</m:t>
                        </m:r>
                      </m:e>
                    </m:rad>
                    <m:rad>
                      <m:radPr>
                        <m:degHide m:val="on"/>
                        <m:ctrlPr>
                          <a:rPr lang="ru-RU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+3</m:t>
                        </m:r>
                      </m:e>
                    </m:rad>
                    <m:r>
                      <a:rPr lang="ru-RU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+3=</m:t>
                    </m:r>
                    <m:r>
                      <a:rPr lang="ru-RU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+13</m:t>
                    </m:r>
                    <m:r>
                      <a:rPr lang="ru-RU" sz="2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endParaRPr lang="ru-RU" sz="2200" dirty="0">
                  <a:solidFill>
                    <a:schemeClr val="tx1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180340"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ru-RU" sz="22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ru-RU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	</m:t>
                    </m:r>
                    <m:r>
                      <a:rPr lang="ru-RU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ru-RU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ru-RU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ru-RU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+14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+24</m:t>
                        </m:r>
                      </m:e>
                    </m:rad>
                    <m:r>
                      <a:rPr lang="ru-RU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  <m:r>
                      <a:rPr lang="ru-RU" sz="2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RU" sz="2200" dirty="0">
                    <a:solidFill>
                      <a:schemeClr val="tx1"/>
                    </a:solidFill>
                  </a:rPr>
                  <a:t>	</a:t>
                </a:r>
                <a:endParaRPr lang="ru-RU" sz="22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80340"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ru-RU" sz="22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ru-RU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	8</m:t>
                    </m:r>
                    <m:sSup>
                      <m:sSupPr>
                        <m:ctrlPr>
                          <a:rPr lang="ru-RU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+56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+96=</m:t>
                    </m:r>
                    <m:sSup>
                      <m:sSupPr>
                        <m:ctrlPr>
                          <a:rPr lang="ru-RU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+12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</m:t>
                    </m:r>
                    <m:r>
                      <a:rPr lang="ru-RU" sz="2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endParaRPr lang="ru-RU" sz="22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indent="180340"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ru-RU" sz="22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ru-RU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ru-RU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−44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−92</m:t>
                    </m:r>
                    <m:r>
                      <a:rPr lang="ru-RU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2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0.</m:t>
                    </m:r>
                  </m:oMath>
                </a14:m>
                <a:endParaRPr lang="ru-RU" sz="22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80340"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ru-RU" sz="22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Корни последнего уравнения-следствия </a:t>
                </a:r>
                <a14:m>
                  <m:oMath xmlns:m="http://schemas.openxmlformats.org/officeDocument/2006/math">
                    <m:r>
                      <a:rPr lang="ru-RU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ru-RU" sz="22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46.</a:t>
                </a:r>
              </a:p>
              <a:p>
                <a:pPr indent="180340"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ru-RU" sz="2200" dirty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Оба принадлежат ОДЗ.</a:t>
                </a:r>
                <a:r>
                  <a:rPr lang="ru-RU" sz="22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Пишем ответ?</a:t>
                </a:r>
              </a:p>
              <a:p>
                <a:pPr indent="180340"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ru-RU" sz="22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 давайте сделаем проверку.</a:t>
                </a:r>
              </a:p>
              <a:p>
                <a:pPr indent="180340"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ru-RU" sz="2200" dirty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Если </a:t>
                </a:r>
                <a:r>
                  <a:rPr lang="en-US" sz="2200" i="1" dirty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200" dirty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ru-RU" sz="2200" dirty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то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ru-RU" sz="2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rad>
                    <m:r>
                      <a:rPr lang="ru-RU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ru-RU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ru-RU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rad>
                    <m:r>
                      <a:rPr lang="ru-RU" sz="22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ru-RU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ru-RU" sz="22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(Л),</a:t>
                </a:r>
              </a:p>
              <a:p>
                <a:pPr indent="180340"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ru-RU" sz="2200" dirty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если </a:t>
                </a:r>
                <a:r>
                  <a:rPr lang="en-US" sz="2200" i="1" dirty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200" dirty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46, то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ru-RU" sz="2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</m:t>
                        </m:r>
                      </m:e>
                    </m:rad>
                    <m:r>
                      <a:rPr lang="ru-RU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ru-RU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ru-RU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49</m:t>
                        </m:r>
                      </m:e>
                    </m:rad>
                    <m:r>
                      <a:rPr lang="ru-RU" sz="22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ru-RU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289</m:t>
                        </m:r>
                      </m:e>
                    </m:rad>
                  </m:oMath>
                </a14:m>
                <a:r>
                  <a:rPr lang="ru-RU" sz="22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(И)</a:t>
                </a:r>
                <a:r>
                  <a:rPr lang="ru-RU" sz="2200" dirty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ru-RU" sz="22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2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Где была допущена ошибка?</a:t>
                </a:r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771550"/>
                <a:ext cx="8136904" cy="4104456"/>
              </a:xfrm>
              <a:blipFill>
                <a:blip r:embed="rId3"/>
                <a:stretch>
                  <a:fillRect t="-11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14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45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Ещё раз про ОДЗ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771550"/>
                <a:ext cx="8136904" cy="4104456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ru-RU" sz="22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 2.</a:t>
                </a:r>
                <a:r>
                  <a:rPr lang="ru-RU" sz="22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Решите уравнение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ru-RU" sz="22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2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ru-RU" sz="22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e>
                    </m:rad>
                    <m:r>
                      <a:rPr lang="ru-RU" sz="2200" b="0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ru-RU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ru-RU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ru-RU" sz="2200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ru-RU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ru-RU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13</m:t>
                        </m:r>
                      </m:e>
                    </m:rad>
                    <m:r>
                      <a:rPr lang="ru-RU" sz="22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ru-RU" sz="2200" dirty="0">
                    <a:solidFill>
                      <a:srgbClr val="C00000"/>
                    </a:solidFill>
                  </a:rPr>
                  <a:t>	</a:t>
                </a:r>
              </a:p>
              <a:p>
                <a:pPr indent="180340"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ru-RU" sz="2200" dirty="0">
                    <a:solidFill>
                      <a:schemeClr val="tx2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Как его можно решить при помощи ОДЗ: </a:t>
                </a:r>
                <a:r>
                  <a:rPr lang="en-US" sz="2200" dirty="0">
                    <a:solidFill>
                      <a:schemeClr val="tx2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ru-RU" sz="22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ru-RU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f>
                      <m:fPr>
                        <m:ctrlPr>
                          <a:rPr lang="ru-RU" sz="20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200" dirty="0">
                    <a:solidFill>
                      <a:schemeClr val="tx2">
                        <a:lumMod val="50000"/>
                      </a:schemeClr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indent="180340"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ru-RU" sz="2200" dirty="0">
                    <a:solidFill>
                      <a:schemeClr val="tx2">
                        <a:lumMod val="50000"/>
                      </a:schemeClr>
                    </a:solidFill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ru-RU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+8+2</m:t>
                    </m:r>
                    <m:rad>
                      <m:radPr>
                        <m:degHide m:val="on"/>
                        <m:ctrlPr>
                          <a:rPr lang="ru-RU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ru-RU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+8</m:t>
                        </m:r>
                      </m:e>
                    </m:rad>
                    <m:rad>
                      <m:radPr>
                        <m:degHide m:val="on"/>
                        <m:ctrlPr>
                          <a:rPr lang="ru-RU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+3</m:t>
                        </m:r>
                      </m:e>
                    </m:rad>
                    <m:r>
                      <a:rPr lang="ru-RU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+3=</m:t>
                    </m:r>
                    <m:r>
                      <a:rPr lang="ru-RU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+13</m:t>
                    </m:r>
                    <m:r>
                      <a:rPr lang="ru-RU" sz="2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endParaRPr lang="ru-RU" sz="2200" dirty="0">
                  <a:solidFill>
                    <a:schemeClr val="tx1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indent="180340"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ru-RU" sz="22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ru-RU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	</m:t>
                    </m:r>
                    <m:r>
                      <a:rPr lang="ru-RU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ru-RU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ru-RU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ru-RU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+14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ru-RU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+24</m:t>
                        </m:r>
                      </m:e>
                    </m:rad>
                    <m:r>
                      <a:rPr lang="ru-RU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  <m:r>
                      <a:rPr lang="ru-RU" sz="22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RU" sz="2200" dirty="0">
                    <a:solidFill>
                      <a:schemeClr val="tx1"/>
                    </a:solidFill>
                  </a:rPr>
                  <a:t>	</a:t>
                </a:r>
                <a:endParaRPr lang="ru-RU" sz="2200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80340"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ru-RU" sz="2200" dirty="0">
                    <a:solidFill>
                      <a:schemeClr val="tx1"/>
                    </a:solidFill>
                  </a:rPr>
                  <a:t>Вот здесь перед возведением в квадрат надо было добавить условие </a:t>
                </a:r>
                <a14:m>
                  <m:oMath xmlns:m="http://schemas.openxmlformats.org/officeDocument/2006/math">
                    <m:r>
                      <a:rPr lang="ru-RU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  <m:r>
                      <a:rPr lang="ru-RU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ru-RU" sz="2200" dirty="0">
                    <a:solidFill>
                      <a:schemeClr val="tx2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0, сужающее ОДЗ.</a:t>
                </a:r>
              </a:p>
              <a:p>
                <a:pPr indent="180340"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ru-RU" sz="2200" dirty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Если </a:t>
                </a:r>
                <a:r>
                  <a:rPr lang="en-US" sz="2200" i="1" dirty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200" dirty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ru-RU" sz="2200" dirty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то </a:t>
                </a:r>
                <a14:m>
                  <m:oMath xmlns:m="http://schemas.openxmlformats.org/officeDocument/2006/math">
                    <m:r>
                      <a:rPr lang="ru-RU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ru-RU" sz="2200" dirty="0">
                    <a:solidFill>
                      <a:schemeClr val="tx2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0</a:t>
                </a:r>
                <a:r>
                  <a:rPr lang="ru-RU" sz="22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−2</m:t>
                    </m:r>
                  </m:oMath>
                </a14:m>
                <a:r>
                  <a:rPr lang="ru-RU" sz="22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ru-RU" sz="22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посторонний корень исходного уравнения. Для</a:t>
                </a:r>
                <a:r>
                  <a:rPr lang="ru-RU" sz="2200" dirty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i="1" dirty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200" dirty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46 условие </a:t>
                </a:r>
                <a14:m>
                  <m:oMath xmlns:m="http://schemas.openxmlformats.org/officeDocument/2006/math">
                    <m:r>
                      <a:rPr lang="ru-RU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+2</m:t>
                    </m:r>
                    <m:r>
                      <a:rPr lang="ru-RU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ru-RU" sz="2200" dirty="0">
                    <a:solidFill>
                      <a:schemeClr val="tx2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0 выполнено. Число 46 крень уравнения.</a:t>
                </a:r>
              </a:p>
              <a:p>
                <a:pPr indent="180340"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ru-RU" sz="2200" dirty="0">
                    <a:solidFill>
                      <a:schemeClr val="tx2">
                        <a:lumMod val="50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Учащимся можно посоветовать делать проверку подстановкой корней уравнения-следствия в </a:t>
                </a:r>
                <a:br>
                  <a:rPr lang="ru-RU" sz="2200" dirty="0">
                    <a:solidFill>
                      <a:schemeClr val="tx2">
                        <a:lumMod val="50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200" dirty="0">
                    <a:solidFill>
                      <a:schemeClr val="tx2">
                        <a:lumMod val="50000"/>
                      </a:schemeClr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исходное уравнение. </a:t>
                </a:r>
                <a:r>
                  <a:rPr lang="ru-RU" sz="2200" dirty="0">
                    <a:solidFill>
                      <a:schemeClr val="tx2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Это было задание из </a:t>
                </a:r>
                <a:br>
                  <a:rPr lang="ru-RU" sz="2200" dirty="0">
                    <a:solidFill>
                      <a:schemeClr val="tx2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200" dirty="0">
                    <a:solidFill>
                      <a:schemeClr val="tx2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дидактических материалов для 11 класса. </a:t>
                </a:r>
                <a:endParaRPr lang="ru-RU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771550"/>
                <a:ext cx="8136904" cy="4104456"/>
              </a:xfrm>
              <a:blipFill>
                <a:blip r:embed="rId3"/>
                <a:stretch>
                  <a:fillRect l="-974" t="-1189" b="-57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15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32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</a:rPr>
              <a:t>О введении параметров</a:t>
            </a:r>
            <a:endParaRPr lang="ru-RU" sz="2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915566"/>
                <a:ext cx="7704856" cy="3960440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000" dirty="0">
                    <a:solidFill>
                      <a:schemeClr val="tx1"/>
                    </a:solidFill>
                  </a:rPr>
                  <a:t>   </a:t>
                </a:r>
                <a:r>
                  <a:rPr lang="ru-RU" sz="2000" b="1" dirty="0">
                    <a:solidFill>
                      <a:schemeClr val="tx1"/>
                    </a:solidFill>
                  </a:rPr>
                  <a:t>Задача 1.</a:t>
                </a:r>
                <a:r>
                  <a:rPr lang="ru-RU" sz="2000" dirty="0">
                    <a:solidFill>
                      <a:schemeClr val="tx1"/>
                    </a:solidFill>
                  </a:rPr>
                  <a:t> Первая бригада может выполнить работу </a:t>
                </a:r>
                <a:br>
                  <a:rPr lang="ru-RU" sz="2000" dirty="0">
                    <a:solidFill>
                      <a:schemeClr val="tx1"/>
                    </a:solidFill>
                  </a:rPr>
                </a:br>
                <a:r>
                  <a:rPr lang="ru-RU" sz="2000" dirty="0">
                    <a:solidFill>
                      <a:schemeClr val="tx1"/>
                    </a:solidFill>
                  </a:rPr>
                  <a:t>за 30 дней. Вторая бригада может выполнить ту же работу </a:t>
                </a:r>
                <a:br>
                  <a:rPr lang="ru-RU" sz="2000" dirty="0">
                    <a:solidFill>
                      <a:schemeClr val="tx1"/>
                    </a:solidFill>
                  </a:rPr>
                </a:br>
                <a:r>
                  <a:rPr lang="ru-RU" sz="2000" dirty="0">
                    <a:solidFill>
                      <a:schemeClr val="tx1"/>
                    </a:solidFill>
                  </a:rPr>
                  <a:t>за 20 дней. За сколько дней эту работу выполнят две </a:t>
                </a:r>
                <a:br>
                  <a:rPr lang="ru-RU" sz="2000" dirty="0">
                    <a:solidFill>
                      <a:schemeClr val="tx1"/>
                    </a:solidFill>
                  </a:rPr>
                </a:br>
                <a:r>
                  <a:rPr lang="ru-RU" sz="2000" dirty="0">
                    <a:solidFill>
                      <a:schemeClr val="tx1"/>
                    </a:solidFill>
                  </a:rPr>
                  <a:t>бригады при совместной работе?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000" dirty="0">
                    <a:solidFill>
                      <a:schemeClr val="tx1"/>
                    </a:solidFill>
                  </a:rPr>
                  <a:t>   </a:t>
                </a:r>
                <a:r>
                  <a:rPr lang="ru-RU" sz="2000" b="1" dirty="0">
                    <a:solidFill>
                      <a:schemeClr val="tx1"/>
                    </a:solidFill>
                  </a:rPr>
                  <a:t>Решение.</a:t>
                </a:r>
                <a:r>
                  <a:rPr lang="ru-RU" sz="2000" dirty="0">
                    <a:solidFill>
                      <a:schemeClr val="tx1"/>
                    </a:solidFill>
                  </a:rPr>
                  <a:t> Примем всю работу за 1.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000" dirty="0">
                    <a:solidFill>
                      <a:schemeClr val="tx1"/>
                    </a:solidFill>
                  </a:rPr>
                  <a:t>1) 1 : 30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schemeClr val="tx1"/>
                    </a:solidFill>
                  </a:rPr>
                  <a:t> (работы) — выполняет первая бригада за 1 день;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000" dirty="0">
                    <a:solidFill>
                      <a:schemeClr val="tx1"/>
                    </a:solidFill>
                  </a:rPr>
                  <a:t>2) 1 : 20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schemeClr val="tx1"/>
                    </a:solidFill>
                  </a:rPr>
                  <a:t> (работы) — выполняет вторая бригада за 1 день;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000" dirty="0">
                    <a:solidFill>
                      <a:schemeClr val="tx1"/>
                    </a:solidFill>
                  </a:rPr>
                  <a:t>3)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schemeClr val="tx1"/>
                    </a:solidFill>
                  </a:rPr>
                  <a:t> (работы) — выполняют две бригады за 1 день </a:t>
                </a:r>
                <a:br>
                  <a:rPr lang="ru-RU" sz="2000" dirty="0">
                    <a:solidFill>
                      <a:schemeClr val="tx1"/>
                    </a:solidFill>
                  </a:rPr>
                </a:br>
                <a:r>
                  <a:rPr lang="ru-RU" sz="2000" dirty="0">
                    <a:solidFill>
                      <a:schemeClr val="tx1"/>
                    </a:solidFill>
                  </a:rPr>
                  <a:t>при совместной работе;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000" dirty="0">
                    <a:solidFill>
                      <a:schemeClr val="tx1"/>
                    </a:solidFill>
                  </a:rPr>
                  <a:t>4) 1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ru-RU" sz="2000" dirty="0">
                    <a:solidFill>
                      <a:schemeClr val="tx1"/>
                    </a:solidFill>
                  </a:rPr>
                  <a:t> (дней) — время выполнения работы двумя бригадами при совместной работе.</a:t>
                </a:r>
              </a:p>
              <a:p>
                <a:pPr algn="l"/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915566"/>
                <a:ext cx="7704856" cy="3960440"/>
              </a:xfrm>
              <a:blipFill>
                <a:blip r:embed="rId3"/>
                <a:stretch>
                  <a:fillRect l="-870" t="-923" b="-2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chemeClr val="accent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44095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</a:rPr>
              <a:t>О введении параметров</a:t>
            </a: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915566"/>
            <a:ext cx="7704856" cy="3960440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</a:rPr>
              <a:t>   Теперь рассмотрим задачу, в которой описана правдоподобная ситуация.</a:t>
            </a:r>
          </a:p>
          <a:p>
            <a:pPr algn="l"/>
            <a:r>
              <a:rPr lang="ru-RU" sz="2000" b="1" dirty="0">
                <a:solidFill>
                  <a:schemeClr val="tx1"/>
                </a:solidFill>
              </a:rPr>
              <a:t>   Задача 2.</a:t>
            </a:r>
            <a:r>
              <a:rPr lang="ru-RU" sz="2000" dirty="0">
                <a:solidFill>
                  <a:schemeClr val="tx1"/>
                </a:solidFill>
              </a:rPr>
              <a:t> Учитель хочет сочинить несколько вариантов однотипных задач для самостоятельной работы. Определите все возможные натуральные значения </a:t>
            </a:r>
            <a:r>
              <a:rPr lang="en-US" sz="2000" i="1" dirty="0">
                <a:solidFill>
                  <a:schemeClr val="tx1"/>
                </a:solidFill>
              </a:rPr>
              <a:t>a</a:t>
            </a:r>
            <a:r>
              <a:rPr lang="ru-RU" sz="2000" dirty="0">
                <a:solidFill>
                  <a:schemeClr val="tx1"/>
                </a:solidFill>
              </a:rPr>
              <a:t>, при каждом из которых ответ в задаче — число натуральное. «Первая бригада может выполнить работу за 30 дней. Вторая бригада может выполнить ту же работу за </a:t>
            </a:r>
            <a:r>
              <a:rPr lang="en-US" sz="2000" i="1" dirty="0">
                <a:solidFill>
                  <a:schemeClr val="tx1"/>
                </a:solidFill>
              </a:rPr>
              <a:t>a</a:t>
            </a:r>
            <a:r>
              <a:rPr lang="ru-RU" sz="2000" dirty="0">
                <a:solidFill>
                  <a:schemeClr val="tx1"/>
                </a:solidFill>
              </a:rPr>
              <a:t> дней. За сколько дней эту работу выполнят две бригады при совместной работе, если вторая бригада работает лучше первой?»</a:t>
            </a:r>
          </a:p>
          <a:p>
            <a:pPr algn="l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chemeClr val="accent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354150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</a:rPr>
              <a:t>О введении параметров</a:t>
            </a:r>
            <a:endParaRPr lang="ru-RU" sz="2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915566"/>
                <a:ext cx="7704856" cy="3960440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000" dirty="0">
                    <a:solidFill>
                      <a:schemeClr val="tx1"/>
                    </a:solidFill>
                  </a:rPr>
                  <a:t>   </a:t>
                </a:r>
                <a:r>
                  <a:rPr lang="ru-RU" sz="2000" b="1" dirty="0">
                    <a:solidFill>
                      <a:schemeClr val="tx1"/>
                    </a:solidFill>
                  </a:rPr>
                  <a:t>Решение. </a:t>
                </a:r>
                <a:r>
                  <a:rPr lang="ru-RU" sz="2000" dirty="0">
                    <a:solidFill>
                      <a:schemeClr val="tx1"/>
                    </a:solidFill>
                  </a:rPr>
                  <a:t>Примем всю работу за 1.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000" dirty="0">
                    <a:solidFill>
                      <a:schemeClr val="tx1"/>
                    </a:solidFill>
                  </a:rPr>
                  <a:t>   1) 1 : 30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schemeClr val="tx1"/>
                    </a:solidFill>
                  </a:rPr>
                  <a:t> (работы) — выполняет первая бригада за 1 день;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000" dirty="0">
                    <a:solidFill>
                      <a:schemeClr val="tx1"/>
                    </a:solidFill>
                  </a:rPr>
                  <a:t>   2) 1 :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a</a:t>
                </a:r>
                <a:r>
                  <a:rPr lang="ru-RU" sz="20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schemeClr val="tx1"/>
                    </a:solidFill>
                  </a:rPr>
                  <a:t> (работы) — выполняет вторая бригада за 1 день;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000" dirty="0">
                    <a:solidFill>
                      <a:schemeClr val="tx1"/>
                    </a:solidFill>
                  </a:rPr>
                  <a:t>   3)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+30</m:t>
                        </m:r>
                      </m:num>
                      <m:den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schemeClr val="tx1"/>
                    </a:solidFill>
                  </a:rPr>
                  <a:t> (работы) — выполняют две бригады за 1 день при совместной работе;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000" dirty="0">
                    <a:solidFill>
                      <a:schemeClr val="tx1"/>
                    </a:solidFill>
                  </a:rPr>
                  <a:t>   4) 1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+30</m:t>
                        </m:r>
                      </m:num>
                      <m:den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+30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schemeClr val="tx1"/>
                    </a:solidFill>
                  </a:rPr>
                  <a:t> (дней) — время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t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ru-RU" sz="2000" dirty="0">
                    <a:solidFill>
                      <a:schemeClr val="tx1"/>
                    </a:solidFill>
                  </a:rPr>
                  <a:t>выполнения работы двумя бригадами при совместной работе.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000" dirty="0">
                    <a:solidFill>
                      <a:schemeClr val="tx1"/>
                    </a:solidFill>
                  </a:rPr>
                  <a:t>   Так как вторая бригада работает лучше первой, то для натурального числа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a</a:t>
                </a:r>
                <a:r>
                  <a:rPr lang="ru-RU" sz="2000" dirty="0">
                    <a:solidFill>
                      <a:schemeClr val="tx1"/>
                    </a:solidFill>
                  </a:rPr>
                  <a:t> выполняется двойное неравенство </a:t>
                </a:r>
                <a:br>
                  <a:rPr lang="ru-RU" sz="2000" dirty="0">
                    <a:solidFill>
                      <a:schemeClr val="tx1"/>
                    </a:solidFill>
                  </a:rPr>
                </a:br>
                <a:r>
                  <a:rPr lang="ru-RU" sz="2000" dirty="0">
                    <a:solidFill>
                      <a:schemeClr val="tx1"/>
                    </a:solidFill>
                  </a:rPr>
                  <a:t>0 &lt;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a</a:t>
                </a:r>
                <a:r>
                  <a:rPr lang="ru-RU" sz="2000" dirty="0">
                    <a:solidFill>
                      <a:schemeClr val="tx1"/>
                    </a:solidFill>
                  </a:rPr>
                  <a:t> &lt; 30. </a:t>
                </a:r>
              </a:p>
              <a:p>
                <a:pPr algn="l">
                  <a:spcBef>
                    <a:spcPts val="0"/>
                  </a:spcBef>
                </a:pPr>
                <a:endParaRPr lang="ru-RU" sz="2000" dirty="0">
                  <a:solidFill>
                    <a:schemeClr val="tx1"/>
                  </a:solidFill>
                </a:endParaRPr>
              </a:p>
              <a:p>
                <a:pPr algn="l"/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915566"/>
                <a:ext cx="7704856" cy="3960440"/>
              </a:xfrm>
              <a:blipFill rotWithShape="0">
                <a:blip r:embed="rId3"/>
                <a:stretch>
                  <a:fillRect l="-870" t="-923" r="-396" b="-2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chemeClr val="accent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41091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</a:rPr>
              <a:t>О введении параметров</a:t>
            </a:r>
            <a:endParaRPr lang="ru-RU" sz="2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915566"/>
                <a:ext cx="7704856" cy="3960440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000" dirty="0">
                    <a:solidFill>
                      <a:schemeClr val="tx1"/>
                    </a:solidFill>
                  </a:rPr>
                  <a:t>   Если учащиеся уже изучили действия с алгебраическими дробями, то дальше можно рассуждать так. Так как 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en-US" sz="2000" i="1" dirty="0">
                    <a:solidFill>
                      <a:schemeClr val="tx1"/>
                    </a:solidFill>
                  </a:rPr>
                  <a:t>t</a:t>
                </a:r>
                <a:r>
                  <a:rPr lang="ru-RU" sz="20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+30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30(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+30)</m:t>
                        </m:r>
                      </m:num>
                      <m:den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+30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schemeClr val="tx1"/>
                    </a:solidFill>
                  </a:rPr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900</m:t>
                        </m:r>
                      </m:num>
                      <m:den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+30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schemeClr val="tx1"/>
                    </a:solidFill>
                  </a:rPr>
                  <a:t> = 30 </a:t>
                </a:r>
                <a:r>
                  <a:rPr lang="ru-RU" sz="2000" dirty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—</a:t>
                </a:r>
                <a:r>
                  <a:rPr lang="ru-RU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900</m:t>
                        </m:r>
                      </m:num>
                      <m:den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+30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schemeClr val="tx1"/>
                    </a:solidFill>
                  </a:rPr>
                  <a:t>,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000" dirty="0">
                    <a:solidFill>
                      <a:schemeClr val="tx1"/>
                    </a:solidFill>
                  </a:rPr>
                  <a:t>то число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t</a:t>
                </a:r>
                <a:r>
                  <a:rPr lang="ru-RU" sz="20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+30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schemeClr val="tx1"/>
                    </a:solidFill>
                  </a:rPr>
                  <a:t> будет натуральным, если выполнено условие «900 делится нацело на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a</a:t>
                </a:r>
                <a:r>
                  <a:rPr lang="ru-RU" sz="2000" dirty="0">
                    <a:solidFill>
                      <a:schemeClr val="tx1"/>
                    </a:solidFill>
                  </a:rPr>
                  <a:t> + 30».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000" dirty="0">
                    <a:solidFill>
                      <a:schemeClr val="tx1"/>
                    </a:solidFill>
                  </a:rPr>
                  <a:t>   То есть натуральное число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a</a:t>
                </a:r>
                <a:r>
                  <a:rPr lang="ru-RU" sz="2000" dirty="0">
                    <a:solidFill>
                      <a:schemeClr val="tx1"/>
                    </a:solidFill>
                  </a:rPr>
                  <a:t> + 30 удовлетворяет двойному неравенству 30 &lt;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a</a:t>
                </a:r>
                <a:r>
                  <a:rPr lang="ru-RU" sz="2000" dirty="0">
                    <a:solidFill>
                      <a:schemeClr val="tx1"/>
                    </a:solidFill>
                  </a:rPr>
                  <a:t> + 30 &lt; 60 и является делителем числа 900. Выписав все такие делители числа 900: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en-US" sz="2000" i="1" dirty="0">
                    <a:solidFill>
                      <a:schemeClr val="tx1"/>
                    </a:solidFill>
                  </a:rPr>
                  <a:t>a</a:t>
                </a:r>
                <a:r>
                  <a:rPr lang="ru-RU" sz="2000" dirty="0">
                    <a:solidFill>
                      <a:schemeClr val="tx1"/>
                    </a:solidFill>
                  </a:rPr>
                  <a:t> + 30 = 36, 45, 50,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000" dirty="0">
                    <a:solidFill>
                      <a:schemeClr val="tx1"/>
                    </a:solidFill>
                  </a:rPr>
                  <a:t>получим все значения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a</a:t>
                </a:r>
                <a:r>
                  <a:rPr lang="ru-RU" sz="2000" dirty="0">
                    <a:solidFill>
                      <a:schemeClr val="tx1"/>
                    </a:solidFill>
                  </a:rPr>
                  <a:t>, удовлетворяющие условиям </a:t>
                </a:r>
                <a:br>
                  <a:rPr lang="ru-RU" sz="2000" dirty="0">
                    <a:solidFill>
                      <a:schemeClr val="tx1"/>
                    </a:solidFill>
                  </a:rPr>
                </a:br>
                <a:r>
                  <a:rPr lang="ru-RU" sz="2000" dirty="0">
                    <a:solidFill>
                      <a:schemeClr val="tx1"/>
                    </a:solidFill>
                  </a:rPr>
                  <a:t>задачи: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a</a:t>
                </a:r>
                <a:r>
                  <a:rPr lang="ru-RU" sz="2000" dirty="0">
                    <a:solidFill>
                      <a:schemeClr val="tx1"/>
                    </a:solidFill>
                  </a:rPr>
                  <a:t> = 6, 15, 20.</a:t>
                </a:r>
              </a:p>
              <a:p>
                <a:pPr algn="l">
                  <a:spcBef>
                    <a:spcPts val="0"/>
                  </a:spcBef>
                </a:pPr>
                <a:endParaRPr lang="ru-RU" sz="2000" dirty="0">
                  <a:solidFill>
                    <a:schemeClr val="tx1"/>
                  </a:solidFill>
                </a:endParaRPr>
              </a:p>
              <a:p>
                <a:pPr algn="l"/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915566"/>
                <a:ext cx="7704856" cy="3960440"/>
              </a:xfrm>
              <a:blipFill>
                <a:blip r:embed="rId3"/>
                <a:stretch>
                  <a:fillRect l="-870" t="-923" r="-5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chemeClr val="accent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84379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Уравнения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71550"/>
            <a:ext cx="8136904" cy="410445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400" dirty="0">
                <a:solidFill>
                  <a:schemeClr val="tx1"/>
                </a:solidFill>
              </a:rPr>
              <a:t>Уважаемые коллеги!</a:t>
            </a:r>
          </a:p>
          <a:p>
            <a:pPr algn="l">
              <a:spcBef>
                <a:spcPts val="300"/>
              </a:spcBef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Речь пойдёт о возможном порядке изучения уравнений, неравенств, систем на примере УМК С.М. Никольского и др. </a:t>
            </a:r>
          </a:p>
          <a:p>
            <a:pPr algn="l">
              <a:spcBef>
                <a:spcPts val="300"/>
              </a:spcBef>
            </a:pPr>
            <a:r>
              <a:rPr lang="ru-RU" sz="2200" dirty="0">
                <a:solidFill>
                  <a:schemeClr val="tx1"/>
                </a:solidFill>
              </a:rPr>
              <a:t>   Когда в СССР только намечалась реформа математического образования 1970-х годов, то хотели найти, за счёт какого материала можно раньше ввести многие понятия, функции, например.</a:t>
            </a:r>
          </a:p>
          <a:p>
            <a:pPr algn="l">
              <a:spcBef>
                <a:spcPts val="300"/>
              </a:spcBef>
            </a:pPr>
            <a:r>
              <a:rPr lang="ru-RU" sz="2200" dirty="0">
                <a:solidFill>
                  <a:schemeClr val="tx1"/>
                </a:solidFill>
              </a:rPr>
              <a:t>   Решили убрать арифметические способы решения текстовых задач и сразу </a:t>
            </a:r>
            <a:r>
              <a:rPr lang="ru-RU" sz="2200" dirty="0"/>
              <a:t>у</a:t>
            </a:r>
            <a:r>
              <a:rPr lang="ru-RU" sz="2200" dirty="0">
                <a:solidFill>
                  <a:schemeClr val="tx1"/>
                </a:solidFill>
              </a:rPr>
              <a:t>чить детей решать задачи при помощи уравнения. Это было предложение учёных, желавших повысить научный уровень обучения. </a:t>
            </a:r>
            <a:endParaRPr lang="ru-RU" sz="2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2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8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</a:rPr>
              <a:t>О введении параметров</a:t>
            </a:r>
            <a:endParaRPr lang="ru-RU" sz="2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915566"/>
                <a:ext cx="7776864" cy="3960440"/>
              </a:xfrm>
            </p:spPr>
            <p:txBody>
              <a:bodyPr>
                <a:no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ru-RU" sz="2000" dirty="0">
                    <a:solidFill>
                      <a:schemeClr val="tx1"/>
                    </a:solidFill>
                  </a:rPr>
                  <a:t>   Но можно рассуждать иначе. Число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t</a:t>
                </a:r>
                <a:r>
                  <a:rPr lang="ru-RU" sz="20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+30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schemeClr val="tx1"/>
                    </a:solidFill>
                  </a:rPr>
                  <a:t> будет натуральным, если верны равенства: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en-US" sz="2000" i="1" dirty="0">
                    <a:solidFill>
                      <a:schemeClr val="tx1"/>
                    </a:solidFill>
                  </a:rPr>
                  <a:t>at</a:t>
                </a:r>
                <a:r>
                  <a:rPr lang="en-US" sz="2000" dirty="0">
                    <a:solidFill>
                      <a:schemeClr val="tx1"/>
                    </a:solidFill>
                  </a:rPr>
                  <a:t> + 30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t</a:t>
                </a:r>
                <a:r>
                  <a:rPr lang="en-US" sz="2000" dirty="0">
                    <a:solidFill>
                      <a:schemeClr val="tx1"/>
                    </a:solidFill>
                  </a:rPr>
                  <a:t> = 30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a</a:t>
                </a:r>
                <a:r>
                  <a:rPr lang="en-US" sz="2000" dirty="0">
                    <a:solidFill>
                      <a:schemeClr val="tx1"/>
                    </a:solidFill>
                  </a:rPr>
                  <a:t>,</a:t>
                </a:r>
                <a:r>
                  <a:rPr lang="ru-RU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</a:rPr>
                  <a:t>30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t</a:t>
                </a:r>
                <a:r>
                  <a:rPr lang="en-US" sz="2000" dirty="0">
                    <a:solidFill>
                      <a:schemeClr val="tx1"/>
                    </a:solidFill>
                  </a:rPr>
                  <a:t> =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a</a:t>
                </a:r>
                <a:r>
                  <a:rPr lang="en-US" sz="2000" dirty="0">
                    <a:solidFill>
                      <a:schemeClr val="tx1"/>
                    </a:solidFill>
                  </a:rPr>
                  <a:t>(30 </a:t>
                </a:r>
                <a:r>
                  <a:rPr lang="ru-RU" sz="2000" dirty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—</a:t>
                </a:r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t</a:t>
                </a:r>
                <a:r>
                  <a:rPr lang="en-US" sz="2000" dirty="0">
                    <a:solidFill>
                      <a:schemeClr val="tx1"/>
                    </a:solidFill>
                  </a:rPr>
                  <a:t>),</a:t>
                </a:r>
                <a:r>
                  <a:rPr lang="ru-RU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a</a:t>
                </a:r>
                <a:r>
                  <a:rPr lang="en-US" sz="2000" dirty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30−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.</a:t>
                </a:r>
                <a:endParaRPr lang="ru-RU" sz="2000" dirty="0">
                  <a:solidFill>
                    <a:schemeClr val="tx1"/>
                  </a:solidFill>
                </a:endParaRPr>
              </a:p>
              <a:p>
                <a:pPr algn="l">
                  <a:spcBef>
                    <a:spcPts val="0"/>
                  </a:spcBef>
                </a:pPr>
                <a:r>
                  <a:rPr lang="ru-RU" sz="2000" dirty="0">
                    <a:solidFill>
                      <a:schemeClr val="tx1"/>
                    </a:solidFill>
                  </a:rPr>
                  <a:t>   По смыслу задачи ясно, что при совместной работе бригады затратят меньше 30 ч, поэтому для натурального числа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t</a:t>
                </a:r>
                <a:r>
                  <a:rPr lang="ru-RU" sz="2000" dirty="0">
                    <a:solidFill>
                      <a:schemeClr val="tx1"/>
                    </a:solidFill>
                  </a:rPr>
                  <a:t> выполняется неравенство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t</a:t>
                </a:r>
                <a:r>
                  <a:rPr lang="ru-RU" sz="2000" dirty="0">
                    <a:solidFill>
                      <a:schemeClr val="tx1"/>
                    </a:solidFill>
                  </a:rPr>
                  <a:t> &lt; 30. Подставляя значения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t</a:t>
                </a:r>
                <a:r>
                  <a:rPr lang="ru-RU" sz="2000" dirty="0">
                    <a:solidFill>
                      <a:schemeClr val="tx1"/>
                    </a:solidFill>
                  </a:rPr>
                  <a:t> </a:t>
                </a:r>
                <a:br>
                  <a:rPr lang="ru-RU" sz="2000" dirty="0">
                    <a:solidFill>
                      <a:schemeClr val="tx1"/>
                    </a:solidFill>
                  </a:rPr>
                </a:br>
                <a:r>
                  <a:rPr lang="ru-RU" sz="2000" dirty="0">
                    <a:solidFill>
                      <a:schemeClr val="tx1"/>
                    </a:solidFill>
                  </a:rPr>
                  <a:t>от 1 до 29, выберем такие значения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a</a:t>
                </a:r>
                <a:r>
                  <a:rPr lang="ru-RU" sz="2000" dirty="0">
                    <a:solidFill>
                      <a:schemeClr val="tx1"/>
                    </a:solidFill>
                  </a:rPr>
                  <a:t>, при которых 30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t</a:t>
                </a:r>
                <a:r>
                  <a:rPr lang="ru-RU" sz="2000" dirty="0">
                    <a:solidFill>
                      <a:schemeClr val="tx1"/>
                    </a:solidFill>
                  </a:rPr>
                  <a:t> </a:t>
                </a:r>
                <a:br>
                  <a:rPr lang="ru-RU" sz="2000" dirty="0">
                    <a:solidFill>
                      <a:schemeClr val="tx1"/>
                    </a:solidFill>
                  </a:rPr>
                </a:br>
                <a:r>
                  <a:rPr lang="ru-RU" sz="2000" dirty="0">
                    <a:solidFill>
                      <a:schemeClr val="tx1"/>
                    </a:solidFill>
                  </a:rPr>
                  <a:t>делится нацело на 30 </a:t>
                </a:r>
                <a:r>
                  <a:rPr lang="ru-RU" sz="2000" dirty="0">
                    <a:solidFill>
                      <a:schemeClr val="tx1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—</a:t>
                </a:r>
                <a:r>
                  <a:rPr lang="ru-RU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t</a:t>
                </a:r>
                <a:r>
                  <a:rPr lang="ru-RU" sz="2000" dirty="0">
                    <a:solidFill>
                      <a:schemeClr val="tx1"/>
                    </a:solidFill>
                  </a:rPr>
                  <a:t>, а получаемое число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a</a:t>
                </a:r>
                <a:r>
                  <a:rPr lang="ru-RU" sz="2000" dirty="0">
                    <a:solidFill>
                      <a:schemeClr val="tx1"/>
                    </a:solidFill>
                  </a:rPr>
                  <a:t> </a:t>
                </a:r>
                <a:br>
                  <a:rPr lang="ru-RU" sz="2000" dirty="0">
                    <a:solidFill>
                      <a:schemeClr val="tx1"/>
                    </a:solidFill>
                  </a:rPr>
                </a:br>
                <a:r>
                  <a:rPr lang="ru-RU" sz="2000" dirty="0">
                    <a:solidFill>
                      <a:schemeClr val="tx1"/>
                    </a:solidFill>
                  </a:rPr>
                  <a:t>удовлетворяет условию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a</a:t>
                </a:r>
                <a:r>
                  <a:rPr lang="ru-RU" sz="2000" dirty="0">
                    <a:solidFill>
                      <a:schemeClr val="tx1"/>
                    </a:solidFill>
                  </a:rPr>
                  <a:t> &lt; 30. Получим 3 пары значений </a:t>
                </a:r>
                <a:br>
                  <a:rPr lang="ru-RU" sz="2000" dirty="0">
                    <a:solidFill>
                      <a:schemeClr val="tx1"/>
                    </a:solidFill>
                  </a:rPr>
                </a:br>
                <a:r>
                  <a:rPr lang="en-US" sz="2000" i="1" dirty="0">
                    <a:solidFill>
                      <a:schemeClr val="tx1"/>
                    </a:solidFill>
                  </a:rPr>
                  <a:t>x</a:t>
                </a:r>
                <a:r>
                  <a:rPr lang="ru-RU" sz="2000" dirty="0">
                    <a:solidFill>
                      <a:schemeClr val="tx1"/>
                    </a:solidFill>
                  </a:rPr>
                  <a:t> и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a</a:t>
                </a:r>
                <a:r>
                  <a:rPr lang="ru-RU" sz="2000" dirty="0">
                    <a:solidFill>
                      <a:schemeClr val="tx1"/>
                    </a:solidFill>
                  </a:rPr>
                  <a:t> и тот же ответ.</a:t>
                </a:r>
              </a:p>
              <a:p>
                <a:pPr algn="l">
                  <a:spcBef>
                    <a:spcPts val="0"/>
                  </a:spcBef>
                </a:pPr>
                <a:r>
                  <a:rPr lang="ru-RU" sz="2000" dirty="0">
                    <a:solidFill>
                      <a:schemeClr val="tx1"/>
                    </a:solidFill>
                  </a:rPr>
                  <a:t>   Задача решена перебором значений параметра </a:t>
                </a:r>
                <a:r>
                  <a:rPr lang="en-US" sz="2000" i="1" dirty="0">
                    <a:solidFill>
                      <a:schemeClr val="tx1"/>
                    </a:solidFill>
                  </a:rPr>
                  <a:t>t</a:t>
                </a:r>
                <a:r>
                  <a:rPr lang="ru-RU" sz="20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915566"/>
                <a:ext cx="7776864" cy="3960440"/>
              </a:xfrm>
              <a:blipFill>
                <a:blip r:embed="rId3"/>
                <a:stretch>
                  <a:fillRect l="-8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chemeClr val="accent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176660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</a:rPr>
              <a:t>О введении параметров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99542"/>
            <a:ext cx="7992888" cy="4176464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  Подробнее см. в заметке «От исследовательских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текстовых задач к задачам с параметром».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  Линейные уравнения с </a:t>
            </a:r>
            <a:r>
              <a:rPr lang="ru-RU" sz="2000" dirty="0">
                <a:solidFill>
                  <a:srgbClr val="FF0000"/>
                </a:solidFill>
              </a:rPr>
              <a:t>параметром</a:t>
            </a:r>
            <a:r>
              <a:rPr lang="ru-RU" sz="2000" dirty="0">
                <a:solidFill>
                  <a:schemeClr val="tx1"/>
                </a:solidFill>
              </a:rPr>
              <a:t> есть в дидактических материалах для 7 класса (п. 23*).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  Системы линейных уравнения с </a:t>
            </a:r>
            <a:r>
              <a:rPr lang="ru-RU" sz="2000" dirty="0">
                <a:solidFill>
                  <a:srgbClr val="FF0000"/>
                </a:solidFill>
              </a:rPr>
              <a:t>параметром</a:t>
            </a:r>
            <a:r>
              <a:rPr lang="ru-RU" sz="2000" dirty="0">
                <a:solidFill>
                  <a:schemeClr val="tx1"/>
                </a:solidFill>
              </a:rPr>
              <a:t> (п. 24*), Графический способ решения задач с </a:t>
            </a:r>
            <a:r>
              <a:rPr lang="ru-RU" sz="2000" dirty="0">
                <a:solidFill>
                  <a:srgbClr val="FF0000"/>
                </a:solidFill>
              </a:rPr>
              <a:t>параметром</a:t>
            </a:r>
            <a:r>
              <a:rPr lang="ru-RU" sz="2000" dirty="0">
                <a:solidFill>
                  <a:schemeClr val="tx1"/>
                </a:solidFill>
              </a:rPr>
              <a:t> (п. 28*)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есть в дидактических материалах для 8 класса.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 Линейные неравенства с </a:t>
            </a:r>
            <a:r>
              <a:rPr lang="ru-RU" sz="2000" dirty="0">
                <a:solidFill>
                  <a:srgbClr val="FF0000"/>
                </a:solidFill>
              </a:rPr>
              <a:t>параметром</a:t>
            </a:r>
            <a:r>
              <a:rPr lang="ru-RU" sz="2000" dirty="0">
                <a:solidFill>
                  <a:schemeClr val="tx1"/>
                </a:solidFill>
              </a:rPr>
              <a:t> (п. 3*), Системы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линейных неравенств с </a:t>
            </a:r>
            <a:r>
              <a:rPr lang="ru-RU" sz="2000" dirty="0">
                <a:solidFill>
                  <a:srgbClr val="FF0000"/>
                </a:solidFill>
              </a:rPr>
              <a:t>параметром</a:t>
            </a:r>
            <a:r>
              <a:rPr lang="ru-RU" sz="2000" dirty="0">
                <a:solidFill>
                  <a:schemeClr val="tx1"/>
                </a:solidFill>
              </a:rPr>
              <a:t> (п. 5*), есть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в дидактических материалах для 9 класса.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 Разбор решений аналогичных заданий есть в первой части дидактических материалов. Посмотрим для примера в 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первую часть ДМ-7.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chemeClr val="accent1"/>
                </a:solidFill>
              </a:rPr>
              <a:t>8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0A3876-8D71-4877-9F80-D545F5A49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801" y="8544"/>
            <a:ext cx="1507711" cy="227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</a:rPr>
              <a:t>23*. Линейные уравнения с параметром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99542"/>
            <a:ext cx="7992888" cy="4176464"/>
          </a:xfrm>
        </p:spPr>
        <p:txBody>
          <a:bodyPr>
            <a:noAutofit/>
          </a:bodyPr>
          <a:lstStyle/>
          <a:p>
            <a:pPr indent="180340" algn="l">
              <a:spcBef>
                <a:spcPts val="600"/>
              </a:spcBef>
            </a:pP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Решим уравнение 2</a:t>
            </a:r>
            <a:r>
              <a:rPr lang="en-US" sz="20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3</a:t>
            </a:r>
            <a:r>
              <a:rPr lang="en-US" sz="20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12 для каждого </a:t>
            </a:r>
            <a:b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значения </a:t>
            </a:r>
            <a:r>
              <a:rPr lang="en-US" sz="20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indent="180340" algn="l">
              <a:spcBef>
                <a:spcPts val="600"/>
              </a:spcBef>
            </a:pP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Решение. 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каждого значения </a:t>
            </a:r>
            <a:r>
              <a:rPr lang="en-US" sz="20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данное уравнение </a:t>
            </a:r>
            <a:b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можно переписать в виде:</a:t>
            </a:r>
            <a:r>
              <a:rPr lang="en-US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2</a:t>
            </a:r>
            <a:r>
              <a:rPr lang="en-US" sz="20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3</a:t>
            </a:r>
            <a:r>
              <a:rPr lang="en-US" sz="20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+ 12.</a:t>
            </a:r>
          </a:p>
          <a:p>
            <a:pPr indent="180340" algn="l">
              <a:spcBef>
                <a:spcPts val="600"/>
              </a:spcBef>
            </a:pP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Разделив обе части этого уравнения на 2, получим: </a:t>
            </a:r>
          </a:p>
          <a:p>
            <a:pPr indent="180340" algn="l">
              <a:spcBef>
                <a:spcPts val="600"/>
              </a:spcBef>
            </a:pP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20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1,5</a:t>
            </a:r>
            <a:r>
              <a:rPr lang="en-US" sz="20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+ 6.</a:t>
            </a:r>
          </a:p>
          <a:p>
            <a:pPr indent="180340" algn="l">
              <a:spcBef>
                <a:spcPts val="600"/>
              </a:spcBef>
            </a:pP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Таким образом, для каждого значения </a:t>
            </a:r>
            <a:r>
              <a:rPr lang="en-US" sz="20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данное уравнение имеет корень </a:t>
            </a:r>
            <a:r>
              <a:rPr lang="en-US" sz="20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1,5</a:t>
            </a:r>
            <a:r>
              <a:rPr lang="en-US" sz="20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+ 6.</a:t>
            </a:r>
          </a:p>
          <a:p>
            <a:pPr indent="180340" algn="l">
              <a:spcBef>
                <a:spcPts val="600"/>
              </a:spcBef>
            </a:pP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Ответ.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1,5</a:t>
            </a:r>
            <a:r>
              <a:rPr lang="en-US" sz="20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+ 6 для каждого значения </a:t>
            </a:r>
            <a:r>
              <a:rPr lang="en-US" sz="20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2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chemeClr val="accent1"/>
                </a:solidFill>
              </a:rPr>
              <a:t>8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786AC1-6355-410A-AB1A-5AAA37491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19" y="-20538"/>
            <a:ext cx="1728193" cy="257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14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</a:rPr>
              <a:t>23*. Линейные уравнения с параметром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99542"/>
            <a:ext cx="7992888" cy="4176464"/>
          </a:xfrm>
        </p:spPr>
        <p:txBody>
          <a:bodyPr>
            <a:noAutofit/>
          </a:bodyPr>
          <a:lstStyle/>
          <a:p>
            <a:pPr indent="180340" algn="l">
              <a:spcBef>
                <a:spcPts val="600"/>
              </a:spcBef>
            </a:pP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При каком значении </a:t>
            </a:r>
            <a:r>
              <a:rPr lang="en-US" sz="20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уравнение 11</a:t>
            </a:r>
            <a:r>
              <a:rPr lang="en-US" sz="20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3</a:t>
            </a:r>
            <a:r>
              <a:rPr lang="en-US" sz="20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10 </a:t>
            </a:r>
            <a:b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имеет корень </a:t>
            </a:r>
            <a:r>
              <a:rPr lang="en-US" sz="20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5?</a:t>
            </a:r>
          </a:p>
          <a:p>
            <a:pPr indent="180340" algn="l">
              <a:spcBef>
                <a:spcPts val="600"/>
              </a:spcBef>
            </a:pP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Решение. 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Так как число 5 является корнем данного </a:t>
            </a:r>
            <a:b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уравнения, то при некотором значении </a:t>
            </a:r>
            <a:r>
              <a:rPr lang="en-US" sz="20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верно равенство:</a:t>
            </a:r>
          </a:p>
          <a:p>
            <a:pPr indent="180340" algn="l">
              <a:spcBef>
                <a:spcPts val="600"/>
              </a:spcBef>
            </a:pPr>
            <a:r>
              <a:rPr lang="ru-RU" sz="20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 ∙ 5 – 3</a:t>
            </a:r>
            <a:r>
              <a:rPr lang="en-US" sz="20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10,</a:t>
            </a:r>
          </a:p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 которого найдём это значение: </a:t>
            </a:r>
            <a:r>
              <a:rPr lang="en-US" sz="20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15.</a:t>
            </a:r>
          </a:p>
          <a:p>
            <a:pPr indent="180340" algn="l">
              <a:spcBef>
                <a:spcPts val="600"/>
              </a:spcBef>
            </a:pP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Следовательно, при </a:t>
            </a:r>
            <a:r>
              <a:rPr lang="en-US" sz="20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15 данное уравнение имеет корень 5.</a:t>
            </a:r>
          </a:p>
          <a:p>
            <a:pPr indent="180340" algn="l">
              <a:spcBef>
                <a:spcPts val="600"/>
              </a:spcBef>
            </a:pP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Ответ.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Уравнение имеет корень 5 при </a:t>
            </a:r>
            <a:r>
              <a:rPr lang="en-US" sz="20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15.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chemeClr val="accent1"/>
                </a:solidFill>
              </a:rPr>
              <a:t>8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6DE29B-0C6E-4482-9B1A-904E46832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19" y="-20538"/>
            <a:ext cx="1728193" cy="257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99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</a:rPr>
              <a:t>23*. Линейные уравнения с параметром</a:t>
            </a:r>
            <a:endParaRPr lang="ru-RU" sz="2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699542"/>
                <a:ext cx="8136904" cy="4176464"/>
              </a:xfrm>
            </p:spPr>
            <p:txBody>
              <a:bodyPr>
                <a:noAutofit/>
              </a:bodyPr>
              <a:lstStyle/>
              <a:p>
                <a:pPr indent="180340" algn="l">
                  <a:spcBef>
                    <a:spcPts val="300"/>
                  </a:spcBef>
                </a:pPr>
                <a:r>
                  <a:rPr lang="ru-RU" sz="2000" b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3.</a:t>
                </a:r>
                <a: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При каком значении </a:t>
                </a:r>
                <a:r>
                  <a:rPr lang="en-US" sz="2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</a:t>
                </a:r>
                <a: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уравнения 5</a:t>
                </a:r>
                <a:r>
                  <a:rPr lang="en-US" sz="2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– 2</a:t>
                </a:r>
                <a:r>
                  <a:rPr lang="en-US" sz="2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</a:t>
                </a:r>
                <a: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10 и </a:t>
                </a:r>
                <a:b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: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</a:t>
                </a:r>
                <a:r>
                  <a:rPr lang="en-US" sz="2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+ 2</a:t>
                </a:r>
                <a:r>
                  <a:rPr lang="en-US" sz="2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</a:t>
                </a:r>
                <a: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22 имеют общий корень? Найдите его.</a:t>
                </a:r>
              </a:p>
              <a:p>
                <a:pPr indent="180340" algn="l">
                  <a:spcBef>
                    <a:spcPts val="300"/>
                  </a:spcBef>
                </a:pPr>
                <a:r>
                  <a:rPr lang="ru-RU" sz="2000" b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Решение.</a:t>
                </a:r>
                <a: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Для каждого значения </a:t>
                </a:r>
                <a:r>
                  <a:rPr lang="en-US" sz="2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</a:t>
                </a:r>
                <a: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решим уравнения</a:t>
                </a:r>
              </a:p>
              <a:p>
                <a:pPr indent="180340" algn="l">
                  <a:spcBef>
                    <a:spcPts val="300"/>
                  </a:spcBef>
                </a:pPr>
                <a: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5</a:t>
                </a:r>
                <a:r>
                  <a:rPr lang="en-US" sz="2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– 2</a:t>
                </a:r>
                <a:r>
                  <a:rPr lang="en-US" sz="2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</a:t>
                </a:r>
                <a: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10 и 3</a:t>
                </a:r>
                <a:r>
                  <a:rPr lang="en-US" sz="2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+ 2</a:t>
                </a:r>
                <a:r>
                  <a:rPr lang="en-US" sz="2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</a:t>
                </a:r>
                <a: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22.	</a:t>
                </a:r>
              </a:p>
              <a:p>
                <a:pPr indent="180340" algn="l">
                  <a:spcBef>
                    <a:spcPts val="0"/>
                  </a:spcBef>
                </a:pPr>
                <a: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Первое из этих уравнений имеет корень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ru-RU" sz="2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ru-RU" sz="2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+10</m:t>
                        </m:r>
                      </m:num>
                      <m:den>
                        <m:r>
                          <a:rPr lang="ru-RU" sz="2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а </a:t>
                </a:r>
                <a:b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: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второе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22−2</m:t>
                        </m:r>
                        <m:r>
                          <a:rPr lang="ru-RU" sz="2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ru-RU" sz="2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Найдём значение </a:t>
                </a:r>
                <a:r>
                  <a:rPr lang="en-US" sz="2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</a:t>
                </a:r>
                <a: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при котором эти </a:t>
                </a:r>
                <a:b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: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корни равны. Для этого решим относительно </a:t>
                </a:r>
                <a:r>
                  <a:rPr lang="en-US" sz="2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</a:t>
                </a:r>
                <a: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уравнение:</a:t>
                </a:r>
              </a:p>
              <a:p>
                <a:pPr indent="180340" algn="l">
                  <a:spcBef>
                    <a:spcPts val="0"/>
                  </a:spcBef>
                </a:pPr>
                <a: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ru-RU" sz="2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ru-RU" sz="2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+10</m:t>
                        </m:r>
                      </m:num>
                      <m:den>
                        <m:r>
                          <a:rPr lang="ru-RU" sz="2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22−2</m:t>
                        </m:r>
                        <m:r>
                          <a:rPr lang="ru-RU" sz="2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ru-RU" sz="2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indent="180340" algn="l">
                  <a:spcBef>
                    <a:spcPts val="300"/>
                  </a:spcBef>
                </a:pPr>
                <a: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Так как это уравнение имеет корень </a:t>
                </a:r>
                <a:r>
                  <a:rPr lang="ru-RU" sz="2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а</a:t>
                </a:r>
                <a: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5,  то при </a:t>
                </a:r>
                <a:r>
                  <a:rPr lang="ru-RU" sz="2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а</a:t>
                </a:r>
                <a: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5 исходные уравнения имеют общий корень. Этот корень равен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 ∙ 5+10</m:t>
                        </m:r>
                      </m:num>
                      <m:den>
                        <m:r>
                          <a:rPr lang="ru-RU" sz="2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4.</a:t>
                </a:r>
              </a:p>
              <a:p>
                <a:pPr indent="180340" algn="l">
                  <a:spcBef>
                    <a:spcPts val="300"/>
                  </a:spcBef>
                </a:pPr>
                <a:r>
                  <a:rPr lang="ru-RU" sz="2000" b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Ответ.</a:t>
                </a:r>
                <a: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При </a:t>
                </a:r>
                <a:r>
                  <a:rPr lang="ru-RU" sz="2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а</a:t>
                </a:r>
                <a: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5 уравнения имеют общий корень 4.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699542"/>
                <a:ext cx="8136904" cy="4176464"/>
              </a:xfrm>
              <a:blipFill>
                <a:blip r:embed="rId3"/>
                <a:stretch>
                  <a:fillRect l="-824" t="-730" r="-674" b="-54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chemeClr val="accent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466414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</a:rPr>
              <a:t>23*. Линейные уравнения с параметром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99542"/>
            <a:ext cx="7992888" cy="4176464"/>
          </a:xfrm>
        </p:spPr>
        <p:txBody>
          <a:bodyPr>
            <a:noAutofit/>
          </a:bodyPr>
          <a:lstStyle/>
          <a:p>
            <a:pPr indent="180340" algn="l">
              <a:spcBef>
                <a:spcPts val="600"/>
              </a:spcBef>
            </a:pP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При каком значении </a:t>
            </a:r>
            <a:r>
              <a:rPr lang="en-US" sz="20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уравнение 2(</a:t>
            </a:r>
            <a:r>
              <a:rPr lang="en-US" sz="20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+ 5) – </a:t>
            </a:r>
            <a:r>
              <a:rPr lang="en-US" sz="20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ax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3 </a:t>
            </a:r>
            <a:b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имеет корней?</a:t>
            </a:r>
          </a:p>
          <a:p>
            <a:pPr indent="180340" algn="l">
              <a:spcBef>
                <a:spcPts val="600"/>
              </a:spcBef>
            </a:pP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Решение.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Для каждого значения </a:t>
            </a:r>
            <a:r>
              <a:rPr lang="en-US" sz="20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данное уравнение </a:t>
            </a:r>
            <a:b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можно переписать в виде:</a:t>
            </a:r>
            <a:b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(2 – </a:t>
            </a:r>
            <a:r>
              <a:rPr lang="en-US" sz="20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sz="20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–7.</a:t>
            </a:r>
          </a:p>
          <a:p>
            <a:pPr indent="180340" algn="l">
              <a:spcBef>
                <a:spcPts val="600"/>
              </a:spcBef>
            </a:pP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Если </a:t>
            </a:r>
            <a:r>
              <a:rPr lang="en-US" sz="20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2, то уравнение имеет вид 0</a:t>
            </a:r>
            <a:r>
              <a:rPr lang="en-US" sz="20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–7, оно не </a:t>
            </a:r>
            <a:b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имеет корней.</a:t>
            </a:r>
          </a:p>
          <a:p>
            <a:pPr indent="180340" algn="l">
              <a:spcBef>
                <a:spcPts val="600"/>
              </a:spcBef>
            </a:pPr>
            <a:r>
              <a:rPr lang="ru-RU" sz="20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Ответ.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При </a:t>
            </a:r>
            <a:r>
              <a:rPr lang="ru-RU" sz="20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</a:t>
            </a:r>
            <a:r>
              <a:rPr lang="ru-RU" sz="2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2 уравнение не имеет корней.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chemeClr val="accent1"/>
                </a:solidFill>
              </a:rPr>
              <a:t>8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AA3F2A-844D-4C13-A01D-B962BA6EE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19" y="-20538"/>
            <a:ext cx="1728193" cy="257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640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</a:rPr>
              <a:t>23*. Линейные уравнения с параметром</a:t>
            </a:r>
            <a:endParaRPr lang="ru-RU" sz="2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699542"/>
                <a:ext cx="7992888" cy="4176464"/>
              </a:xfrm>
            </p:spPr>
            <p:txBody>
              <a:bodyPr>
                <a:noAutofit/>
              </a:bodyPr>
              <a:lstStyle/>
              <a:p>
                <a:pPr indent="180340" algn="l">
                  <a:spcBef>
                    <a:spcPts val="600"/>
                  </a:spcBef>
                </a:pPr>
                <a:r>
                  <a:rPr lang="ru-RU" sz="2000" b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5.</a:t>
                </a:r>
                <a: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Для каждого значения </a:t>
                </a:r>
                <a:r>
                  <a:rPr lang="en-US" sz="2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</a:t>
                </a:r>
                <a: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решим уравнение </a:t>
                </a:r>
              </a:p>
              <a:p>
                <a:pPr indent="180340" algn="l">
                  <a:spcBef>
                    <a:spcPts val="600"/>
                  </a:spcBef>
                </a:pPr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3(</a:t>
                </a:r>
                <a:r>
                  <a:rPr lang="en-US" sz="2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– 2) – </a:t>
                </a:r>
                <a:r>
                  <a:rPr lang="en-US" sz="2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ax</a:t>
                </a:r>
                <a: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5.</a:t>
                </a:r>
              </a:p>
              <a:p>
                <a:pPr indent="180340" algn="l">
                  <a:spcBef>
                    <a:spcPts val="600"/>
                  </a:spcBef>
                </a:pPr>
                <a:r>
                  <a:rPr lang="ru-RU" sz="2000" b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Решение.</a:t>
                </a:r>
                <a: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Для каждого значения </a:t>
                </a:r>
                <a:r>
                  <a:rPr lang="en-US" sz="2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</a:t>
                </a:r>
                <a: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данное уравнение </a:t>
                </a:r>
                <a:b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: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можно переписать в виде:</a:t>
                </a:r>
                <a:b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: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(3 – </a:t>
                </a:r>
                <a:r>
                  <a:rPr lang="en-US" sz="2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</a:t>
                </a:r>
                <a: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r>
                  <a:rPr lang="en-US" sz="2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11.</a:t>
                </a:r>
              </a:p>
              <a:p>
                <a:pPr indent="180340" algn="l">
                  <a:spcBef>
                    <a:spcPts val="600"/>
                  </a:spcBef>
                </a:pPr>
                <a: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1) Если </a:t>
                </a:r>
                <a:r>
                  <a:rPr lang="en-US" sz="2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</a:t>
                </a:r>
                <a: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3, то уравнение имеет вид 0</a:t>
                </a:r>
                <a:r>
                  <a:rPr lang="en-US" sz="2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11. Оно не </a:t>
                </a:r>
                <a:b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: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имеет корней.</a:t>
                </a:r>
              </a:p>
              <a:p>
                <a:pPr indent="180340" algn="l">
                  <a:spcBef>
                    <a:spcPts val="600"/>
                  </a:spcBef>
                </a:pPr>
                <a: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2) Если </a:t>
                </a:r>
                <a:r>
                  <a:rPr lang="en-US" sz="2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≠ 3, то уравнение имеет корень </a:t>
                </a:r>
                <a:r>
                  <a:rPr lang="en-US" sz="2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ru-RU" sz="2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3−</m:t>
                        </m:r>
                        <m:r>
                          <a:rPr lang="ru-RU" sz="2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indent="180340" algn="l">
                  <a:spcBef>
                    <a:spcPts val="600"/>
                  </a:spcBef>
                </a:pPr>
                <a:r>
                  <a:rPr lang="ru-RU" sz="2000" b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Ответ.</a:t>
                </a:r>
                <a: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Если </a:t>
                </a:r>
                <a:r>
                  <a:rPr lang="en-US" sz="2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</a:t>
                </a:r>
                <a: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3, то уравнение не имеет корней; </a:t>
                </a:r>
                <a:b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: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если </a:t>
                </a:r>
                <a:r>
                  <a:rPr lang="en-US" sz="2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</a:t>
                </a:r>
                <a:r>
                  <a:rPr lang="en-US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≠ 3, то уравнение имеет корень </a:t>
                </a:r>
                <a:r>
                  <a:rPr lang="en-US" sz="2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ru-RU" sz="2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3−</m:t>
                        </m:r>
                        <m:r>
                          <a:rPr lang="ru-RU" sz="2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699542"/>
                <a:ext cx="7992888" cy="4176464"/>
              </a:xfrm>
              <a:blipFill>
                <a:blip r:embed="rId3"/>
                <a:stretch>
                  <a:fillRect l="-839" t="-7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chemeClr val="accent1"/>
                </a:solidFill>
              </a:rPr>
              <a:t>8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A712E5-E7A8-4D9D-B1C3-66BB88104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319" y="-20538"/>
            <a:ext cx="1728193" cy="257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301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</a:rPr>
              <a:t>Решение неравенств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99542"/>
            <a:ext cx="7704856" cy="4176464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   Решение неравенств мы начинаем в 9 классе. 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  1.1. Неравенства первой степени с одним неизвестным.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  1.2. Применение графиков к решению неравенства первой степени с одним неизвестным.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  1.3.  Линейные неравенства с одним неизвестным.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  1.4.  Системы линейных неравенств с одним неизвестным.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  1.5*. Неравенства, содержащие неизвестное под знаком модуля.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  Подробно разбирается материал, посвящённый неравенствам второй степени с одним неизвестным (</a:t>
            </a:r>
            <a:r>
              <a:rPr lang="ru-RU" sz="2000" dirty="0" err="1">
                <a:solidFill>
                  <a:schemeClr val="tx1"/>
                </a:solidFill>
              </a:rPr>
              <a:t>пп</a:t>
            </a:r>
            <a:r>
              <a:rPr lang="ru-RU" sz="2000" dirty="0">
                <a:solidFill>
                  <a:schemeClr val="tx1"/>
                </a:solidFill>
              </a:rPr>
              <a:t>. 2.1-2.5). Дальше идёт метод интервалов, который хотели исключить в стандартах при обсуждении в 2019 году. Всё достаточно традиционно, кроме момента появления нестрогих неравенств.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chemeClr val="accent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19988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</a:rPr>
              <a:t>Решение неравенств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99542"/>
            <a:ext cx="7704856" cy="4176464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  3 1. Метод интервалов.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  3.2. Решение рациональных неравенств.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  3.3. Системы рациональных неравенств.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  </a:t>
            </a:r>
            <a:r>
              <a:rPr lang="ru-RU" sz="2000" dirty="0">
                <a:solidFill>
                  <a:srgbClr val="FF0000"/>
                </a:solidFill>
              </a:rPr>
              <a:t>3.4. Нестрогие неравенства.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  3.5*. Замена неизвестного при решении неравенств.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  Почему так поздно нестрогие неравенства. Многие считают, что их надо давать «параллельно» с соответствующими строгими неравенствами.</a:t>
            </a:r>
          </a:p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</a:rPr>
              <a:t>   Мы предлагаем нестрогие неравенства изучать после изучения решения всех видов неравенств. Нестрогое неравенство это совокупность уравнения и строгого неравенства. «свёрнутое» их решение по аналогии со строгими неравенствами в простых случаях к ошибкам не приводит.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chemeClr val="accent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022629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</a:rPr>
              <a:t>Решение неравенств</a:t>
            </a:r>
            <a:endParaRPr lang="ru-RU" sz="2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699542"/>
                <a:ext cx="7704856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ru-RU" sz="2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20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Обычно неравенство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ru-RU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−1≤0</m:t>
                    </m:r>
                  </m:oMath>
                </a14:m>
                <a:r>
                  <a:rPr lang="ru-RU" sz="20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решают так: </a:t>
                </a:r>
              </a:p>
              <a:p>
                <a:pPr algn="l">
                  <a:lnSpc>
                    <a:spcPct val="9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ru-RU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−1)(</m:t>
                    </m:r>
                    <m:r>
                      <a:rPr lang="ru-RU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+1)≤0</m:t>
                    </m:r>
                  </m:oMath>
                </a14:m>
                <a:r>
                  <a:rPr lang="ru-RU" sz="20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:br>
                  <a:rPr lang="ru-RU" sz="20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:r>
                  <a:rPr lang="ru-RU" sz="20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отмечают 1 и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 </m:t>
                    </m:r>
                  </m:oMath>
                </a14:m>
                <a:r>
                  <a:rPr lang="ru-RU" sz="20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1 на оси </a:t>
                </a:r>
                <a:r>
                  <a:rPr lang="en-US" sz="2000" i="1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lang="ru-RU" sz="20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, закрашивают их,</a:t>
                </a:r>
                <a:br>
                  <a:rPr lang="ru-RU" sz="20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:r>
                  <a:rPr lang="ru-RU" sz="20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определяют знак произведения на интервалах,</a:t>
                </a:r>
                <a:br>
                  <a:rPr lang="ru-RU" sz="20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:r>
                  <a:rPr lang="ru-RU" sz="20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пишут ответ: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−1≤</m:t>
                    </m:r>
                    <m:r>
                      <a:rPr lang="ru-RU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≤1.</m:t>
                    </m:r>
                  </m:oMath>
                </a14:m>
                <a:endParaRPr lang="ru-RU" sz="2000" dirty="0">
                  <a:solidFill>
                    <a:schemeClr val="tx1"/>
                  </a:solidFill>
                  <a:effectLst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ru-RU" sz="20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Мы немного усложняем процедуру решения.</a:t>
                </a:r>
              </a:p>
              <a:p>
                <a:pPr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ru-RU" sz="20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1) Решаем уравнение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ru-RU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−1=0</m:t>
                    </m:r>
                  </m:oMath>
                </a14:m>
                <a:r>
                  <a:rPr lang="ru-RU" sz="20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ru-RU" sz="20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Получаем его корни 1 и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 </m:t>
                    </m:r>
                  </m:oMath>
                </a14:m>
                <a:r>
                  <a:rPr lang="ru-RU" sz="20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1. </a:t>
                </a:r>
                <a:br>
                  <a:rPr lang="ru-RU" sz="20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:r>
                  <a:rPr lang="ru-RU" sz="20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Это решения неравенства. </a:t>
                </a:r>
              </a:p>
              <a:p>
                <a:pPr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ru-RU" sz="20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2) Решаем строгое неравенство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ru-RU" sz="2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−1&lt;0</m:t>
                    </m:r>
                  </m:oMath>
                </a14:m>
                <a:r>
                  <a:rPr lang="ru-RU" sz="20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br>
                  <a:rPr lang="ru-RU" sz="20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:r>
                  <a:rPr lang="ru-RU" sz="20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методом интервалов, получаем  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−1&lt;</m:t>
                    </m:r>
                    <m:r>
                      <a:rPr lang="ru-RU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&lt;1.</m:t>
                    </m:r>
                  </m:oMath>
                </a14:m>
                <a:endParaRPr lang="ru-RU" sz="2000" dirty="0">
                  <a:solidFill>
                    <a:schemeClr val="tx1"/>
                  </a:solidFill>
                  <a:effectLst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ru-RU" sz="20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3) Объединяем все найденные в </a:t>
                </a:r>
                <a:r>
                  <a:rPr lang="ru-RU" sz="2000" dirty="0" err="1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пп</a:t>
                </a:r>
                <a:r>
                  <a:rPr lang="ru-RU" sz="20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. 1) и 2) решения:</a:t>
                </a:r>
                <a:br>
                  <a:rPr lang="ru-RU" sz="2000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−1≤</m:t>
                      </m:r>
                      <m:r>
                        <a:rPr lang="ru-RU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ru-RU" sz="2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≤1.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  <a:effectLst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ru-RU" sz="2000" dirty="0">
                    <a:solidFill>
                      <a:srgbClr val="0070C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Выходят в свет две части Рабочей тетради для 9 класса.</a:t>
                </a:r>
                <a:endParaRPr lang="ru-RU" sz="2000" dirty="0">
                  <a:solidFill>
                    <a:srgbClr val="0070C0"/>
                  </a:solidFill>
                  <a:effectLst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699542"/>
                <a:ext cx="7704856" cy="4176464"/>
              </a:xfrm>
              <a:blipFill>
                <a:blip r:embed="rId3"/>
                <a:stretch>
                  <a:fillRect l="-870" t="-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chemeClr val="accent1"/>
                </a:solidFill>
              </a:rPr>
              <a:t>8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E245C5-70AC-49D2-A070-AB3FF24B1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6171" y="2571750"/>
            <a:ext cx="1804341" cy="255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9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Уравнения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771550"/>
            <a:ext cx="8208912" cy="4104456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</a:pPr>
            <a:r>
              <a:rPr lang="ru-RU" sz="2200" dirty="0">
                <a:solidFill>
                  <a:schemeClr val="tx1"/>
                </a:solidFill>
              </a:rPr>
              <a:t>   Академики С.Л. Соболев и А.Л. Минц посчитали, 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 что обучение математике в школе проводится вопреки </a:t>
            </a:r>
            <a:r>
              <a:rPr lang="ru-RU" sz="220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2200" dirty="0">
                <a:solidFill>
                  <a:schemeClr val="tx1"/>
                </a:solidFill>
              </a:rPr>
              <a:t>правилам оптимальной стратегии</a:t>
            </a:r>
            <a:r>
              <a:rPr lang="ru-RU" sz="220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r>
              <a:rPr lang="ru-RU" sz="2200" dirty="0">
                <a:solidFill>
                  <a:schemeClr val="tx1"/>
                </a:solidFill>
              </a:rPr>
              <a:t>: сначала детей 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учат решать задачи арифметически, а потом приходится затрачивать силы на </a:t>
            </a:r>
            <a:r>
              <a:rPr lang="ru-RU" sz="220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2200" dirty="0">
                <a:solidFill>
                  <a:schemeClr val="tx1"/>
                </a:solidFill>
              </a:rPr>
              <a:t>переучивание абстрактному мышлению в алгебраических образах</a:t>
            </a:r>
            <a:r>
              <a:rPr lang="ru-RU" sz="220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».</a:t>
            </a:r>
            <a:r>
              <a:rPr lang="ru-RU" sz="22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</a:p>
          <a:p>
            <a:pPr algn="l">
              <a:spcBef>
                <a:spcPts val="300"/>
              </a:spcBef>
            </a:pPr>
            <a:r>
              <a:rPr lang="ru-RU" sz="2200" dirty="0">
                <a:solidFill>
                  <a:schemeClr val="tx1"/>
                </a:solidFill>
                <a:cs typeface="Arial" panose="020B0604020202020204" pitchFamily="34" charset="0"/>
              </a:rPr>
              <a:t>  На самом деле всё не так. </a:t>
            </a:r>
            <a:r>
              <a:rPr lang="ru-RU" sz="2200" dirty="0">
                <a:solidFill>
                  <a:schemeClr val="tx1"/>
                </a:solidFill>
              </a:rPr>
              <a:t>Большие учёные хотели, как лучше. А мышление младших школьников (1-6 классы) предметно. Обучение детей сразу на уровне абстракции – без опоры на опыт предметной деятельности </a:t>
            </a:r>
            <a:r>
              <a:rPr lang="ru-RU" sz="2200" dirty="0"/>
              <a:t>—</a:t>
            </a:r>
            <a:r>
              <a:rPr lang="ru-RU" sz="2200" dirty="0">
                <a:solidFill>
                  <a:schemeClr val="tx1"/>
                </a:solidFill>
              </a:rPr>
              <a:t> неэффективно. Кроме того, до введения абстрактных понятий надо бы развить мышление и речь.</a:t>
            </a:r>
          </a:p>
          <a:p>
            <a:pPr algn="l">
              <a:spcBef>
                <a:spcPts val="600"/>
              </a:spcBef>
            </a:pPr>
            <a:r>
              <a:rPr lang="ru-RU" sz="2400" dirty="0">
                <a:latin typeface="+mj-lt"/>
              </a:rPr>
              <a:t>   </a:t>
            </a:r>
            <a:endParaRPr lang="ru-RU" sz="1600" dirty="0">
              <a:latin typeface="+mj-lt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3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82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</a:rPr>
              <a:t>Решение неравенств</a:t>
            </a:r>
            <a:endParaRPr lang="ru-RU" sz="2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699542"/>
                <a:ext cx="7704856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ru-RU" sz="2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Подробная процедура позволяет ученику осознать </a:t>
                </a:r>
                <a:br>
                  <a:rPr lang="en-US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</a:br>
                <a:r>
                  <a:rPr lang="ru-RU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смысл выполняемых действий. Когда это произошло, </a:t>
                </a:r>
                <a:br>
                  <a:rPr lang="en-US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</a:br>
                <a:r>
                  <a:rPr lang="ru-RU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то само собой придёт «свёртывание» решения, его не надо торопить. Но зато в более сложных случаях ученик будет более осторожен и будет допускать меньше ошибок.</a:t>
                </a:r>
              </a:p>
              <a:p>
                <a:pPr algn="l"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ru-RU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 Давайте посмотрим, какую ошибку может совершить ученик, решая задание из Рабочей тетради.</a:t>
                </a:r>
              </a:p>
              <a:p>
                <a:pPr indent="180340" algn="l">
                  <a:lnSpc>
                    <a:spcPct val="110000"/>
                  </a:lnSpc>
                  <a:spcBef>
                    <a:spcPts val="300"/>
                  </a:spcBef>
                  <a:spcAft>
                    <a:spcPts val="600"/>
                  </a:spcAft>
                </a:pPr>
                <a:r>
                  <a:rPr lang="ru-RU" sz="2000" b="1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393.*</a:t>
                </a:r>
                <a:r>
                  <a:rPr lang="ru-RU" sz="20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4−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sSup>
                          <m:sSup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den>
                    </m:f>
                    <m:r>
                      <a:rPr lang="ru-RU" sz="2400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≤0</m:t>
                    </m:r>
                    <m:r>
                      <a:rPr lang="ru-RU" sz="24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2000" dirty="0">
                  <a:solidFill>
                    <a:schemeClr val="tx2"/>
                  </a:solidFill>
                  <a:effectLst/>
                  <a:ea typeface="Times New Roman" panose="02020603050405020304" pitchFamily="18" charset="0"/>
                </a:endParaRPr>
              </a:p>
              <a:p>
                <a:pPr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ru-RU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 Ученик может посчитать, что неравенство вы</a:t>
                </a:r>
                <a:r>
                  <a:rPr lang="ru-RU" sz="2000" dirty="0">
                    <a:solidFill>
                      <a:schemeClr val="tx2"/>
                    </a:solidFill>
                    <a:cs typeface="Arial" panose="020B0604020202020204" pitchFamily="34" charset="0"/>
                  </a:rPr>
                  <a:t>полнено, если </a:t>
                </a:r>
                <a:r>
                  <a:rPr lang="ru-RU" sz="20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|</a:t>
                </a:r>
                <a:r>
                  <a:rPr lang="en-US" sz="2000" i="1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x</a:t>
                </a:r>
                <a:r>
                  <a:rPr lang="ru-RU" sz="20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|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≤2</m:t>
                    </m:r>
                  </m:oMath>
                </a14:m>
                <a:r>
                  <a:rPr lang="ru-RU" sz="20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, </a:t>
                </a:r>
                <a:r>
                  <a:rPr lang="en-US" sz="2000" i="1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x</a:t>
                </a:r>
                <a:r>
                  <a:rPr lang="en-US" sz="20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ru-RU" sz="20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≠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ru-RU" sz="20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1, </a:t>
                </a:r>
                <a:r>
                  <a:rPr lang="en-US" sz="2000" i="1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x</a:t>
                </a:r>
                <a:r>
                  <a:rPr lang="en-US" sz="20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ru-RU" sz="20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≠ 1 и левая часть неравенства отрицательна, т. е. он может не проверить условие «левая </a:t>
                </a:r>
                <a:br>
                  <a:rPr lang="ru-RU" sz="20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</a:br>
                <a:r>
                  <a:rPr lang="ru-RU" sz="20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часть неравенства равна нулю» из-за </a:t>
                </a:r>
                <a:br>
                  <a:rPr lang="ru-RU" sz="20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</a:br>
                <a:r>
                  <a:rPr lang="ru-RU" sz="20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«свёрнутости» рассуждения.</a:t>
                </a:r>
              </a:p>
              <a:p>
                <a:pPr algn="l">
                  <a:lnSpc>
                    <a:spcPct val="90000"/>
                  </a:lnSpc>
                  <a:spcBef>
                    <a:spcPts val="0"/>
                  </a:spcBef>
                </a:pPr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90000"/>
                  </a:lnSpc>
                  <a:spcBef>
                    <a:spcPts val="0"/>
                  </a:spcBef>
                </a:pPr>
                <a:endParaRPr lang="ru-RU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algn="l">
                  <a:lnSpc>
                    <a:spcPct val="90000"/>
                  </a:lnSpc>
                  <a:spcBef>
                    <a:spcPts val="0"/>
                  </a:spcBef>
                </a:pPr>
                <a:endParaRPr lang="ru-RU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699542"/>
                <a:ext cx="7704856" cy="4176464"/>
              </a:xfrm>
              <a:blipFill>
                <a:blip r:embed="rId3"/>
                <a:stretch>
                  <a:fillRect l="-870" t="-1168" r="-949" b="-56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chemeClr val="accent1"/>
                </a:solidFill>
              </a:rPr>
              <a:t>8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F6351F-B7E2-40BA-A018-23FF303C4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4267547"/>
            <a:ext cx="31051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863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</a:rPr>
              <a:t>Решение неравенств</a:t>
            </a:r>
            <a:endParaRPr lang="ru-RU" sz="2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699542"/>
                <a:ext cx="8208912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ru-RU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 Рассуждая подробно, этот шаг пропустить сложнее.</a:t>
                </a:r>
              </a:p>
              <a:p>
                <a:pPr indent="180340" algn="l">
                  <a:lnSpc>
                    <a:spcPct val="110000"/>
                  </a:lnSpc>
                  <a:spcBef>
                    <a:spcPts val="300"/>
                  </a:spcBef>
                </a:pPr>
                <a:r>
                  <a:rPr lang="ru-RU" sz="2000" b="1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393.*</a:t>
                </a:r>
                <a:r>
                  <a:rPr lang="ru-RU" sz="20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4−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sSup>
                          <m:sSupPr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4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4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den>
                    </m:f>
                    <m:r>
                      <a:rPr lang="ru-RU" sz="2400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≤0</m:t>
                    </m:r>
                    <m:r>
                      <a:rPr lang="ru-RU" sz="24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ru-RU" sz="20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</a:p>
              <a:p>
                <a:pPr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ru-RU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  1) Решаем уравнение</a:t>
                </a:r>
              </a:p>
              <a:p>
                <a:pPr algn="l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ru-RU" sz="22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2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2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4−</m:t>
                            </m:r>
                            <m:sSup>
                              <m:sSupPr>
                                <m:ctrlPr>
                                  <a:rPr lang="ru-RU" sz="2200" i="1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200" i="1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sSup>
                          <m:sSupPr>
                            <m:ctrlPr>
                              <a:rPr lang="ru-RU" sz="22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2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2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den>
                    </m:f>
                    <m:r>
                      <a:rPr lang="ru-RU" sz="22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200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ru-RU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.</a:t>
                </a:r>
              </a:p>
              <a:p>
                <a:pPr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ru-RU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Его корни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ru-RU" sz="20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2,</a:t>
                </a:r>
                <a:r>
                  <a:rPr lang="ru-RU" sz="2000" dirty="0">
                    <a:solidFill>
                      <a:schemeClr val="tx2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solidFill>
                      <a:schemeClr val="tx2"/>
                    </a:solidFill>
                    <a:ea typeface="Times New Roman" panose="02020603050405020304" pitchFamily="18" charset="0"/>
                  </a:rPr>
                  <a:t>2 являются решениями исходного неравенства.</a:t>
                </a:r>
                <a:endParaRPr lang="ru-RU" sz="20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ru-RU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  2) Решаем строгое неравенство </a:t>
                </a:r>
              </a:p>
              <a:p>
                <a:pPr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ru-RU" sz="20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20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sz="22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2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4−</m:t>
                            </m:r>
                            <m:sSup>
                              <m:sSupPr>
                                <m:ctrlPr>
                                  <a:rPr lang="ru-RU" sz="2200" i="1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200" i="1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sSup>
                          <m:sSupPr>
                            <m:ctrlPr>
                              <a:rPr lang="ru-RU" sz="22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2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2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den>
                    </m:f>
                    <m:r>
                      <a:rPr lang="en-US" sz="22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ru-RU" sz="2200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ru-RU" sz="22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ru-RU" sz="2200" b="0" i="0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ru-RU" sz="22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ru-RU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методом интервалов или составляем </a:t>
                </a:r>
                <a:br>
                  <a:rPr lang="ru-RU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</a:br>
                <a:r>
                  <a:rPr lang="ru-RU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равносильную ему систему. Получаем (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</m:t>
                    </m:r>
                    <m:r>
                      <a:rPr lang="ru-RU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;1)</m:t>
                    </m:r>
                    <m:r>
                      <a:rPr lang="ru-RU" sz="20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20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ru-RU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  3) Объединяем найденные решения: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0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0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2;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 </m:t>
                    </m:r>
                  </m:oMath>
                </a14:m>
                <a:r>
                  <a:rPr lang="ru-RU" sz="20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1 &lt; </a:t>
                </a:r>
                <a:r>
                  <a:rPr lang="en-US" sz="2000" i="1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x</a:t>
                </a:r>
                <a:r>
                  <a:rPr lang="ru-RU" sz="20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 &lt; 1; 2.</a:t>
                </a:r>
              </a:p>
              <a:p>
                <a:pPr indent="180340" algn="l">
                  <a:lnSpc>
                    <a:spcPct val="110000"/>
                  </a:lnSpc>
                  <a:spcBef>
                    <a:spcPts val="300"/>
                  </a:spcBef>
                  <a:spcAft>
                    <a:spcPts val="600"/>
                  </a:spcAft>
                </a:pPr>
                <a:r>
                  <a:rPr lang="ru-RU" sz="2000" b="1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Ответ.</a:t>
                </a:r>
                <a:r>
                  <a:rPr lang="ru-RU" sz="20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  (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ru-RU" sz="20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1; 1) </a:t>
                </a:r>
                <a:r>
                  <a:rPr lang="ru-RU" sz="20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  <a:cs typeface="Cambria Math" panose="02040503050406030204" pitchFamily="18" charset="0"/>
                  </a:rPr>
                  <a:t>∪</a:t>
                </a:r>
                <a:r>
                  <a:rPr lang="ru-RU" sz="20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 {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ru-RU" sz="20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2; 2}.</a:t>
                </a:r>
              </a:p>
              <a:p>
                <a:pPr algn="l">
                  <a:lnSpc>
                    <a:spcPct val="90000"/>
                  </a:lnSpc>
                  <a:spcBef>
                    <a:spcPts val="0"/>
                  </a:spcBef>
                </a:pPr>
                <a:endParaRPr lang="ru-RU" sz="20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l">
                  <a:lnSpc>
                    <a:spcPct val="90000"/>
                  </a:lnSpc>
                  <a:spcBef>
                    <a:spcPts val="0"/>
                  </a:spcBef>
                </a:pPr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90000"/>
                  </a:lnSpc>
                  <a:spcBef>
                    <a:spcPts val="0"/>
                  </a:spcBef>
                </a:pPr>
                <a:endParaRPr lang="ru-RU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algn="l">
                  <a:lnSpc>
                    <a:spcPct val="90000"/>
                  </a:lnSpc>
                  <a:spcBef>
                    <a:spcPts val="0"/>
                  </a:spcBef>
                </a:pPr>
                <a:endParaRPr lang="ru-RU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699542"/>
                <a:ext cx="8208912" cy="4176464"/>
              </a:xfrm>
              <a:blipFill>
                <a:blip r:embed="rId3"/>
                <a:stretch>
                  <a:fillRect l="-817" t="-1752" b="-14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chemeClr val="accent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729738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</a:rPr>
              <a:t>Решение неравенств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99542"/>
            <a:ext cx="7344816" cy="4176464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  Вы можете возразить: там же есть знак «равно»!</a:t>
            </a:r>
          </a:p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Но ученик нестрогое неравенство воспринимает именно как неравенство, решает его по аналогии со строгим неравенством, определяет знак выражения на интервалах (метод интервалов). Вот эта аналогия и приводит к ошибкам.</a:t>
            </a:r>
          </a:p>
          <a:p>
            <a:pPr algn="l">
              <a:spcBef>
                <a:spcPts val="600"/>
              </a:spcBef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А нестрогое неравенство на самом деле и не неравенство вовсе, а совокупность уравнения и строгого неравенства. Да и при решении строгого неравенство мы сначала решаем уравнение для определения границ интервалов.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chemeClr val="accent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630152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</a:rPr>
              <a:t>Решение неравенств</a:t>
            </a:r>
            <a:endParaRPr lang="ru-RU" sz="2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699542"/>
                <a:ext cx="7776864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n-US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 </a:t>
                </a:r>
                <a:r>
                  <a:rPr lang="ru-RU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Решим неравенство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(3−</m:t>
                        </m:r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i="1">
                                <a:solidFill>
                                  <a:schemeClr val="tx2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4−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chemeClr val="tx2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)(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−1)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3−</m:t>
                        </m:r>
                        <m:r>
                          <a:rPr lang="en-US" sz="2400" b="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  <m:r>
                      <m:rPr>
                        <m:nor/>
                      </m:rPr>
                      <a:rPr lang="ru-RU" sz="2400"/>
                      <m:t>≥</m:t>
                    </m:r>
                  </m:oMath>
                </a14:m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ru-RU" sz="24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ru-RU" sz="20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    </a:t>
                </a:r>
                <a:r>
                  <a:rPr lang="en-US" sz="20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endParaRPr lang="ru-RU" sz="2000" dirty="0">
                  <a:solidFill>
                    <a:schemeClr val="tx2"/>
                  </a:solidFill>
                  <a:effectLst/>
                  <a:ea typeface="Times New Roman" panose="02020603050405020304" pitchFamily="18" charset="0"/>
                </a:endParaRPr>
              </a:p>
              <a:p>
                <a:pPr algn="l"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ru-RU" sz="2000" dirty="0">
                    <a:solidFill>
                      <a:schemeClr val="tx2"/>
                    </a:solidFill>
                    <a:ea typeface="Times New Roman" panose="02020603050405020304" pitchFamily="18" charset="0"/>
                  </a:rPr>
                  <a:t> 1) Сначала определим множество, которому принадлежат решения неравенства: </a:t>
                </a:r>
                <a:r>
                  <a:rPr lang="en-US" sz="2000" dirty="0">
                    <a:solidFill>
                      <a:schemeClr val="tx2"/>
                    </a:solidFill>
                    <a:ea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000" dirty="0">
                    <a:solidFill>
                      <a:schemeClr val="tx2"/>
                    </a:solidFill>
                    <a:ea typeface="Times New Roman" panose="02020603050405020304" pitchFamily="18" charset="0"/>
                  </a:rPr>
                  <a:t>2; 2]</a:t>
                </a:r>
                <a:r>
                  <a:rPr lang="ru-RU" sz="2000" dirty="0">
                    <a:solidFill>
                      <a:schemeClr val="tx2"/>
                    </a:solidFill>
                    <a:ea typeface="Times New Roman" panose="02020603050405020304" pitchFamily="18" charset="0"/>
                  </a:rPr>
                  <a:t>. Число </a:t>
                </a:r>
                <a:r>
                  <a:rPr lang="en-US" sz="2000" dirty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x = 2</a:t>
                </a:r>
                <a:r>
                  <a:rPr lang="ru-RU" sz="2000" dirty="0">
                    <a:solidFill>
                      <a:schemeClr val="tx2"/>
                    </a:solidFill>
                    <a:ea typeface="Times New Roman" panose="02020603050405020304" pitchFamily="18" charset="0"/>
                  </a:rPr>
                  <a:t> является </a:t>
                </a:r>
                <a:br>
                  <a:rPr lang="ru-RU" sz="2000" dirty="0">
                    <a:solidFill>
                      <a:schemeClr val="tx2"/>
                    </a:solidFill>
                    <a:ea typeface="Times New Roman" panose="02020603050405020304" pitchFamily="18" charset="0"/>
                  </a:rPr>
                </a:br>
                <a:r>
                  <a:rPr lang="ru-RU" sz="2000" dirty="0">
                    <a:solidFill>
                      <a:schemeClr val="tx2"/>
                    </a:solidFill>
                    <a:ea typeface="Times New Roman" panose="02020603050405020304" pitchFamily="18" charset="0"/>
                  </a:rPr>
                  <a:t>решением неравенства, а число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000" dirty="0">
                    <a:solidFill>
                      <a:schemeClr val="tx2"/>
                    </a:solidFill>
                    <a:ea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ru-RU" sz="2000" dirty="0">
                    <a:solidFill>
                      <a:schemeClr val="tx2"/>
                    </a:solidFill>
                    <a:ea typeface="Times New Roman" panose="02020603050405020304" pitchFamily="18" charset="0"/>
                  </a:rPr>
                  <a:t> нет.</a:t>
                </a:r>
              </a:p>
              <a:p>
                <a:pPr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ru-RU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2) Решаем уравнение </a:t>
                </a:r>
                <a:r>
                  <a:rPr lang="en-US" sz="2000" i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f</a:t>
                </a:r>
                <a:r>
                  <a:rPr lang="en-US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(</a:t>
                </a:r>
                <a:r>
                  <a:rPr lang="en-US" sz="2000" i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) = 0</a:t>
                </a:r>
                <a:r>
                  <a:rPr lang="ru-RU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, </a:t>
                </a:r>
                <a:r>
                  <a:rPr lang="en-US" sz="2000" i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f</a:t>
                </a:r>
                <a:r>
                  <a:rPr lang="en-US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(</a:t>
                </a:r>
                <a:r>
                  <a:rPr lang="en-US" sz="2000" i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)</a:t>
                </a:r>
                <a:r>
                  <a:rPr lang="ru-RU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(3−</m:t>
                        </m:r>
                        <m:rad>
                          <m:radPr>
                            <m:degHide m:val="on"/>
                            <m:ctrlP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4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4−</m:t>
                            </m:r>
                            <m:sSup>
                              <m:sSupPr>
                                <m:ctrlPr>
                                  <a:rPr lang="ru-RU" sz="24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4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)(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−1)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3−</m:t>
                        </m:r>
                        <m: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.</a:t>
                </a:r>
              </a:p>
              <a:p>
                <a:pPr algn="l">
                  <a:lnSpc>
                    <a:spcPct val="9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2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единственный корень, это решение неравенства.</a:t>
                </a:r>
              </a:p>
              <a:p>
                <a:pPr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ru-RU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Его корни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ru-RU" sz="20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2,</a:t>
                </a:r>
                <a:r>
                  <a:rPr lang="ru-RU" sz="2000" dirty="0">
                    <a:solidFill>
                      <a:schemeClr val="tx2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solidFill>
                      <a:schemeClr val="tx2"/>
                    </a:solidFill>
                    <a:ea typeface="Times New Roman" panose="02020603050405020304" pitchFamily="18" charset="0"/>
                  </a:rPr>
                  <a:t>2 являются решениями исходного неравенства.</a:t>
                </a:r>
                <a:endParaRPr lang="ru-RU" sz="20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ru-RU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 </a:t>
                </a:r>
                <a:r>
                  <a:rPr lang="en-US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3</a:t>
                </a:r>
                <a:r>
                  <a:rPr lang="ru-RU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) Решаем строгое неравенство </a:t>
                </a:r>
                <a:r>
                  <a:rPr lang="en-US" sz="2000" i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f</a:t>
                </a:r>
                <a:r>
                  <a:rPr lang="en-US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(</a:t>
                </a:r>
                <a:r>
                  <a:rPr lang="en-US" sz="2000" i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) &gt;</a:t>
                </a:r>
                <a:r>
                  <a:rPr lang="ru-RU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0.</a:t>
                </a:r>
                <a:r>
                  <a:rPr lang="en-US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Решения: </a:t>
                </a:r>
                <a:r>
                  <a:rPr lang="ru-RU" sz="20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(1; 2).</a:t>
                </a:r>
              </a:p>
              <a:p>
                <a:pPr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ru-RU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 4) Объединяем найденные решения: </a:t>
                </a:r>
                <a14:m>
                  <m:oMath xmlns:m="http://schemas.openxmlformats.org/officeDocument/2006/math">
                    <m:r>
                      <a:rPr lang="ru-RU" sz="22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ru-RU" sz="2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</m:t>
                    </m:r>
                  </m:oMath>
                </a14:m>
                <a:r>
                  <a:rPr lang="ru-RU" sz="22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i="1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x</a:t>
                </a:r>
                <a:r>
                  <a:rPr lang="ru-RU" sz="22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</m:t>
                    </m:r>
                  </m:oMath>
                </a14:m>
                <a:r>
                  <a:rPr lang="ru-RU" sz="22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 2</a:t>
                </a:r>
                <a:r>
                  <a:rPr lang="ru-RU" sz="20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</a:p>
              <a:p>
                <a:pPr indent="180340" algn="l">
                  <a:lnSpc>
                    <a:spcPct val="90000"/>
                  </a:lnSpc>
                  <a:spcBef>
                    <a:spcPts val="300"/>
                  </a:spcBef>
                  <a:spcAft>
                    <a:spcPts val="600"/>
                  </a:spcAft>
                </a:pPr>
                <a:r>
                  <a:rPr lang="ru-RU" sz="2000" b="1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Ответ.</a:t>
                </a:r>
                <a:r>
                  <a:rPr lang="ru-RU" sz="20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[</a:t>
                </a:r>
                <a:r>
                  <a:rPr lang="ru-RU" sz="20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1; </a:t>
                </a:r>
                <a:r>
                  <a:rPr lang="en-US" sz="20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2]</a:t>
                </a:r>
                <a:r>
                  <a:rPr lang="ru-RU" sz="20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2000" dirty="0">
                  <a:solidFill>
                    <a:schemeClr val="tx2"/>
                  </a:solidFill>
                  <a:effectLst/>
                  <a:ea typeface="Times New Roman" panose="02020603050405020304" pitchFamily="18" charset="0"/>
                </a:endParaRPr>
              </a:p>
              <a:p>
                <a:pPr indent="180340" algn="l">
                  <a:lnSpc>
                    <a:spcPct val="90000"/>
                  </a:lnSpc>
                  <a:spcBef>
                    <a:spcPts val="300"/>
                  </a:spcBef>
                  <a:spcAft>
                    <a:spcPts val="600"/>
                  </a:spcAft>
                </a:pPr>
                <a:r>
                  <a:rPr lang="ru-RU" sz="2000" dirty="0">
                    <a:solidFill>
                      <a:schemeClr val="tx2"/>
                    </a:solidFill>
                    <a:ea typeface="Times New Roman" panose="02020603050405020304" pitchFamily="18" charset="0"/>
                  </a:rPr>
                  <a:t>Число </a:t>
                </a:r>
                <a:r>
                  <a:rPr lang="en-US" sz="2000" i="1" dirty="0">
                    <a:solidFill>
                      <a:schemeClr val="tx2"/>
                    </a:solidFill>
                    <a:ea typeface="Times New Roman" panose="02020603050405020304" pitchFamily="18" charset="0"/>
                  </a:rPr>
                  <a:t>x</a:t>
                </a:r>
                <a:r>
                  <a:rPr lang="en-US" sz="2000" dirty="0">
                    <a:solidFill>
                      <a:schemeClr val="tx2"/>
                    </a:solidFill>
                    <a:ea typeface="Times New Roman" panose="02020603050405020304" pitchFamily="18" charset="0"/>
                  </a:rPr>
                  <a:t> = 2</a:t>
                </a:r>
                <a:r>
                  <a:rPr lang="ru-RU" sz="2000" dirty="0">
                    <a:solidFill>
                      <a:schemeClr val="tx2"/>
                    </a:solidFill>
                    <a:ea typeface="Times New Roman" panose="02020603050405020304" pitchFamily="18" charset="0"/>
                  </a:rPr>
                  <a:t> не получено в процессе решения уравнения </a:t>
                </a:r>
                <a:br>
                  <a:rPr lang="ru-RU" sz="2000" dirty="0">
                    <a:solidFill>
                      <a:schemeClr val="tx2"/>
                    </a:solidFill>
                    <a:ea typeface="Times New Roman" panose="02020603050405020304" pitchFamily="18" charset="0"/>
                  </a:rPr>
                </a:br>
                <a:r>
                  <a:rPr lang="ru-RU" sz="2000" dirty="0">
                    <a:solidFill>
                      <a:schemeClr val="tx2"/>
                    </a:solidFill>
                    <a:ea typeface="Times New Roman" panose="02020603050405020304" pitchFamily="18" charset="0"/>
                  </a:rPr>
                  <a:t>или строго неравенства. Шаг1) решения обязателен.</a:t>
                </a:r>
                <a:endParaRPr lang="ru-RU" sz="2000" dirty="0">
                  <a:solidFill>
                    <a:schemeClr val="tx2"/>
                  </a:solidFill>
                  <a:effectLst/>
                  <a:ea typeface="Times New Roman" panose="02020603050405020304" pitchFamily="18" charset="0"/>
                </a:endParaRPr>
              </a:p>
              <a:p>
                <a:pPr algn="l">
                  <a:lnSpc>
                    <a:spcPct val="90000"/>
                  </a:lnSpc>
                  <a:spcBef>
                    <a:spcPts val="0"/>
                  </a:spcBef>
                </a:pPr>
                <a:endParaRPr lang="ru-RU" sz="20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l">
                  <a:lnSpc>
                    <a:spcPct val="90000"/>
                  </a:lnSpc>
                  <a:spcBef>
                    <a:spcPts val="0"/>
                  </a:spcBef>
                </a:pPr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90000"/>
                  </a:lnSpc>
                  <a:spcBef>
                    <a:spcPts val="0"/>
                  </a:spcBef>
                </a:pPr>
                <a:endParaRPr lang="ru-RU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algn="l">
                  <a:lnSpc>
                    <a:spcPct val="90000"/>
                  </a:lnSpc>
                  <a:spcBef>
                    <a:spcPts val="0"/>
                  </a:spcBef>
                </a:pPr>
                <a:endParaRPr lang="ru-RU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699542"/>
                <a:ext cx="7776864" cy="4176464"/>
              </a:xfrm>
              <a:blipFill>
                <a:blip r:embed="rId3"/>
                <a:stretch>
                  <a:fillRect l="-862" b="-4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chemeClr val="accent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5429117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</a:rPr>
              <a:t>Решение неравенств</a:t>
            </a:r>
            <a:endParaRPr lang="ru-RU" sz="2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95536" y="699542"/>
                <a:ext cx="8208912" cy="4176464"/>
              </a:xfrm>
            </p:spPr>
            <p:txBody>
              <a:bodyPr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ru-RU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 Рассуждая решение сложного строгого неравенства.</a:t>
                </a:r>
              </a:p>
              <a:p>
                <a:pPr indent="180340"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en-US" sz="2400" b="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ru-RU" sz="2200" b="0" i="1" smtClean="0">
                            <a:solidFill>
                              <a:schemeClr val="tx2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ru-RU" sz="2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ru-RU" sz="22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2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sz="2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e>
                        </m:rad>
                        <m:r>
                          <a:rPr lang="ru-RU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ru-RU" sz="2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  <m:r>
                              <a:rPr lang="ru-RU" sz="2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  <m:r>
                              <a:rPr lang="ru-RU" sz="2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sz="22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sz="2200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d>
                    <m:r>
                      <a:rPr lang="en-US" sz="22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ru-RU" sz="2200" i="1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ru-RU" sz="22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ru-RU" sz="22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</a:p>
              <a:p>
                <a:pPr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ru-RU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solidFill>
                      <a:schemeClr val="tx2"/>
                    </a:solidFill>
                    <a:ea typeface="Times New Roman" panose="02020603050405020304" pitchFamily="18" charset="0"/>
                  </a:rPr>
                  <a:t>1) Сначала определим множество, которому принадлежат решения неравенства: </a:t>
                </a:r>
                <a:r>
                  <a:rPr lang="en-US" sz="2000" dirty="0">
                    <a:solidFill>
                      <a:schemeClr val="tx2"/>
                    </a:solidFill>
                    <a:ea typeface="Times New Roman" panose="02020603050405020304" pitchFamily="18" charset="0"/>
                  </a:rPr>
                  <a:t>[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7</m:t>
                    </m:r>
                  </m:oMath>
                </a14:m>
                <a:r>
                  <a:rPr lang="en-US" sz="2000" dirty="0">
                    <a:solidFill>
                      <a:schemeClr val="tx2"/>
                    </a:solidFill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2000" dirty="0">
                    <a:solidFill>
                      <a:schemeClr val="tx2"/>
                    </a:solidFill>
                    <a:ea typeface="Times New Roman" panose="02020603050405020304" pitchFamily="18" charset="0"/>
                  </a:rPr>
                  <a:t>]</a:t>
                </a:r>
                <a:r>
                  <a:rPr lang="ru-RU" sz="2000" dirty="0">
                    <a:solidFill>
                      <a:schemeClr val="tx2"/>
                    </a:solidFill>
                    <a:ea typeface="Times New Roman" panose="02020603050405020304" pitchFamily="18" charset="0"/>
                    <a:cs typeface="Cambria Math" panose="02040503050406030204" pitchFamily="18" charset="0"/>
                  </a:rPr>
                  <a:t> ∪</a:t>
                </a:r>
                <a:r>
                  <a:rPr lang="en-US" sz="2000" dirty="0">
                    <a:solidFill>
                      <a:schemeClr val="tx2"/>
                    </a:solidFill>
                    <a:ea typeface="Times New Roman" panose="02020603050405020304" pitchFamily="18" charset="0"/>
                    <a:cs typeface="Cambria Math" panose="02040503050406030204" pitchFamily="18" charset="0"/>
                  </a:rPr>
                  <a:t> </a:t>
                </a:r>
                <a:r>
                  <a:rPr lang="en-US" sz="2000" dirty="0">
                    <a:solidFill>
                      <a:schemeClr val="tx2"/>
                    </a:solidFill>
                    <a:ea typeface="Times New Roman" panose="02020603050405020304" pitchFamily="18" charset="0"/>
                  </a:rPr>
                  <a:t>[1; 7]</a:t>
                </a:r>
                <a:r>
                  <a:rPr lang="ru-RU" sz="2000" dirty="0">
                    <a:solidFill>
                      <a:schemeClr val="tx2"/>
                    </a:solidFill>
                    <a:ea typeface="Times New Roman" panose="02020603050405020304" pitchFamily="18" charset="0"/>
                  </a:rPr>
                  <a:t>. Числа </a:t>
                </a:r>
                <a:r>
                  <a:rPr lang="en-US" sz="2000" i="1" dirty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x</a:t>
                </a:r>
                <a:r>
                  <a:rPr lang="en-US" sz="2000" dirty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ru-RU" sz="2000" dirty="0">
                    <a:solidFill>
                      <a:schemeClr val="tx2"/>
                    </a:solidFill>
                    <a:ea typeface="Times New Roman" panose="02020603050405020304" pitchFamily="18" charset="0"/>
                  </a:rPr>
                  <a:t> и </a:t>
                </a:r>
                <a:br>
                  <a:rPr lang="ru-RU" sz="2000" dirty="0">
                    <a:solidFill>
                      <a:schemeClr val="tx2"/>
                    </a:solidFill>
                    <a:ea typeface="Times New Roman" panose="02020603050405020304" pitchFamily="18" charset="0"/>
                  </a:rPr>
                </a:br>
                <a:r>
                  <a:rPr lang="en-US" sz="2000" i="1" dirty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x</a:t>
                </a:r>
                <a:r>
                  <a:rPr lang="en-US" sz="2000" dirty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 = </a:t>
                </a:r>
                <a:r>
                  <a:rPr lang="ru-RU" sz="2000" dirty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7</a:t>
                </a:r>
                <a:r>
                  <a:rPr lang="ru-RU" sz="2000" dirty="0">
                    <a:solidFill>
                      <a:schemeClr val="tx2"/>
                    </a:solidFill>
                    <a:ea typeface="Times New Roman" panose="02020603050405020304" pitchFamily="18" charset="0"/>
                  </a:rPr>
                  <a:t> являются решениями неравенства, а </a:t>
                </a:r>
                <a:r>
                  <a:rPr lang="en-US" sz="2000" i="1" dirty="0">
                    <a:solidFill>
                      <a:schemeClr val="tx2"/>
                    </a:solidFill>
                    <a:ea typeface="Times New Roman" panose="02020603050405020304" pitchFamily="18" charset="0"/>
                  </a:rPr>
                  <a:t>x</a:t>
                </a:r>
                <a:r>
                  <a:rPr lang="en-US" sz="2000" dirty="0">
                    <a:solidFill>
                      <a:schemeClr val="tx2"/>
                    </a:solidFill>
                    <a:ea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ru-RU" sz="2000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2000" dirty="0">
                    <a:solidFill>
                      <a:schemeClr val="tx2"/>
                    </a:solidFill>
                    <a:ea typeface="Times New Roman" panose="02020603050405020304" pitchFamily="18" charset="0"/>
                  </a:rPr>
                  <a:t>7 </a:t>
                </a:r>
                <a:r>
                  <a:rPr lang="ru-RU" sz="2000" dirty="0">
                    <a:solidFill>
                      <a:schemeClr val="tx2"/>
                    </a:solidFill>
                    <a:ea typeface="Times New Roman" panose="02020603050405020304" pitchFamily="18" charset="0"/>
                  </a:rPr>
                  <a:t>и </a:t>
                </a:r>
                <a:r>
                  <a:rPr lang="en-US" sz="2000" i="1" dirty="0">
                    <a:solidFill>
                      <a:schemeClr val="tx2"/>
                    </a:solidFill>
                    <a:ea typeface="Times New Roman" panose="02020603050405020304" pitchFamily="18" charset="0"/>
                  </a:rPr>
                  <a:t>x</a:t>
                </a:r>
                <a:r>
                  <a:rPr lang="en-US" sz="2000" dirty="0">
                    <a:solidFill>
                      <a:schemeClr val="tx2"/>
                    </a:solidFill>
                    <a:ea typeface="Times New Roman" panose="02020603050405020304" pitchFamily="18" charset="0"/>
                  </a:rPr>
                  <a:t> =</a:t>
                </a:r>
                <a:r>
                  <a:rPr lang="ru-RU" sz="2000" dirty="0">
                    <a:solidFill>
                      <a:schemeClr val="tx2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2000" dirty="0">
                    <a:solidFill>
                      <a:schemeClr val="tx2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ru-RU" sz="2000" dirty="0">
                    <a:solidFill>
                      <a:schemeClr val="tx2"/>
                    </a:solidFill>
                    <a:ea typeface="Times New Roman" panose="02020603050405020304" pitchFamily="18" charset="0"/>
                  </a:rPr>
                  <a:t> нет.</a:t>
                </a:r>
              </a:p>
              <a:p>
                <a:pPr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ru-RU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2) Решаем уравнение </a:t>
                </a:r>
                <a:r>
                  <a:rPr lang="en-US" sz="2000" i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f</a:t>
                </a:r>
                <a:r>
                  <a:rPr lang="en-US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(</a:t>
                </a:r>
                <a:r>
                  <a:rPr lang="en-US" sz="2000" i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) = 0</a:t>
                </a:r>
                <a:r>
                  <a:rPr lang="ru-RU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, </a:t>
                </a:r>
                <a:r>
                  <a:rPr lang="en-US" sz="2000" i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f</a:t>
                </a:r>
                <a:r>
                  <a:rPr lang="en-US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(</a:t>
                </a:r>
                <a:r>
                  <a:rPr lang="en-US" sz="2000" i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)</a:t>
                </a:r>
                <a:r>
                  <a:rPr lang="ru-RU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200" b="0" i="1" smtClean="0">
                        <a:solidFill>
                          <a:schemeClr val="tx2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2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lang="ru-RU" sz="2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ru-RU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2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e>
                    </m:rad>
                    <m:r>
                      <a:rPr lang="ru-RU" sz="2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ru-RU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ru-RU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49−</m:t>
                        </m:r>
                        <m:sSup>
                          <m:sSupPr>
                            <m:ctrlPr>
                              <a:rPr lang="ru-RU" sz="2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sz="2200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2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ru-RU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, получаем корни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r>
                  <a:rPr lang="ru-RU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ru-RU" sz="2000" dirty="0">
                    <a:solidFill>
                      <a:schemeClr val="tx1"/>
                    </a:solidFill>
                    <a:ea typeface="Times New Roman" panose="02020603050405020304" pitchFamily="18" charset="0"/>
                  </a:rPr>
                  <a:t>и </a:t>
                </a:r>
                <a:r>
                  <a:rPr lang="en-US" sz="2000" i="1" dirty="0">
                    <a:solidFill>
                      <a:schemeClr val="tx1"/>
                    </a:solidFill>
                    <a:ea typeface="Times New Roman" panose="02020603050405020304" pitchFamily="18" charset="0"/>
                  </a:rPr>
                  <a:t>x</a:t>
                </a:r>
                <a:r>
                  <a:rPr lang="en-US" sz="2000" dirty="0">
                    <a:solidFill>
                      <a:schemeClr val="tx1"/>
                    </a:solidFill>
                    <a:ea typeface="Times New Roman" panose="02020603050405020304" pitchFamily="18" charset="0"/>
                  </a:rPr>
                  <a:t> = </a:t>
                </a:r>
                <a:r>
                  <a:rPr lang="ru-RU" sz="2000" dirty="0">
                    <a:solidFill>
                      <a:schemeClr val="tx1"/>
                    </a:solidFill>
                    <a:ea typeface="Times New Roman" panose="02020603050405020304" pitchFamily="18" charset="0"/>
                  </a:rPr>
                  <a:t>5</a:t>
                </a:r>
                <a:r>
                  <a:rPr lang="ru-RU" sz="2000" dirty="0">
                    <a:solidFill>
                      <a:schemeClr val="tx2"/>
                    </a:solidFill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 </m:t>
                    </m:r>
                  </m:oMath>
                </a14:m>
                <a:r>
                  <a:rPr lang="ru-RU" sz="2000" dirty="0">
                    <a:solidFill>
                      <a:schemeClr val="tx2"/>
                    </a:solidFill>
                    <a:ea typeface="Times New Roman" panose="02020603050405020304" pitchFamily="18" charset="0"/>
                  </a:rPr>
                  <a:t>они не являются решениями неравенства</a:t>
                </a:r>
                <a:r>
                  <a:rPr lang="ru-RU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.</a:t>
                </a:r>
              </a:p>
              <a:p>
                <a:pPr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en-US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3</a:t>
                </a:r>
                <a:r>
                  <a:rPr lang="ru-RU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) Решаем строгое неравенство </a:t>
                </a:r>
                <a:r>
                  <a:rPr lang="en-US" sz="2000" i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f</a:t>
                </a:r>
                <a:r>
                  <a:rPr lang="en-US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(</a:t>
                </a:r>
                <a:r>
                  <a:rPr lang="en-US" sz="2000" i="1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x</a:t>
                </a:r>
                <a:r>
                  <a:rPr lang="en-US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) &gt;</a:t>
                </a:r>
                <a:r>
                  <a:rPr lang="ru-RU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0.</a:t>
                </a:r>
                <a:r>
                  <a:rPr lang="en-US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br>
                  <a:rPr lang="ru-RU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</a:br>
                <a:r>
                  <a:rPr lang="ru-RU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Получаем объединение двух интервалов: </a:t>
                </a:r>
                <a:br>
                  <a:rPr lang="ru-RU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</a:br>
                <a:r>
                  <a:rPr lang="en-US" sz="2000" i="1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x</a:t>
                </a:r>
                <a:r>
                  <a:rPr lang="en-US" sz="20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ru-RU" sz="20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  <a:cs typeface="Cambria Math" panose="02040503050406030204" pitchFamily="18" charset="0"/>
                  </a:rPr>
                  <a:t>∈</a:t>
                </a:r>
                <a:r>
                  <a:rPr lang="ru-RU" sz="20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ru-RU" sz="20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ru-RU" sz="20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5;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ru-RU" sz="20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) </a:t>
                </a:r>
                <a:r>
                  <a:rPr lang="ru-RU" sz="20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Cambria Math" panose="02040503050406030204" pitchFamily="18" charset="0"/>
                  </a:rPr>
                  <a:t>∪</a:t>
                </a:r>
                <a:r>
                  <a:rPr lang="ru-RU" sz="20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(5; 7).</a:t>
                </a:r>
                <a:endParaRPr lang="ru-RU" sz="20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ru-RU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4) Объединяем найденные решения: </a:t>
                </a:r>
                <a:br>
                  <a:rPr lang="ru-RU" sz="2000" dirty="0">
                    <a:solidFill>
                      <a:schemeClr val="tx1"/>
                    </a:solidFill>
                    <a:cs typeface="Arial" panose="020B0604020202020204" pitchFamily="34" charset="0"/>
                  </a:rPr>
                </a:br>
                <a:r>
                  <a:rPr lang="ru-RU" sz="2000" dirty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ru-RU" sz="2000" dirty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5;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]</a:t>
                </a:r>
                <a:r>
                  <a:rPr lang="ru-RU" sz="2000" dirty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ru-RU" sz="2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Cambria Math" panose="02040503050406030204" pitchFamily="18" charset="0"/>
                  </a:rPr>
                  <a:t>∪</a:t>
                </a:r>
                <a:r>
                  <a:rPr lang="ru-RU" sz="2000" dirty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 (5; 7</a:t>
                </a:r>
                <a:r>
                  <a:rPr lang="en-US" sz="2000" dirty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]</a:t>
                </a:r>
                <a:r>
                  <a:rPr lang="ru-RU" sz="2000" dirty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.</a:t>
                </a:r>
                <a:endParaRPr lang="ru-RU" sz="2000" dirty="0">
                  <a:solidFill>
                    <a:schemeClr val="tx2"/>
                  </a:solidFill>
                  <a:effectLst/>
                  <a:ea typeface="Times New Roman" panose="02020603050405020304" pitchFamily="18" charset="0"/>
                </a:endParaRPr>
              </a:p>
              <a:p>
                <a:pPr indent="180340" algn="l">
                  <a:lnSpc>
                    <a:spcPct val="110000"/>
                  </a:lnSpc>
                  <a:spcBef>
                    <a:spcPts val="300"/>
                  </a:spcBef>
                  <a:spcAft>
                    <a:spcPts val="600"/>
                  </a:spcAft>
                </a:pPr>
                <a:r>
                  <a:rPr lang="ru-RU" sz="2000" b="1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Ответ.</a:t>
                </a:r>
                <a:r>
                  <a:rPr lang="ru-RU" sz="2000" dirty="0">
                    <a:solidFill>
                      <a:schemeClr val="tx2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ru-RU" sz="2000" dirty="0">
                    <a:solidFill>
                      <a:schemeClr val="tx1"/>
                    </a:solidFill>
                    <a:ea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ru-RU" sz="2000" dirty="0">
                    <a:solidFill>
                      <a:schemeClr val="tx1"/>
                    </a:solidFill>
                    <a:ea typeface="Times New Roman" panose="02020603050405020304" pitchFamily="18" charset="0"/>
                  </a:rPr>
                  <a:t>5;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  <a:ea typeface="Times New Roman" panose="02020603050405020304" pitchFamily="18" charset="0"/>
                  </a:rPr>
                  <a:t>]</a:t>
                </a:r>
                <a:r>
                  <a:rPr lang="ru-RU" sz="2000" dirty="0">
                    <a:solidFill>
                      <a:schemeClr val="tx1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ru-RU" sz="2000" dirty="0">
                    <a:solidFill>
                      <a:schemeClr val="tx1"/>
                    </a:solidFill>
                    <a:ea typeface="Times New Roman" panose="02020603050405020304" pitchFamily="18" charset="0"/>
                    <a:cs typeface="Cambria Math" panose="02040503050406030204" pitchFamily="18" charset="0"/>
                  </a:rPr>
                  <a:t>∪</a:t>
                </a:r>
                <a:r>
                  <a:rPr lang="ru-RU" sz="2000" dirty="0">
                    <a:solidFill>
                      <a:schemeClr val="tx1"/>
                    </a:solidFill>
                    <a:ea typeface="Times New Roman" panose="02020603050405020304" pitchFamily="18" charset="0"/>
                  </a:rPr>
                  <a:t> (5; 7</a:t>
                </a:r>
                <a:r>
                  <a:rPr lang="en-US" sz="2000" dirty="0">
                    <a:solidFill>
                      <a:schemeClr val="tx1"/>
                    </a:solidFill>
                    <a:ea typeface="Times New Roman" panose="02020603050405020304" pitchFamily="18" charset="0"/>
                  </a:rPr>
                  <a:t>]</a:t>
                </a:r>
                <a:r>
                  <a:rPr lang="ru-RU" sz="2000" dirty="0">
                    <a:solidFill>
                      <a:schemeClr val="tx1"/>
                    </a:solidFill>
                    <a:ea typeface="Times New Roman" panose="02020603050405020304" pitchFamily="18" charset="0"/>
                  </a:rPr>
                  <a:t>.</a:t>
                </a:r>
                <a:endParaRPr lang="ru-RU" sz="2000" dirty="0">
                  <a:solidFill>
                    <a:schemeClr val="tx2"/>
                  </a:solidFill>
                  <a:ea typeface="Times New Roman" panose="02020603050405020304" pitchFamily="18" charset="0"/>
                </a:endParaRPr>
              </a:p>
              <a:p>
                <a:pPr indent="180340" algn="l">
                  <a:lnSpc>
                    <a:spcPct val="110000"/>
                  </a:lnSpc>
                  <a:spcBef>
                    <a:spcPts val="300"/>
                  </a:spcBef>
                  <a:spcAft>
                    <a:spcPts val="600"/>
                  </a:spcAft>
                </a:pPr>
                <a:endParaRPr lang="ru-RU" sz="2000" dirty="0">
                  <a:solidFill>
                    <a:schemeClr val="tx2"/>
                  </a:solidFill>
                  <a:effectLst/>
                  <a:ea typeface="Times New Roman" panose="02020603050405020304" pitchFamily="18" charset="0"/>
                </a:endParaRPr>
              </a:p>
              <a:p>
                <a:pPr algn="l">
                  <a:lnSpc>
                    <a:spcPct val="90000"/>
                  </a:lnSpc>
                  <a:spcBef>
                    <a:spcPts val="0"/>
                  </a:spcBef>
                </a:pPr>
                <a:endParaRPr lang="ru-RU" sz="20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  <a:p>
                <a:pPr algn="l">
                  <a:lnSpc>
                    <a:spcPct val="90000"/>
                  </a:lnSpc>
                  <a:spcBef>
                    <a:spcPts val="0"/>
                  </a:spcBef>
                </a:pPr>
                <a:endParaRPr 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90000"/>
                  </a:lnSpc>
                  <a:spcBef>
                    <a:spcPts val="0"/>
                  </a:spcBef>
                </a:pPr>
                <a:endParaRPr lang="ru-RU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l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ru-RU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algn="l">
                  <a:lnSpc>
                    <a:spcPct val="90000"/>
                  </a:lnSpc>
                  <a:spcBef>
                    <a:spcPts val="0"/>
                  </a:spcBef>
                </a:pPr>
                <a:endParaRPr lang="ru-RU" sz="2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95536" y="699542"/>
                <a:ext cx="8208912" cy="4176464"/>
              </a:xfrm>
              <a:blipFill>
                <a:blip r:embed="rId3"/>
                <a:stretch>
                  <a:fillRect l="-817" t="-1752" b="-4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chemeClr val="accent1"/>
                </a:solidFill>
              </a:rPr>
              <a:t>8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4FFC09-8203-4CF2-9EA5-E71B87ADB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3291830"/>
            <a:ext cx="3610562" cy="72043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9D8F24-F690-406C-B0B2-6F817DCA10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4011910"/>
            <a:ext cx="3610562" cy="72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0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>
                <a:solidFill>
                  <a:srgbClr val="FF0000"/>
                </a:solidFill>
              </a:rPr>
              <a:t>Спасибо за внимание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60757"/>
            <a:ext cx="7776864" cy="4176464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  </a:t>
            </a:r>
            <a:r>
              <a:rPr 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Тему разговора не закрываем. Можно продолжить </a:t>
            </a:r>
            <a:br>
              <a:rPr lang="ru-RU" sz="20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следующий раз на материале 10-11 классов, ЕГЭ.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endParaRPr lang="ru-RU" sz="2000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 algn="l"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ru-RU" altLang="ru-RU" sz="2000" dirty="0">
                <a:solidFill>
                  <a:schemeClr val="tx1"/>
                </a:solidFill>
                <a:latin typeface="Arial" panose="020B0604020202020204" pitchFamily="34" charset="0"/>
              </a:rPr>
              <a:t>Эл</a:t>
            </a:r>
            <a:r>
              <a:rPr lang="ru-RU" altLang="ru-RU" sz="2000" dirty="0">
                <a:solidFill>
                  <a:schemeClr val="tx1"/>
                </a:solidFill>
              </a:rPr>
              <a:t>ектронная почта: </a:t>
            </a:r>
            <a:br>
              <a:rPr lang="ru-RU" altLang="ru-RU" sz="2000" dirty="0">
                <a:solidFill>
                  <a:schemeClr val="tx1"/>
                </a:solidFill>
              </a:rPr>
            </a:br>
            <a:r>
              <a:rPr lang="ru-RU" altLang="ru-RU" sz="2000" dirty="0">
                <a:solidFill>
                  <a:schemeClr val="tx1"/>
                </a:solidFill>
              </a:rPr>
              <a:t>Шевкин Александр </a:t>
            </a:r>
            <a:br>
              <a:rPr lang="ru-RU" altLang="ru-RU" sz="2000" dirty="0">
                <a:solidFill>
                  <a:schemeClr val="tx1"/>
                </a:solidFill>
              </a:rPr>
            </a:br>
            <a:r>
              <a:rPr lang="ru-RU" altLang="ru-RU" sz="2000" dirty="0">
                <a:solidFill>
                  <a:schemeClr val="tx1"/>
                </a:solidFill>
              </a:rPr>
              <a:t>Владимирович </a:t>
            </a:r>
          </a:p>
          <a:p>
            <a:pPr algn="l"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en-US" altLang="ru-RU" sz="2000" b="1" dirty="0">
                <a:hlinkClick r:id="rId3"/>
              </a:rPr>
              <a:t>avshevkin@mail.ru</a:t>
            </a:r>
            <a:r>
              <a:rPr lang="ru-RU" altLang="ru-RU" sz="2000" b="1" dirty="0"/>
              <a:t>.</a:t>
            </a:r>
            <a:r>
              <a:rPr lang="en-US" altLang="ru-RU" sz="2000" dirty="0"/>
              <a:t>  </a:t>
            </a:r>
            <a:r>
              <a:rPr lang="ru-RU" altLang="ru-RU" sz="2000" dirty="0"/>
              <a:t> </a:t>
            </a:r>
          </a:p>
          <a:p>
            <a:pPr algn="l"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ru-RU" altLang="ru-RU" sz="2000" dirty="0">
                <a:solidFill>
                  <a:schemeClr val="tx1"/>
                </a:solidFill>
              </a:rPr>
              <a:t>сайт</a:t>
            </a:r>
            <a:r>
              <a:rPr lang="ru-RU" altLang="ru-RU" sz="2000" dirty="0"/>
              <a:t> </a:t>
            </a:r>
            <a:r>
              <a:rPr lang="en-US" altLang="ru-RU" sz="2000" dirty="0">
                <a:hlinkClick r:id="rId4"/>
              </a:rPr>
              <a:t>www.shevkin.ru</a:t>
            </a:r>
            <a:endParaRPr lang="ru-RU" altLang="ru-RU" sz="2000" dirty="0"/>
          </a:p>
          <a:p>
            <a:pPr algn="l" eaLnBrk="1" hangingPunct="1">
              <a:spcBef>
                <a:spcPts val="300"/>
              </a:spcBef>
              <a:buFont typeface="Wingdings" panose="05000000000000000000" pitchFamily="2" charset="2"/>
              <a:buNone/>
            </a:pPr>
            <a:r>
              <a:rPr lang="ru-RU" altLang="ru-RU" sz="2000" dirty="0">
                <a:hlinkClick r:id="rId5"/>
              </a:rPr>
              <a:t>Канал </a:t>
            </a:r>
            <a:r>
              <a:rPr lang="ru-RU" altLang="ru-RU" sz="2000" b="1" dirty="0">
                <a:hlinkClick r:id="rId5"/>
              </a:rPr>
              <a:t>НАБЛЮДАТЕЛЬ</a:t>
            </a:r>
            <a:r>
              <a:rPr lang="ru-RU" altLang="ru-RU" sz="2000" dirty="0"/>
              <a:t> </a:t>
            </a:r>
            <a:br>
              <a:rPr lang="ru-RU" altLang="ru-RU" sz="2000" dirty="0"/>
            </a:br>
            <a:r>
              <a:rPr lang="ru-RU" altLang="ru-RU" sz="2000" dirty="0">
                <a:solidFill>
                  <a:schemeClr val="tx1"/>
                </a:solidFill>
              </a:rPr>
              <a:t>на </a:t>
            </a:r>
            <a:r>
              <a:rPr lang="ru-RU" altLang="ru-RU" sz="2000" b="1" dirty="0">
                <a:solidFill>
                  <a:schemeClr val="tx1"/>
                </a:solidFill>
              </a:rPr>
              <a:t>Яндекс Дзен</a:t>
            </a:r>
            <a:r>
              <a:rPr lang="ru-RU" altLang="ru-RU" sz="2000" dirty="0">
                <a:solidFill>
                  <a:schemeClr val="tx1"/>
                </a:solidFill>
              </a:rPr>
              <a:t>  </a:t>
            </a:r>
          </a:p>
          <a:p>
            <a:pPr algn="l">
              <a:lnSpc>
                <a:spcPct val="90000"/>
              </a:lnSpc>
              <a:spcBef>
                <a:spcPts val="0"/>
              </a:spcBef>
            </a:pPr>
            <a:endParaRPr lang="ru-RU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l">
              <a:lnSpc>
                <a:spcPct val="90000"/>
              </a:lnSpc>
              <a:spcBef>
                <a:spcPts val="0"/>
              </a:spcBef>
            </a:pP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chemeClr val="accent1"/>
                </a:solidFill>
              </a:rPr>
              <a:t>8</a:t>
            </a:r>
          </a:p>
        </p:txBody>
      </p:sp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B1F8373C-6195-4AE4-A19E-D56AEFBD8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19622"/>
            <a:ext cx="295232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404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Уравнения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771550"/>
            <a:ext cx="8136904" cy="4104456"/>
          </a:xfrm>
        </p:spPr>
        <p:txBody>
          <a:bodyPr>
            <a:noAutofit/>
          </a:bodyPr>
          <a:lstStyle/>
          <a:p>
            <a:pPr algn="l">
              <a:spcBef>
                <a:spcPts val="300"/>
              </a:spcBef>
            </a:pPr>
            <a:r>
              <a:rPr lang="ru-RU" sz="2200" dirty="0">
                <a:solidFill>
                  <a:schemeClr val="tx1"/>
                </a:solidFill>
              </a:rPr>
              <a:t>  Приведу два примера.</a:t>
            </a:r>
          </a:p>
          <a:p>
            <a:pPr marL="0" indent="0" algn="l">
              <a:spcBef>
                <a:spcPts val="300"/>
              </a:spcBef>
              <a:buNone/>
            </a:pPr>
            <a:r>
              <a:rPr lang="ru-RU" sz="2200" dirty="0">
                <a:solidFill>
                  <a:srgbClr val="C00000"/>
                </a:solidFill>
                <a:cs typeface="Arial" panose="020B0604020202020204" pitchFamily="34" charset="0"/>
              </a:rPr>
              <a:t> В клетке сидят фазаны и кролики. Всего у них 30 голов </a:t>
            </a:r>
            <a:br>
              <a:rPr lang="ru-RU" sz="2200" dirty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ru-RU" sz="2200" dirty="0">
                <a:solidFill>
                  <a:srgbClr val="C00000"/>
                </a:solidFill>
                <a:cs typeface="Arial" panose="020B0604020202020204" pitchFamily="34" charset="0"/>
              </a:rPr>
              <a:t>и 70 ног. Определите число фазанов и число кроликов. </a:t>
            </a:r>
          </a:p>
          <a:p>
            <a:pPr marL="0" indent="0" algn="l">
              <a:spcBef>
                <a:spcPts val="300"/>
              </a:spcBef>
              <a:buNone/>
            </a:pPr>
            <a:r>
              <a:rPr lang="ru-RU" sz="2200" dirty="0">
                <a:solidFill>
                  <a:srgbClr val="C00000"/>
                </a:solidFill>
                <a:cs typeface="Arial" panose="020B0604020202020204" pitchFamily="34" charset="0"/>
              </a:rPr>
              <a:t>  </a:t>
            </a:r>
            <a:r>
              <a:rPr lang="ru-RU" sz="2200" dirty="0">
                <a:solidFill>
                  <a:schemeClr val="tx1"/>
                </a:solidFill>
                <a:cs typeface="Arial" panose="020B0604020202020204" pitchFamily="34" charset="0"/>
              </a:rPr>
              <a:t>Можно составить уравнение </a:t>
            </a:r>
          </a:p>
          <a:p>
            <a:pPr marL="0" indent="0" algn="l">
              <a:spcBef>
                <a:spcPts val="300"/>
              </a:spcBef>
              <a:buNone/>
            </a:pPr>
            <a:r>
              <a:rPr lang="ru-RU" sz="2200" dirty="0">
                <a:solidFill>
                  <a:schemeClr val="tx1"/>
                </a:solidFill>
                <a:cs typeface="Arial" panose="020B0604020202020204" pitchFamily="34" charset="0"/>
              </a:rPr>
              <a:t>4</a:t>
            </a:r>
            <a:r>
              <a:rPr lang="en-US" sz="2200" i="1" dirty="0">
                <a:solidFill>
                  <a:schemeClr val="tx1"/>
                </a:solidFill>
                <a:cs typeface="Arial" panose="020B0604020202020204" pitchFamily="34" charset="0"/>
              </a:rPr>
              <a:t>x </a:t>
            </a:r>
            <a:r>
              <a:rPr lang="ru-RU" sz="2200" dirty="0">
                <a:solidFill>
                  <a:schemeClr val="tx1"/>
                </a:solidFill>
                <a:cs typeface="Arial" panose="020B0604020202020204" pitchFamily="34" charset="0"/>
              </a:rPr>
              <a:t>+ 2</a:t>
            </a:r>
            <a:r>
              <a:rPr lang="en-US" sz="2200" dirty="0">
                <a:solidFill>
                  <a:schemeClr val="tx1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</a:t>
            </a:r>
            <a:r>
              <a:rPr lang="ru-RU" sz="2200" dirty="0">
                <a:solidFill>
                  <a:schemeClr val="tx1"/>
                </a:solidFill>
                <a:cs typeface="Arial" panose="020B0604020202020204" pitchFamily="34" charset="0"/>
              </a:rPr>
              <a:t>(30 </a:t>
            </a:r>
            <a:r>
              <a:rPr lang="ru-RU" sz="2200" dirty="0"/>
              <a:t>—</a:t>
            </a:r>
            <a:r>
              <a:rPr lang="ru-RU" sz="22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200" i="1" dirty="0">
                <a:solidFill>
                  <a:schemeClr val="tx1"/>
                </a:solidFill>
                <a:cs typeface="Arial" panose="020B0604020202020204" pitchFamily="34" charset="0"/>
              </a:rPr>
              <a:t>x</a:t>
            </a:r>
            <a:r>
              <a:rPr lang="ru-RU" sz="2200" dirty="0">
                <a:solidFill>
                  <a:schemeClr val="tx1"/>
                </a:solidFill>
                <a:cs typeface="Arial" panose="020B0604020202020204" pitchFamily="34" charset="0"/>
              </a:rPr>
              <a:t>) = 70, где </a:t>
            </a:r>
            <a:r>
              <a:rPr lang="en-US" sz="2200" i="1" dirty="0">
                <a:solidFill>
                  <a:schemeClr val="tx1"/>
                </a:solidFill>
                <a:cs typeface="Arial" panose="020B0604020202020204" pitchFamily="34" charset="0"/>
              </a:rPr>
              <a:t>x</a:t>
            </a:r>
            <a:r>
              <a:rPr lang="ru-RU" sz="2200" dirty="0">
                <a:solidFill>
                  <a:schemeClr val="tx1"/>
                </a:solidFill>
                <a:cs typeface="Arial" panose="020B0604020202020204" pitchFamily="34" charset="0"/>
              </a:rPr>
              <a:t> — число </a:t>
            </a:r>
            <a:br>
              <a:rPr lang="ru-RU" sz="22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ru-RU" sz="2200" dirty="0">
                <a:solidFill>
                  <a:schemeClr val="tx1"/>
                </a:solidFill>
                <a:cs typeface="Arial" panose="020B0604020202020204" pitchFamily="34" charset="0"/>
              </a:rPr>
              <a:t>кроликов, и получить ответ. На сайте </a:t>
            </a:r>
            <a:br>
              <a:rPr lang="ru-RU" sz="22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ru-RU" sz="2200" dirty="0" err="1">
                <a:solidFill>
                  <a:schemeClr val="tx1"/>
                </a:solidFill>
                <a:cs typeface="Arial" panose="020B0604020202020204" pitchFamily="34" charset="0"/>
              </a:rPr>
              <a:t>гдз.ру</a:t>
            </a:r>
            <a:r>
              <a:rPr lang="ru-RU" sz="2200" dirty="0">
                <a:solidFill>
                  <a:schemeClr val="tx1"/>
                </a:solidFill>
                <a:cs typeface="Arial" panose="020B0604020202020204" pitchFamily="34" charset="0"/>
              </a:rPr>
              <a:t> применяют систему линейных </a:t>
            </a:r>
            <a:br>
              <a:rPr lang="ru-RU" sz="22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ru-RU" sz="2200" dirty="0">
                <a:solidFill>
                  <a:schemeClr val="tx1"/>
                </a:solidFill>
                <a:cs typeface="Arial" panose="020B0604020202020204" pitchFamily="34" charset="0"/>
              </a:rPr>
              <a:t>уравнений, обозначая через </a:t>
            </a:r>
            <a:r>
              <a:rPr lang="ru-RU" sz="2200" i="1" dirty="0">
                <a:solidFill>
                  <a:schemeClr val="tx1"/>
                </a:solidFill>
                <a:cs typeface="Arial" panose="020B0604020202020204" pitchFamily="34" charset="0"/>
              </a:rPr>
              <a:t>х </a:t>
            </a:r>
            <a:br>
              <a:rPr lang="ru-RU" sz="2200" i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ru-RU" sz="2200" dirty="0">
                <a:solidFill>
                  <a:schemeClr val="tx1"/>
                </a:solidFill>
                <a:cs typeface="Arial" panose="020B0604020202020204" pitchFamily="34" charset="0"/>
              </a:rPr>
              <a:t>кроликов, </a:t>
            </a:r>
            <a:r>
              <a:rPr lang="ru-RU" sz="2200" dirty="0">
                <a:solidFill>
                  <a:schemeClr val="tx1"/>
                </a:solidFill>
              </a:rPr>
              <a:t>а не их количество. </a:t>
            </a:r>
          </a:p>
          <a:p>
            <a:pPr marL="0" indent="0" algn="l">
              <a:spcBef>
                <a:spcPts val="300"/>
              </a:spcBef>
              <a:buNone/>
            </a:pPr>
            <a:r>
              <a:rPr lang="ru-RU" sz="2200" dirty="0">
                <a:solidFill>
                  <a:schemeClr val="tx1"/>
                </a:solidFill>
              </a:rPr>
              <a:t>   А как учили детей более 100 лет 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назад?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4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503E82-1881-46B0-A7C1-8C1E75D77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819537"/>
            <a:ext cx="3816424" cy="334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6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Уравнения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771550"/>
                <a:ext cx="8136904" cy="4104456"/>
              </a:xfrm>
            </p:spPr>
            <p:txBody>
              <a:bodyPr>
                <a:noAutofit/>
              </a:bodyPr>
              <a:lstStyle/>
              <a:p>
                <a:pPr marL="0" indent="0" algn="l">
                  <a:lnSpc>
                    <a:spcPct val="90000"/>
                  </a:lnSpc>
                  <a:spcBef>
                    <a:spcPts val="0"/>
                  </a:spcBef>
                  <a:buNone/>
                </a:pPr>
                <a:r>
                  <a:rPr lang="ru-RU" sz="2200" dirty="0">
                    <a:solidFill>
                      <a:schemeClr val="tx1"/>
                    </a:solidFill>
                  </a:rPr>
                  <a:t>  — Дети, представим, что на верх клетки, в которой </a:t>
                </a:r>
                <a:br>
                  <a:rPr lang="ru-RU" sz="2200" dirty="0">
                    <a:solidFill>
                      <a:schemeClr val="tx1"/>
                    </a:solidFill>
                  </a:rPr>
                </a:br>
                <a:r>
                  <a:rPr lang="ru-RU" sz="2200" dirty="0">
                    <a:solidFill>
                      <a:schemeClr val="tx1"/>
                    </a:solidFill>
                  </a:rPr>
                  <a:t>сидят фазаны и кролики, мы положили морковку. Все кролики встанут на задние лапы, чтобы дотянуться до морковки. Сколько ног (лап) в этот момент будет стоять </a:t>
                </a:r>
                <a:br>
                  <a:rPr lang="ru-RU" sz="2200" dirty="0">
                    <a:solidFill>
                      <a:schemeClr val="tx1"/>
                    </a:solidFill>
                  </a:rPr>
                </a:br>
                <a:r>
                  <a:rPr lang="ru-RU" sz="2200" dirty="0">
                    <a:solidFill>
                      <a:schemeClr val="tx1"/>
                    </a:solidFill>
                  </a:rPr>
                  <a:t>на земле? </a:t>
                </a:r>
              </a:p>
              <a:p>
                <a:pPr marL="0" indent="0" algn="l">
                  <a:lnSpc>
                    <a:spcPct val="90000"/>
                  </a:lnSpc>
                  <a:spcBef>
                    <a:spcPts val="0"/>
                  </a:spcBef>
                  <a:buNone/>
                </a:pPr>
                <a:r>
                  <a:rPr lang="ru-RU" sz="2200" dirty="0">
                    <a:solidFill>
                      <a:schemeClr val="tx1"/>
                    </a:solidFill>
                  </a:rPr>
                  <a:t>  — 60	 (30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</a:t>
                </a:r>
                <a:r>
                  <a:rPr lang="ru-RU" sz="2200" dirty="0">
                    <a:solidFill>
                      <a:schemeClr val="tx1"/>
                    </a:solidFill>
                  </a:rPr>
                  <a:t>2 = 60). </a:t>
                </a:r>
              </a:p>
              <a:p>
                <a:pPr marL="0" indent="0" algn="l">
                  <a:lnSpc>
                    <a:spcPct val="90000"/>
                  </a:lnSpc>
                  <a:spcBef>
                    <a:spcPts val="0"/>
                  </a:spcBef>
                  <a:buNone/>
                </a:pPr>
                <a:r>
                  <a:rPr lang="ru-RU" sz="2200" dirty="0">
                    <a:solidFill>
                      <a:schemeClr val="tx1"/>
                    </a:solidFill>
                  </a:rPr>
                  <a:t>  — Но в условии задачи даны 70 ног, где же остальные?</a:t>
                </a:r>
              </a:p>
              <a:p>
                <a:pPr marL="0" indent="0" algn="l">
                  <a:lnSpc>
                    <a:spcPct val="90000"/>
                  </a:lnSpc>
                  <a:spcBef>
                    <a:spcPts val="0"/>
                  </a:spcBef>
                  <a:buNone/>
                </a:pPr>
                <a:r>
                  <a:rPr lang="ru-RU" sz="2200" dirty="0">
                    <a:solidFill>
                      <a:schemeClr val="tx1"/>
                    </a:solidFill>
                  </a:rPr>
                  <a:t>  — Остальные не посчитаны — это передние лапы кроликов.</a:t>
                </a:r>
              </a:p>
              <a:p>
                <a:pPr marL="0" indent="0" algn="l">
                  <a:lnSpc>
                    <a:spcPct val="90000"/>
                  </a:lnSpc>
                  <a:spcBef>
                    <a:spcPts val="0"/>
                  </a:spcBef>
                  <a:buNone/>
                </a:pPr>
                <a:r>
                  <a:rPr lang="ru-RU" sz="2200" dirty="0">
                    <a:solidFill>
                      <a:schemeClr val="tx1"/>
                    </a:solidFill>
                  </a:rPr>
                  <a:t>  — Сколько их? </a:t>
                </a:r>
              </a:p>
              <a:p>
                <a:pPr marL="0" indent="0" algn="l">
                  <a:lnSpc>
                    <a:spcPct val="90000"/>
                  </a:lnSpc>
                  <a:spcBef>
                    <a:spcPts val="0"/>
                  </a:spcBef>
                  <a:buNone/>
                </a:pPr>
                <a:r>
                  <a:rPr lang="ru-RU" sz="2200" dirty="0">
                    <a:solidFill>
                      <a:schemeClr val="tx1"/>
                    </a:solidFill>
                  </a:rPr>
                  <a:t>  — 10	 (70 </a:t>
                </a:r>
                <a:r>
                  <a:rPr lang="ru-RU" sz="2200" i="1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–</a:t>
                </a:r>
                <a:r>
                  <a:rPr lang="ru-RU" sz="2200" dirty="0">
                    <a:solidFill>
                      <a:schemeClr val="tx1"/>
                    </a:solidFill>
                  </a:rPr>
                  <a:t> 60 = 10).</a:t>
                </a:r>
              </a:p>
              <a:p>
                <a:pPr marL="0" indent="0" algn="l">
                  <a:lnSpc>
                    <a:spcPct val="90000"/>
                  </a:lnSpc>
                  <a:spcBef>
                    <a:spcPts val="0"/>
                  </a:spcBef>
                  <a:buNone/>
                </a:pPr>
                <a:r>
                  <a:rPr lang="ru-RU" sz="2200" dirty="0">
                    <a:solidFill>
                      <a:schemeClr val="tx1"/>
                    </a:solidFill>
                  </a:rPr>
                  <a:t>  — Сколько же кроликов?</a:t>
                </a:r>
              </a:p>
              <a:p>
                <a:pPr marL="0" indent="0" algn="l">
                  <a:lnSpc>
                    <a:spcPct val="90000"/>
                  </a:lnSpc>
                  <a:spcBef>
                    <a:spcPts val="0"/>
                  </a:spcBef>
                  <a:buNone/>
                </a:pPr>
                <a:r>
                  <a:rPr lang="ru-RU" sz="2200" dirty="0">
                    <a:solidFill>
                      <a:schemeClr val="tx1"/>
                    </a:solidFill>
                  </a:rPr>
                  <a:t>  — 5	     (10 : 2 = 5).</a:t>
                </a:r>
              </a:p>
              <a:p>
                <a:pPr marL="0" indent="0" algn="l">
                  <a:lnSpc>
                    <a:spcPct val="90000"/>
                  </a:lnSpc>
                  <a:spcBef>
                    <a:spcPts val="0"/>
                  </a:spcBef>
                  <a:buNone/>
                </a:pPr>
                <a:r>
                  <a:rPr lang="ru-RU" sz="2200" dirty="0">
                    <a:solidFill>
                      <a:schemeClr val="tx1"/>
                    </a:solidFill>
                  </a:rPr>
                  <a:t>  — А фазанов? </a:t>
                </a:r>
              </a:p>
              <a:p>
                <a:pPr marL="0" indent="0" algn="l">
                  <a:lnSpc>
                    <a:spcPct val="90000"/>
                  </a:lnSpc>
                  <a:spcBef>
                    <a:spcPts val="0"/>
                  </a:spcBef>
                  <a:buNone/>
                </a:pPr>
                <a:r>
                  <a:rPr lang="ru-RU" sz="2200" dirty="0">
                    <a:solidFill>
                      <a:schemeClr val="tx1"/>
                    </a:solidFill>
                  </a:rPr>
                  <a:t>   — 25	 (30 </a:t>
                </a:r>
                <a:r>
                  <a:rPr lang="ru-RU" sz="2200" i="1" dirty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–</a:t>
                </a:r>
                <a:r>
                  <a:rPr lang="ru-RU" sz="2200" dirty="0">
                    <a:solidFill>
                      <a:schemeClr val="tx1"/>
                    </a:solidFill>
                  </a:rPr>
                  <a:t> 5 = 25). 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771550"/>
                <a:ext cx="8136904" cy="4104456"/>
              </a:xfrm>
              <a:blipFill>
                <a:blip r:embed="rId3"/>
                <a:stretch>
                  <a:fillRect l="-974" t="-1932" r="-899" b="-81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5</a:t>
            </a:fld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188ADF-3A4A-4B11-9829-69BA0C2E1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822" y="3291830"/>
            <a:ext cx="2531059" cy="185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Уравнения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771550"/>
            <a:ext cx="8136904" cy="4104456"/>
          </a:xfrm>
        </p:spPr>
        <p:txBody>
          <a:bodyPr>
            <a:noAutofit/>
          </a:bodyPr>
          <a:lstStyle/>
          <a:p>
            <a:pPr marL="0" indent="0" algn="l">
              <a:spcBef>
                <a:spcPts val="300"/>
              </a:spcBef>
              <a:buNone/>
            </a:pPr>
            <a:r>
              <a:rPr lang="ru-RU" sz="2200" dirty="0">
                <a:solidFill>
                  <a:schemeClr val="tx1"/>
                </a:solidFill>
              </a:rPr>
              <a:t>  Как-то академик С.М. Никольский спросил</a:t>
            </a:r>
            <a:endParaRPr lang="en-US" sz="2200" dirty="0">
              <a:solidFill>
                <a:schemeClr val="tx1"/>
              </a:solidFill>
            </a:endParaRPr>
          </a:p>
          <a:p>
            <a:pPr marL="0" indent="0" algn="l">
              <a:lnSpc>
                <a:spcPct val="90000"/>
              </a:lnSpc>
              <a:spcBef>
                <a:spcPts val="300"/>
              </a:spcBef>
              <a:buNone/>
            </a:pP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у маленькой соседки по даче:</a:t>
            </a:r>
          </a:p>
          <a:p>
            <a:pPr algn="l">
              <a:lnSpc>
                <a:spcPct val="90000"/>
              </a:lnSpc>
              <a:spcBef>
                <a:spcPts val="300"/>
              </a:spcBef>
            </a:pP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/>
              <a:t>—</a:t>
            </a:r>
            <a:r>
              <a:rPr lang="ru-RU" sz="2200" dirty="0">
                <a:solidFill>
                  <a:schemeClr val="tx1"/>
                </a:solidFill>
              </a:rPr>
              <a:t> Машенька, что вы изучаете на математике?</a:t>
            </a:r>
          </a:p>
          <a:p>
            <a:pPr algn="l">
              <a:lnSpc>
                <a:spcPct val="90000"/>
              </a:lnSpc>
              <a:spcBef>
                <a:spcPts val="300"/>
              </a:spcBef>
            </a:pP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/>
              <a:t>—</a:t>
            </a:r>
            <a:r>
              <a:rPr lang="ru-RU" sz="2200" dirty="0">
                <a:solidFill>
                  <a:schemeClr val="tx1"/>
                </a:solidFill>
              </a:rPr>
              <a:t> Уравнения. </a:t>
            </a:r>
          </a:p>
          <a:p>
            <a:pPr algn="l">
              <a:lnSpc>
                <a:spcPct val="90000"/>
              </a:lnSpc>
              <a:spcBef>
                <a:spcPts val="300"/>
              </a:spcBef>
            </a:pP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/>
              <a:t>— </a:t>
            </a:r>
            <a:r>
              <a:rPr lang="ru-RU" sz="2200" dirty="0">
                <a:solidFill>
                  <a:schemeClr val="tx1"/>
                </a:solidFill>
              </a:rPr>
              <a:t>Ишь ты! А сможешь решить уравнение 3</a:t>
            </a:r>
            <a:r>
              <a:rPr lang="ru-RU" sz="2200" i="1" dirty="0">
                <a:solidFill>
                  <a:schemeClr val="tx1"/>
                </a:solidFill>
              </a:rPr>
              <a:t>х</a:t>
            </a:r>
            <a:r>
              <a:rPr lang="ru-RU" sz="2200" dirty="0">
                <a:solidFill>
                  <a:schemeClr val="tx1"/>
                </a:solidFill>
              </a:rPr>
              <a:t> + </a:t>
            </a:r>
            <a:r>
              <a:rPr lang="ru-RU" sz="2200" i="1" dirty="0">
                <a:solidFill>
                  <a:schemeClr val="tx1"/>
                </a:solidFill>
              </a:rPr>
              <a:t>х</a:t>
            </a:r>
            <a:r>
              <a:rPr lang="ru-RU" sz="2200" dirty="0">
                <a:solidFill>
                  <a:schemeClr val="tx1"/>
                </a:solidFill>
              </a:rPr>
              <a:t> = 12?</a:t>
            </a:r>
          </a:p>
          <a:p>
            <a:pPr algn="l">
              <a:lnSpc>
                <a:spcPct val="90000"/>
              </a:lnSpc>
              <a:spcBef>
                <a:spcPts val="300"/>
              </a:spcBef>
            </a:pPr>
            <a:r>
              <a:rPr lang="ru-RU" sz="2200" dirty="0">
                <a:solidFill>
                  <a:schemeClr val="tx1"/>
                </a:solidFill>
              </a:rPr>
              <a:t>Машенька подумала и сказала: «Первый </a:t>
            </a:r>
            <a:r>
              <a:rPr lang="ru-RU" sz="2200" i="1" dirty="0">
                <a:solidFill>
                  <a:schemeClr val="tx1"/>
                </a:solidFill>
              </a:rPr>
              <a:t>х</a:t>
            </a:r>
            <a:r>
              <a:rPr lang="ru-RU" sz="2200" dirty="0">
                <a:solidFill>
                  <a:schemeClr val="tx1"/>
                </a:solidFill>
              </a:rPr>
              <a:t> равен 2, а 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второй 6».</a:t>
            </a:r>
            <a:endParaRPr lang="en-US" sz="22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spcBef>
                <a:spcPts val="300"/>
              </a:spcBef>
            </a:pPr>
            <a:r>
              <a:rPr lang="ru-RU" sz="2200" dirty="0">
                <a:solidFill>
                  <a:schemeClr val="tx1"/>
                </a:solidFill>
              </a:rPr>
              <a:t>  О чём говорит этот пример? </a:t>
            </a:r>
            <a:r>
              <a:rPr lang="ru-RU" sz="2200" dirty="0"/>
              <a:t>—</a:t>
            </a:r>
            <a:r>
              <a:rPr lang="ru-RU" sz="2200" dirty="0">
                <a:solidFill>
                  <a:schemeClr val="tx1"/>
                </a:solidFill>
              </a:rPr>
              <a:t> О том, что напрасно взрослые навязывают так рано уравнения детям. Тогда, когда их мышление ещё не подготовлено к работе 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с абстрактными объектами (уравнениями). Они ещё 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не научены рассуждать с предметами (решать задачи).</a:t>
            </a:r>
          </a:p>
          <a:p>
            <a:pPr algn="l">
              <a:spcBef>
                <a:spcPts val="300"/>
              </a:spcBef>
            </a:pP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6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17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Уравнения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771550"/>
            <a:ext cx="8136904" cy="4104456"/>
          </a:xfrm>
        </p:spPr>
        <p:txBody>
          <a:bodyPr>
            <a:noAutofit/>
          </a:bodyPr>
          <a:lstStyle/>
          <a:p>
            <a:pPr marL="0" indent="0" algn="l">
              <a:spcBef>
                <a:spcPts val="300"/>
              </a:spcBef>
              <a:buNone/>
            </a:pPr>
            <a:r>
              <a:rPr lang="ru-RU" sz="2200" dirty="0">
                <a:solidFill>
                  <a:schemeClr val="tx1"/>
                </a:solidFill>
              </a:rPr>
              <a:t>  Первый раз уравнения появляются в наших учебниках 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для 5 класса без использования терминологии. 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Там есть такое задание.</a:t>
            </a:r>
          </a:p>
          <a:p>
            <a:pPr marL="0" indent="0" algn="l">
              <a:spcBef>
                <a:spcPts val="300"/>
              </a:spcBef>
              <a:buNone/>
            </a:pPr>
            <a:r>
              <a:rPr lang="ru-RU" sz="2200" dirty="0">
                <a:solidFill>
                  <a:schemeClr val="tx1"/>
                </a:solidFill>
              </a:rPr>
              <a:t>  </a:t>
            </a:r>
            <a:r>
              <a:rPr lang="ru-RU" sz="2200" b="1" dirty="0">
                <a:solidFill>
                  <a:schemeClr val="tx1"/>
                </a:solidFill>
              </a:rPr>
              <a:t>132. </a:t>
            </a:r>
            <a:r>
              <a:rPr lang="ru-RU" sz="2200" dirty="0">
                <a:solidFill>
                  <a:schemeClr val="tx1"/>
                </a:solidFill>
              </a:rPr>
              <a:t>Вычислите неизвестное </a:t>
            </a:r>
            <a:r>
              <a:rPr lang="en-US" sz="2200" i="1" dirty="0">
                <a:solidFill>
                  <a:schemeClr val="tx1"/>
                </a:solidFill>
              </a:rPr>
              <a:t>x</a:t>
            </a:r>
            <a:r>
              <a:rPr lang="ru-RU" sz="2200" dirty="0">
                <a:solidFill>
                  <a:schemeClr val="tx1"/>
                </a:solidFill>
              </a:rPr>
              <a:t>, удовлетворяющее равенству: </a:t>
            </a:r>
            <a:r>
              <a:rPr lang="ru-RU" sz="2200" i="1" dirty="0">
                <a:solidFill>
                  <a:schemeClr val="tx1"/>
                </a:solidFill>
              </a:rPr>
              <a:t>х</a:t>
            </a:r>
            <a:r>
              <a:rPr lang="ru-RU" sz="2200" dirty="0">
                <a:solidFill>
                  <a:schemeClr val="tx1"/>
                </a:solidFill>
              </a:rPr>
              <a:t> + 209 = 700…</a:t>
            </a:r>
          </a:p>
          <a:p>
            <a:pPr marL="0" indent="0" algn="l">
              <a:spcBef>
                <a:spcPts val="300"/>
              </a:spcBef>
              <a:buNone/>
            </a:pPr>
            <a:r>
              <a:rPr lang="ru-RU" sz="2200" dirty="0">
                <a:solidFill>
                  <a:schemeClr val="tx1"/>
                </a:solidFill>
              </a:rPr>
              <a:t>  Это работа над развитием речи учащихся: «Чтобы 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найти неизвестное слагаемое…» Аналогично надо искать другие неизвестные компоненты </a:t>
            </a:r>
            <a:r>
              <a:rPr lang="ru-RU" sz="2200" i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2200" dirty="0">
                <a:solidFill>
                  <a:schemeClr val="tx1"/>
                </a:solidFill>
              </a:rPr>
              <a:t> именно с целью развития речи, усвоения «речевых заготовок» вида «чтобы… надо…».</a:t>
            </a:r>
          </a:p>
          <a:p>
            <a:pPr algn="l">
              <a:spcBef>
                <a:spcPts val="0"/>
              </a:spcBef>
            </a:pPr>
            <a:r>
              <a:rPr lang="ru-RU" sz="2200" dirty="0">
                <a:solidFill>
                  <a:schemeClr val="tx1"/>
                </a:solidFill>
              </a:rPr>
              <a:t>  Затем уравнения появляются в виде пропорций. 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Без терминов «уравнение», «корень уравнения». </a:t>
            </a:r>
          </a:p>
          <a:p>
            <a:pPr algn="l">
              <a:spcBef>
                <a:spcPts val="0"/>
              </a:spcBef>
            </a:pP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7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34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Уравнения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23528" y="771550"/>
                <a:ext cx="8136904" cy="4104456"/>
              </a:xfrm>
            </p:spPr>
            <p:txBody>
              <a:bodyPr>
                <a:noAutofit/>
              </a:bodyPr>
              <a:lstStyle/>
              <a:p>
                <a:pPr marL="0" indent="0" algn="l">
                  <a:lnSpc>
                    <a:spcPct val="90000"/>
                  </a:lnSpc>
                  <a:spcBef>
                    <a:spcPts val="300"/>
                  </a:spcBef>
                  <a:buNone/>
                </a:pPr>
                <a:r>
                  <a:rPr lang="ru-RU" sz="2200" dirty="0">
                    <a:solidFill>
                      <a:schemeClr val="tx1"/>
                    </a:solidFill>
                  </a:rPr>
                  <a:t>  Для решения пропорции используется не только </a:t>
                </a:r>
                <a:br>
                  <a:rPr lang="ru-RU" sz="2200" dirty="0">
                    <a:solidFill>
                      <a:schemeClr val="tx1"/>
                    </a:solidFill>
                  </a:rPr>
                </a:br>
                <a:r>
                  <a:rPr lang="ru-RU" sz="2200" dirty="0">
                    <a:solidFill>
                      <a:schemeClr val="tx1"/>
                    </a:solidFill>
                  </a:rPr>
                  <a:t> способ «произведение крайних членов пропорции </a:t>
                </a:r>
                <a:br>
                  <a:rPr lang="ru-RU" sz="2200" dirty="0">
                    <a:solidFill>
                      <a:schemeClr val="tx1"/>
                    </a:solidFill>
                  </a:rPr>
                </a:br>
                <a:r>
                  <a:rPr lang="ru-RU" sz="2200" dirty="0">
                    <a:solidFill>
                      <a:schemeClr val="tx1"/>
                    </a:solidFill>
                  </a:rPr>
                  <a:t>равно произведению средних членов», но и другие </a:t>
                </a:r>
                <a:br>
                  <a:rPr lang="ru-RU" sz="2200" dirty="0">
                    <a:solidFill>
                      <a:schemeClr val="tx1"/>
                    </a:solidFill>
                  </a:rPr>
                </a:br>
                <a:r>
                  <a:rPr lang="ru-RU" sz="2200" dirty="0">
                    <a:solidFill>
                      <a:schemeClr val="tx1"/>
                    </a:solidFill>
                  </a:rPr>
                  <a:t>свойства пропорции: крайние (средние) члены пропорции можно поменять </a:t>
                </a:r>
                <a:r>
                  <a:rPr lang="ru-RU" sz="2200" dirty="0">
                    <a:solidFill>
                      <a:schemeClr val="tx2">
                        <a:lumMod val="50000"/>
                      </a:schemeClr>
                    </a:solidFill>
                  </a:rPr>
                  <a:t>местами, обе части пропорции </a:t>
                </a:r>
                <a:br>
                  <a:rPr lang="en-US" sz="2200" dirty="0">
                    <a:solidFill>
                      <a:schemeClr val="tx2">
                        <a:lumMod val="50000"/>
                      </a:schemeClr>
                    </a:solidFill>
                  </a:rPr>
                </a:br>
                <a:r>
                  <a:rPr lang="ru-RU" sz="2200" dirty="0">
                    <a:solidFill>
                      <a:schemeClr val="tx2">
                        <a:lumMod val="50000"/>
                      </a:schemeClr>
                    </a:solidFill>
                  </a:rPr>
                  <a:t>можно умножить (разделить) на одно и то же число,</a:t>
                </a:r>
                <a:br>
                  <a:rPr lang="en-US" sz="2200" dirty="0">
                    <a:solidFill>
                      <a:schemeClr val="tx2">
                        <a:lumMod val="50000"/>
                      </a:schemeClr>
                    </a:solidFill>
                  </a:rPr>
                </a:br>
                <a:r>
                  <a:rPr lang="ru-RU" sz="2200" dirty="0">
                    <a:solidFill>
                      <a:schemeClr val="tx2">
                        <a:lumMod val="50000"/>
                      </a:schemeClr>
                    </a:solidFill>
                  </a:rPr>
                  <a:t>не равное нулю). </a:t>
                </a:r>
              </a:p>
              <a:p>
                <a:pPr algn="l">
                  <a:lnSpc>
                    <a:spcPct val="90000"/>
                  </a:lnSpc>
                  <a:spcBef>
                    <a:spcPts val="300"/>
                  </a:spcBef>
                </a:pPr>
                <a:r>
                  <a:rPr lang="en-US" sz="2200" b="1" dirty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:r>
                  <a:rPr lang="ru-RU" sz="2200" b="1" dirty="0">
                    <a:solidFill>
                      <a:schemeClr val="tx2">
                        <a:lumMod val="50000"/>
                      </a:schemeClr>
                    </a:solidFill>
                  </a:rPr>
                  <a:t>54.</a:t>
                </a:r>
                <a:r>
                  <a:rPr lang="ru-RU" sz="2200" dirty="0">
                    <a:solidFill>
                      <a:schemeClr val="tx2">
                        <a:lumMod val="50000"/>
                      </a:schemeClr>
                    </a:solidFill>
                  </a:rPr>
                  <a:t> г)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  <m:r>
                      <a:rPr lang="ru-RU" sz="2400" i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32</m:t>
                        </m:r>
                      </m:den>
                    </m:f>
                  </m:oMath>
                </a14:m>
                <a:r>
                  <a:rPr lang="ru-RU" sz="22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     </a:t>
                </a:r>
                <a:r>
                  <a:rPr lang="ru-RU" sz="2200" b="1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55.</a:t>
                </a:r>
                <a:r>
                  <a:rPr lang="ru-RU" sz="22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г)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ru-RU" sz="240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2200" dirty="0">
                    <a:solidFill>
                      <a:schemeClr val="tx2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l">
                  <a:lnSpc>
                    <a:spcPct val="90000"/>
                  </a:lnSpc>
                  <a:spcBef>
                    <a:spcPts val="300"/>
                  </a:spcBef>
                  <a:buNone/>
                </a:pPr>
                <a:r>
                  <a:rPr lang="ru-RU" sz="2200" dirty="0">
                    <a:solidFill>
                      <a:schemeClr val="tx2">
                        <a:lumMod val="50000"/>
                      </a:schemeClr>
                    </a:solidFill>
                  </a:rPr>
                  <a:t>  Далее изучаются целые числа… только в середине </a:t>
                </a:r>
                <a:br>
                  <a:rPr lang="ru-RU" sz="2200" dirty="0">
                    <a:solidFill>
                      <a:schemeClr val="tx2">
                        <a:lumMod val="50000"/>
                      </a:schemeClr>
                    </a:solidFill>
                  </a:rPr>
                </a:br>
                <a:r>
                  <a:rPr lang="ru-RU" sz="2200" dirty="0">
                    <a:solidFill>
                      <a:schemeClr val="tx2">
                        <a:lumMod val="50000"/>
                      </a:schemeClr>
                    </a:solidFill>
                  </a:rPr>
                  <a:t>6 класса речь идёт об уравнениях</a:t>
                </a:r>
                <a:r>
                  <a:rPr lang="ru-RU" sz="22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 algn="l">
                  <a:lnSpc>
                    <a:spcPct val="90000"/>
                  </a:lnSpc>
                  <a:spcBef>
                    <a:spcPts val="300"/>
                  </a:spcBef>
                  <a:buNone/>
                </a:pPr>
                <a:r>
                  <a:rPr lang="ru-RU" sz="2200" dirty="0">
                    <a:solidFill>
                      <a:schemeClr val="tx1"/>
                    </a:solidFill>
                  </a:rPr>
                  <a:t>  В 2019 году уравнения вообще хотели исключить  </a:t>
                </a:r>
                <a:br>
                  <a:rPr lang="ru-RU" sz="2200" dirty="0">
                    <a:solidFill>
                      <a:schemeClr val="tx1"/>
                    </a:solidFill>
                  </a:rPr>
                </a:br>
                <a:r>
                  <a:rPr lang="ru-RU" sz="2200" dirty="0">
                    <a:solidFill>
                      <a:schemeClr val="tx1"/>
                    </a:solidFill>
                  </a:rPr>
                  <a:t>из требований ФГОС.</a:t>
                </a:r>
              </a:p>
              <a:p>
                <a:pPr marL="0" indent="0" algn="l">
                  <a:spcBef>
                    <a:spcPts val="300"/>
                  </a:spcBef>
                  <a:buNone/>
                </a:pPr>
                <a:r>
                  <a:rPr lang="ru-RU" sz="22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23528" y="771550"/>
                <a:ext cx="8136904" cy="4104456"/>
              </a:xfrm>
              <a:blipFill>
                <a:blip r:embed="rId3"/>
                <a:stretch>
                  <a:fillRect l="-974" t="-1932" b="-2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8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44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5486"/>
            <a:ext cx="7702624" cy="432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rgbClr val="FF0000"/>
                </a:solidFill>
              </a:rPr>
              <a:t>Уравнения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771550"/>
            <a:ext cx="8136904" cy="4104456"/>
          </a:xfrm>
        </p:spPr>
        <p:txBody>
          <a:bodyPr>
            <a:noAutofit/>
          </a:bodyPr>
          <a:lstStyle/>
          <a:p>
            <a:pPr marL="0" indent="0" algn="l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2200" dirty="0">
                <a:solidFill>
                  <a:schemeClr val="tx1"/>
                </a:solidFill>
              </a:rPr>
              <a:t>  В 7 классе уравнения появляются в 9 параграфе (из 10). </a:t>
            </a:r>
          </a:p>
          <a:p>
            <a:pPr marL="0" indent="0" algn="l">
              <a:lnSpc>
                <a:spcPct val="90000"/>
              </a:lnSpc>
              <a:spcBef>
                <a:spcPts val="300"/>
              </a:spcBef>
              <a:buNone/>
            </a:pPr>
            <a:r>
              <a:rPr lang="ru-RU" sz="2200" dirty="0">
                <a:solidFill>
                  <a:schemeClr val="tx1"/>
                </a:solidFill>
              </a:rPr>
              <a:t>  Вводится понятие уравнения первой степени, 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линейного уравнения, потом систем уравнений, 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способы их решения. Применение уравнений и систем 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>для решении задач.</a:t>
            </a:r>
          </a:p>
          <a:p>
            <a:pPr marL="0" indent="0" algn="l">
              <a:lnSpc>
                <a:spcPct val="90000"/>
              </a:lnSpc>
              <a:spcBef>
                <a:spcPts val="300"/>
              </a:spcBef>
              <a:buNone/>
            </a:pPr>
            <a:r>
              <a:rPr lang="ru-RU" sz="2200" dirty="0">
                <a:solidFill>
                  <a:schemeClr val="tx1"/>
                </a:solidFill>
              </a:rPr>
              <a:t>  В 8 классе идёт традиционная работа с квадратными, рациональными уравнениями и системами. Есть пункты </a:t>
            </a:r>
          </a:p>
          <a:p>
            <a:pPr marL="0" indent="0" algn="l">
              <a:lnSpc>
                <a:spcPct val="90000"/>
              </a:lnSpc>
              <a:spcBef>
                <a:spcPts val="300"/>
              </a:spcBef>
              <a:buNone/>
            </a:pPr>
            <a:r>
              <a:rPr lang="ru-RU" sz="2200" dirty="0">
                <a:solidFill>
                  <a:schemeClr val="tx1"/>
                </a:solidFill>
              </a:rPr>
              <a:t>  5.7*. Решение рационального уравнения при помощи замены неизвестного. </a:t>
            </a:r>
          </a:p>
          <a:p>
            <a:pPr marL="0" indent="0" algn="l">
              <a:lnSpc>
                <a:spcPct val="90000"/>
              </a:lnSpc>
              <a:spcBef>
                <a:spcPts val="300"/>
              </a:spcBef>
              <a:buNone/>
            </a:pPr>
            <a:r>
              <a:rPr lang="ru-RU" sz="2200" dirty="0">
                <a:solidFill>
                  <a:schemeClr val="tx1"/>
                </a:solidFill>
              </a:rPr>
              <a:t>  5.8*. Уравнение-следствие.</a:t>
            </a:r>
          </a:p>
          <a:p>
            <a:pPr marL="0" indent="0" algn="l">
              <a:lnSpc>
                <a:spcPct val="90000"/>
              </a:lnSpc>
              <a:spcBef>
                <a:spcPts val="300"/>
              </a:spcBef>
              <a:buNone/>
            </a:pPr>
            <a:r>
              <a:rPr lang="ru-RU" sz="2200" dirty="0">
                <a:solidFill>
                  <a:schemeClr val="tx1"/>
                </a:solidFill>
              </a:rPr>
              <a:t>  В 2019 году рациональные уравнения (с текстовыми задачами) хотели исключить  из требований ФГОС.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78187-516D-4B9D-B7A7-A0A61A568AC1}" type="slidenum">
              <a:rPr lang="ru-RU" smtClean="0">
                <a:solidFill>
                  <a:schemeClr val="accent1"/>
                </a:solidFill>
              </a:rPr>
              <a:pPr>
                <a:defRPr/>
              </a:pPr>
              <a:t>9</a:t>
            </a:fld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99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5899</TotalTime>
  <Words>3905</Words>
  <Application>Microsoft Office PowerPoint</Application>
  <PresentationFormat>Экран (16:9)</PresentationFormat>
  <Paragraphs>325</Paragraphs>
  <Slides>35</Slides>
  <Notes>34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Arial</vt:lpstr>
      <vt:lpstr>Calibri</vt:lpstr>
      <vt:lpstr>Cambria Math</vt:lpstr>
      <vt:lpstr>Trebuchet MS</vt:lpstr>
      <vt:lpstr>Wingdings</vt:lpstr>
      <vt:lpstr>Wingdings 3</vt:lpstr>
      <vt:lpstr>Аспект</vt:lpstr>
      <vt:lpstr>Способы решения уравнений и неравенств (5-9 классы)</vt:lpstr>
      <vt:lpstr>Уравнения</vt:lpstr>
      <vt:lpstr>Уравнения</vt:lpstr>
      <vt:lpstr>Уравнения</vt:lpstr>
      <vt:lpstr>Уравнения</vt:lpstr>
      <vt:lpstr>Уравнения</vt:lpstr>
      <vt:lpstr>Уравнения</vt:lpstr>
      <vt:lpstr>Уравнения</vt:lpstr>
      <vt:lpstr>Уравнения</vt:lpstr>
      <vt:lpstr>Уравнения</vt:lpstr>
      <vt:lpstr>Уравнения</vt:lpstr>
      <vt:lpstr>Уравнения</vt:lpstr>
      <vt:lpstr>Уравнения</vt:lpstr>
      <vt:lpstr>Ещё раз про ОДЗ</vt:lpstr>
      <vt:lpstr>Ещё раз про ОДЗ</vt:lpstr>
      <vt:lpstr>О введении параметров</vt:lpstr>
      <vt:lpstr>О введении параметров</vt:lpstr>
      <vt:lpstr>О введении параметров</vt:lpstr>
      <vt:lpstr>О введении параметров</vt:lpstr>
      <vt:lpstr>О введении параметров</vt:lpstr>
      <vt:lpstr>О введении параметров</vt:lpstr>
      <vt:lpstr>23*. Линейные уравнения с параметром</vt:lpstr>
      <vt:lpstr>23*. Линейные уравнения с параметром</vt:lpstr>
      <vt:lpstr>23*. Линейные уравнения с параметром</vt:lpstr>
      <vt:lpstr>23*. Линейные уравнения с параметром</vt:lpstr>
      <vt:lpstr>23*. Линейные уравнения с параметром</vt:lpstr>
      <vt:lpstr>Решение неравенств</vt:lpstr>
      <vt:lpstr>Решение неравенств</vt:lpstr>
      <vt:lpstr>Решение неравенств</vt:lpstr>
      <vt:lpstr>Решение неравенств</vt:lpstr>
      <vt:lpstr>Решение неравенств</vt:lpstr>
      <vt:lpstr>Решение неравенств</vt:lpstr>
      <vt:lpstr>Решение неравенств</vt:lpstr>
      <vt:lpstr>Решение неравенств</vt:lpstr>
      <vt:lpstr>Спасибо за внимание</vt:lpstr>
    </vt:vector>
  </TitlesOfParts>
  <Company>Prosv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Шевкин</cp:lastModifiedBy>
  <cp:revision>601</cp:revision>
  <cp:lastPrinted>2020-09-30T16:03:52Z</cp:lastPrinted>
  <dcterms:created xsi:type="dcterms:W3CDTF">2016-11-09T08:55:41Z</dcterms:created>
  <dcterms:modified xsi:type="dcterms:W3CDTF">2020-10-16T11:22:38Z</dcterms:modified>
</cp:coreProperties>
</file>