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47"/>
  </p:notesMasterIdLst>
  <p:sldIdLst>
    <p:sldId id="301" r:id="rId2"/>
    <p:sldId id="326" r:id="rId3"/>
    <p:sldId id="367" r:id="rId4"/>
    <p:sldId id="368" r:id="rId5"/>
    <p:sldId id="369" r:id="rId6"/>
    <p:sldId id="370" r:id="rId7"/>
    <p:sldId id="371" r:id="rId8"/>
    <p:sldId id="372" r:id="rId9"/>
    <p:sldId id="373" r:id="rId10"/>
    <p:sldId id="374" r:id="rId11"/>
    <p:sldId id="376" r:id="rId12"/>
    <p:sldId id="377" r:id="rId13"/>
    <p:sldId id="383" r:id="rId14"/>
    <p:sldId id="384" r:id="rId15"/>
    <p:sldId id="409" r:id="rId16"/>
    <p:sldId id="385" r:id="rId17"/>
    <p:sldId id="378" r:id="rId18"/>
    <p:sldId id="379" r:id="rId19"/>
    <p:sldId id="411" r:id="rId20"/>
    <p:sldId id="410" r:id="rId21"/>
    <p:sldId id="380" r:id="rId22"/>
    <p:sldId id="386" r:id="rId23"/>
    <p:sldId id="391" r:id="rId24"/>
    <p:sldId id="392" r:id="rId25"/>
    <p:sldId id="393" r:id="rId26"/>
    <p:sldId id="387" r:id="rId27"/>
    <p:sldId id="394" r:id="rId28"/>
    <p:sldId id="395" r:id="rId29"/>
    <p:sldId id="396" r:id="rId30"/>
    <p:sldId id="389" r:id="rId31"/>
    <p:sldId id="390" r:id="rId32"/>
    <p:sldId id="412" r:id="rId33"/>
    <p:sldId id="381" r:id="rId34"/>
    <p:sldId id="398" r:id="rId35"/>
    <p:sldId id="399" r:id="rId36"/>
    <p:sldId id="400" r:id="rId37"/>
    <p:sldId id="402" r:id="rId38"/>
    <p:sldId id="403" r:id="rId39"/>
    <p:sldId id="382" r:id="rId40"/>
    <p:sldId id="404" r:id="rId41"/>
    <p:sldId id="405" r:id="rId42"/>
    <p:sldId id="406" r:id="rId43"/>
    <p:sldId id="408" r:id="rId44"/>
    <p:sldId id="407" r:id="rId45"/>
    <p:sldId id="366" r:id="rId46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96" autoAdjust="0"/>
    <p:restoredTop sz="92653" autoAdjust="0"/>
  </p:normalViewPr>
  <p:slideViewPr>
    <p:cSldViewPr>
      <p:cViewPr varScale="1">
        <p:scale>
          <a:sx n="65" d="100"/>
          <a:sy n="65" d="100"/>
        </p:scale>
        <p:origin x="641" y="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B165F-DAC5-41D4-8383-6927FFFF8F14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8BC49-7326-4315-9EF6-841B61FD8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01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981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3962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0943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7924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4905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1886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8867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5848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855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169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45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499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860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777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7049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4619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8830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3323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277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9826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8539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7250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8818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9486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2351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1028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5567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2922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5478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159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0146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3720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4890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5751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5972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6949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056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098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4037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7296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805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8114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000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7767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4340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4625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746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440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440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416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557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849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489D5D-8BC3-4F1A-B007-457916AFF7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5AB80A2-57DC-40EA-B344-CF73123B9F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990D02-53CB-4D9A-BCE6-C2CE6A9F0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867B06-144C-483B-BCD0-E8A5602D3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BDC3B4-09D8-43C7-8EA7-4D5091193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069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26F0F-87C3-48F9-904E-F51741E86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0E7169D-3FAC-4D80-B660-E99F8DA731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B3B696-F4AA-447D-A923-4D2B31CB1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2466D0-60D1-45DC-8807-A6CD8A990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89EF95-DC7E-45F1-B892-24644ECF9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438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DE8186E-64AA-459A-BEC2-FBCFEFD6A2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7A2DD6-3A0E-4A71-915D-689A58198C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7715ED-4FAE-4574-AD8B-E6B7CEDDF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DD8040-7574-46E9-91CC-36DB38D21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F507F9-F7FE-4303-AC3D-F590E6D56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39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CFB6A-40B4-412D-A20F-659F7C17B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4D210B-81B7-4A61-8A7B-C390F52C3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FF7351-2937-498E-9383-419987FCE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666359-285E-4055-B273-E5055DC0B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184FB6-B720-4764-B8DA-B88168E5D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10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672ECE-4ACF-48C6-8BD4-D68B836E2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825A07-B359-4B26-BAF6-596572763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834140-3A75-4143-B2CF-5181813E8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B1F9C4-C831-4472-AF3D-286F2A38F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6FD4CB-CC4B-4BA4-AACD-92DF9DD9A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834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0CDF01-0C95-41F2-B6A7-1B37C2E93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BDEE68-8AAB-46FD-B1BE-B7ED753833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ED4312-A30D-45CA-839E-48A8664C90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E14078-0413-4647-B9F1-0A907B3CD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F7EF42-1898-47E6-BFD6-EFF459A5D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AE8946-05E4-45F9-AA7A-E451954B5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01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67D44C-7B46-4109-A144-BD0F68504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0FD890-631A-41E7-A227-2BE14C9A8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585BC5-59C7-47D3-BF6F-1A6FF0D41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6B0F11B-2634-4551-AD6C-1DA9F363D7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9475226-C202-4D18-9D93-081256A30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3FF72B2-3B84-4B5E-8072-2DD630788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C733522-B78E-40DD-B987-083BD462D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F70A8EC-4D89-4D69-AA22-22BF3FF00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306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CB10C-C8F6-4551-83DA-4E289106A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2E92EB4-7B82-4B6A-B45D-9FB0A6809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999072F-C3C8-4EAC-B72A-8D0E7DE98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B44ED92-6B56-48FA-98E3-018A8C344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94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9357F5B-BEB6-4235-AF2C-D0349EA95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FAD45EF-4813-42AA-93B4-2774CA542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39B33BF-BBB4-4BF5-A59C-18B5CB46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5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DD974-C8A6-41A0-A45A-A1221731D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439AE6-BBAC-4524-A0A3-B50533940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8FAB10-AAA7-43A0-B590-AECDF1DDED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93DC21-2590-43BA-878A-276ADD94D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B11FDA-E028-4903-836D-C601E9D0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923983-48B0-41AF-B6B9-24665BAA8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094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19BF9B-C6B5-4D59-B0E6-567C3C037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2762E4-9C94-4AB9-9A55-1A17798A25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9BFD3D-4A6D-4E4E-B64F-657C82B0B4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9C14BA-D7A4-44F7-9CA9-ACCD2DE3A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BEDF27-6F4F-4428-9DEF-D6EC4B956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40E331-853F-42CC-AFF1-A20B9A80D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19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A2315-4885-4411-9194-E6F1A193E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DE4538-F79B-4291-BE31-6AC5E53E9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A16225-0481-40D0-BDC0-281BA4B39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BD8A6-2B11-4ADA-9673-FB0CFB16F882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A89208-A67D-4086-8781-7A6DB10A71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707F22-6659-4C55-996D-B5E021BBC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540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vkin.ru/" TargetMode="External"/><Relationship Id="rId2" Type="http://schemas.openxmlformats.org/officeDocument/2006/relationships/hyperlink" Target="mailto:avshevkin@mail.ru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zen.yandex.ru/media/shevkin/neudobnye-voprosy-po-dokumentu-obrazovanie-2035-5f70d8aefde6297ce39c6b7b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zen.yandex.ru/media/shevkin/tablica-umnojeniia-bolshe-ne-nujna-5f8dee7cb5e4d5370eefe9f6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zen.yandex.ru/media/tehno_chtivo/genialnyi-metod-slojeniia-drobei-i-ego-podvodnye-kamni-5f5f94295622142b93db0f92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zen.yandex.ru/media/shevkin/sovet-protiv-laifhaka-5f5a36b98279b40946603e1a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zen.yandex.ru/media/shevkin/ne-pisal-zadach-i-ne-pishi-5f929e7c1cb04c636bcb26fc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avshevkin@mail.ru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hyperlink" Target="https://zen.yandex.ru/id/5ce04ad26ae53300b438dda5?clid=&amp;referrer_place=null&amp;token" TargetMode="External"/><Relationship Id="rId4" Type="http://schemas.openxmlformats.org/officeDocument/2006/relationships/hyperlink" Target="http://www.shevkin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zen.yandex.ru/media/shevkin/operaciia-our--obrazovanie-v-interesah-ustoichivogo-razvitiia-5f48054dc29b7217479f9c9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57200"/>
            <a:ext cx="7416823" cy="182651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</a:pPr>
            <a:r>
              <a:rPr lang="ru-RU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Чему учим: </a:t>
            </a:r>
            <a:br>
              <a:rPr lang="ru-RU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знаниям или навыкам? </a:t>
            </a:r>
            <a:br>
              <a:rPr lang="ru-RU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важнее: </a:t>
            </a:r>
            <a:br>
              <a:rPr lang="ru-RU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«Почему?» или «Как?»</a:t>
            </a:r>
            <a:endParaRPr lang="ru-RU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971600" y="2715766"/>
            <a:ext cx="7543750" cy="197053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70C0"/>
                </a:solidFill>
                <a:latin typeface="+mj-lt"/>
              </a:rPr>
              <a:t>Шевкин Александр Владимирович</a:t>
            </a:r>
            <a:r>
              <a:rPr lang="ru-RU" sz="2000" dirty="0">
                <a:solidFill>
                  <a:srgbClr val="0070C0"/>
                </a:solidFill>
                <a:latin typeface="+mj-lt"/>
              </a:rPr>
              <a:t>, </a:t>
            </a:r>
            <a:br>
              <a:rPr lang="ru-RU" sz="2000" dirty="0">
                <a:solidFill>
                  <a:srgbClr val="0070C0"/>
                </a:solidFill>
                <a:latin typeface="+mj-lt"/>
              </a:rPr>
            </a:br>
            <a:r>
              <a:rPr lang="ru-RU" sz="2000" dirty="0">
                <a:solidFill>
                  <a:srgbClr val="0070C0"/>
                </a:solidFill>
                <a:latin typeface="+mj-lt"/>
              </a:rPr>
              <a:t>Заслуженный учитель РФ, лауреат премии </a:t>
            </a:r>
            <a:r>
              <a:rPr lang="ru-RU" sz="2000" dirty="0">
                <a:solidFill>
                  <a:srgbClr val="0070C0"/>
                </a:solidFill>
              </a:rPr>
              <a:t>и грантов </a:t>
            </a:r>
            <a:r>
              <a:rPr lang="ru-RU" sz="2000" dirty="0">
                <a:solidFill>
                  <a:srgbClr val="0070C0"/>
                </a:solidFill>
                <a:latin typeface="+mj-lt"/>
              </a:rPr>
              <a:t>мэрии Москвы в области образования, </a:t>
            </a:r>
            <a:r>
              <a:rPr lang="ru-RU" sz="2000" dirty="0" err="1">
                <a:solidFill>
                  <a:srgbClr val="0070C0"/>
                </a:solidFill>
              </a:rPr>
              <a:t>к.п.н</a:t>
            </a:r>
            <a:r>
              <a:rPr lang="ru-RU" sz="2000" dirty="0">
                <a:solidFill>
                  <a:srgbClr val="0070C0"/>
                </a:solidFill>
              </a:rPr>
              <a:t>., </a:t>
            </a:r>
            <a:r>
              <a:rPr lang="ru-RU" sz="2000" dirty="0" err="1">
                <a:solidFill>
                  <a:srgbClr val="0070C0"/>
                </a:solidFill>
              </a:rPr>
              <a:t>с.н.с</a:t>
            </a:r>
            <a:r>
              <a:rPr lang="ru-RU" sz="2000" dirty="0">
                <a:solidFill>
                  <a:srgbClr val="0070C0"/>
                </a:solidFill>
              </a:rPr>
              <a:t>., </a:t>
            </a:r>
            <a:r>
              <a:rPr lang="ru-RU" sz="2000" dirty="0">
                <a:solidFill>
                  <a:srgbClr val="0070C0"/>
                </a:solidFill>
                <a:latin typeface="+mj-lt"/>
              </a:rPr>
              <a:t>стаж работы в школе 44 года, один из авторов учебников математики </a:t>
            </a:r>
            <a:r>
              <a:rPr lang="ru-RU" sz="2000" dirty="0">
                <a:solidFill>
                  <a:srgbClr val="0070C0"/>
                </a:solidFill>
              </a:rPr>
              <a:t>серии «МГУ-школе»,</a:t>
            </a:r>
            <a:r>
              <a:rPr lang="ru-RU" sz="2000" dirty="0">
                <a:solidFill>
                  <a:srgbClr val="0070C0"/>
                </a:solidFill>
                <a:latin typeface="+mj-lt"/>
              </a:rPr>
              <a:t> </a:t>
            </a:r>
            <a:br>
              <a:rPr lang="ru-RU" sz="2000" dirty="0">
                <a:solidFill>
                  <a:srgbClr val="0070C0"/>
                </a:solidFill>
                <a:latin typeface="+mj-lt"/>
              </a:rPr>
            </a:br>
            <a:r>
              <a:rPr lang="ru-RU" sz="2000" dirty="0">
                <a:solidFill>
                  <a:srgbClr val="0070C0"/>
                </a:solidFill>
                <a:latin typeface="+mj-lt"/>
              </a:rPr>
              <a:t>С.М. Никольский и др., Просвещение.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tx1"/>
                </a:solidFill>
                <a:latin typeface="+mj-lt"/>
                <a:hlinkClick r:id="rId2"/>
              </a:rPr>
              <a:t>avshevkin@mail.ru</a:t>
            </a:r>
            <a:r>
              <a:rPr lang="ru-RU" sz="2000" b="1" dirty="0">
                <a:solidFill>
                  <a:schemeClr val="tx1"/>
                </a:solidFill>
                <a:latin typeface="+mj-lt"/>
              </a:rPr>
              <a:t>        </a:t>
            </a:r>
            <a:r>
              <a:rPr lang="en-US" sz="2000" b="1" dirty="0">
                <a:solidFill>
                  <a:schemeClr val="tx1"/>
                </a:solidFill>
                <a:latin typeface="+mj-lt"/>
                <a:hlinkClick r:id="rId3"/>
              </a:rPr>
              <a:t>www.shevkin.ru</a:t>
            </a:r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BC701F-CED1-4895-AA49-9FCFC9BD8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5595" y="195485"/>
            <a:ext cx="3728894" cy="243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84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</a:rPr>
              <a:t>Образование в России. Планы «реформаторов» в жизнь!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27534"/>
            <a:ext cx="8568952" cy="424847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На рубеже веков в беседе с неназванным реформатором российского образования В.И. Арнольд сказал, что надо бы повысить зарплату учителям. На что получил удивительный ответ: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 вот этого делать не нужно, так как это только закрепит монополию малокомпетентных старушек».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Надо ли удивляться, что через 20 лет у нас продолжают ту же политику в образовании. Обратите внимание на проект документа, опубликованный 13.02.2020.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Читать: 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YS Text Fallback"/>
              </a:rPr>
              <a:t>Неудобные вопросы по </a:t>
            </a:r>
            <a:br>
              <a:rPr lang="ru-RU" sz="2400" b="1" i="0" dirty="0">
                <a:solidFill>
                  <a:srgbClr val="000000"/>
                </a:solidFill>
                <a:effectLst/>
                <a:latin typeface="YS Text Fallback"/>
              </a:rPr>
            </a:br>
            <a:r>
              <a:rPr lang="ru-RU" sz="2400" b="1" i="0" dirty="0">
                <a:solidFill>
                  <a:srgbClr val="000000"/>
                </a:solidFill>
                <a:effectLst/>
                <a:latin typeface="YS Text Fallback"/>
              </a:rPr>
              <a:t>документу «Образование 2035».</a:t>
            </a:r>
          </a:p>
          <a:p>
            <a:pPr algn="l">
              <a:spcBef>
                <a:spcPts val="0"/>
              </a:spcBef>
            </a:pPr>
            <a:r>
              <a:rPr lang="en-US" sz="2400" i="0" dirty="0">
                <a:solidFill>
                  <a:srgbClr val="000000"/>
                </a:solidFill>
                <a:effectLst/>
                <a:latin typeface="YS Text Fallback"/>
                <a:hlinkClick r:id="rId3"/>
              </a:rPr>
              <a:t>https://zen.yandex.ru/media/shevkin/neudobnye-voprosy-po-dokumentu-obrazovanie-2035-5f70d8aefde6297ce39c6b7b</a:t>
            </a:r>
            <a:endParaRPr lang="ru-RU" sz="2400" i="0" dirty="0">
              <a:solidFill>
                <a:srgbClr val="000000"/>
              </a:solidFill>
              <a:effectLst/>
              <a:latin typeface="YS Text Fallback"/>
            </a:endParaRPr>
          </a:p>
          <a:p>
            <a:pPr algn="l">
              <a:spcBef>
                <a:spcPts val="0"/>
              </a:spcBef>
            </a:pPr>
            <a:endParaRPr lang="ru-RU" sz="2400" i="0" dirty="0">
              <a:solidFill>
                <a:srgbClr val="000000"/>
              </a:solidFill>
              <a:effectLst/>
              <a:latin typeface="YS Text Fallback"/>
            </a:endParaRPr>
          </a:p>
          <a:p>
            <a:pPr algn="l">
              <a:spcBef>
                <a:spcPts val="0"/>
              </a:spcBef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10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75DED4-80FF-4A5F-92D5-7EE9F0A05D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4383" y="3291830"/>
            <a:ext cx="4066875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451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</a:rPr>
              <a:t>Образование в России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27534"/>
            <a:ext cx="8568952" cy="424847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В образовании сейчас правят бал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специалисты, мало что понимающие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учебном процессе, плохо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знающие реалии школы.</a:t>
            </a:r>
          </a:p>
          <a:p>
            <a:pPr algn="l">
              <a:spcBef>
                <a:spcPts val="0"/>
              </a:spcBef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Вспомним Дмитрия Пескова (спецпредставитель Президента РФ по цифровому и технологическому развитию). Этот мудрец год проучился в Великобритании и вдруг получил способности видеть будущее образования России. Но при этом почему-то иногда говорит про десятилетнее обучение в российской школе.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11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B8E006-1661-4845-8A98-1F60D5079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123478"/>
            <a:ext cx="3638673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62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</a:rPr>
              <a:t>Образование в России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27534"/>
            <a:ext cx="8640960" cy="424847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Агентов влияния Запада в нашем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образовании слишком много.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Один из них Г. Греф. Он рассказал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директорам подмосковных школ, что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стоит задача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преподавать не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знания, а навыки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Нас учит «гуру»,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знающий, что навык – это автоматизированное умение, что его не преподают, а приобретают в работе.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Под стать упомянутым мудреца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 и содержание многих образовательных ресурсов, повергающее в шок двумя вещами: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никчёмностью «контента»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восторгами читателей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Прив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еду примеры.</a:t>
            </a:r>
          </a:p>
          <a:p>
            <a:pPr algn="l">
              <a:spcBef>
                <a:spcPts val="0"/>
              </a:spcBef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12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7BE075-6C59-427A-874A-FF625E536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416" y="1226"/>
            <a:ext cx="3762611" cy="249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57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</a:rPr>
              <a:t>Учат в Интернете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089" y="627534"/>
            <a:ext cx="8772407" cy="424847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Интернете полно желающих поделиться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лайфхаками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(советами) простого обучения.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достаётся малышам. </a:t>
            </a:r>
          </a:p>
          <a:p>
            <a:pPr algn="l">
              <a:spcBef>
                <a:spcPts val="0"/>
              </a:spcBef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Некая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KUMONo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-мама записала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</a:t>
            </a:r>
            <a:b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6 = 22 </a:t>
            </a:r>
            <a:b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пишет: «Скажите ребенку, что </a:t>
            </a:r>
            <a:b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числа стоят рядышком — так просто 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представить, что они ВМЕСТЕ, </a:t>
            </a: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 и просят сложиться, чтобы стать </a:t>
            </a: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ещё поближе друг к другу».</a:t>
            </a:r>
            <a:r>
              <a:rPr lang="en-US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       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2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Вычитаемое и разность так </a:t>
            </a:r>
            <a:br>
              <a:rPr lang="en-US" sz="22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  <a:r>
              <a:rPr lang="ru-RU" sz="22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близко… и хотят сложиться</a:t>
            </a:r>
            <a:endParaRPr lang="en-US" sz="2200" b="0" i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     </a:t>
            </a:r>
            <a:r>
              <a:rPr lang="ru-RU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еще больше… </a:t>
            </a:r>
            <a:r>
              <a:rPr lang="en-US" sz="22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такой вот</a:t>
            </a:r>
          </a:p>
          <a:p>
            <a:pPr algn="l">
              <a:spcBef>
                <a:spcPts val="0"/>
              </a:spcBef>
            </a:pPr>
            <a:r>
              <a:rPr lang="ru-RU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     </a:t>
            </a:r>
            <a:r>
              <a:rPr lang="ru-RU" sz="22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200" b="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романтИк</a:t>
            </a:r>
            <a:r>
              <a:rPr lang="ru-RU" sz="22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❤️❤️❤️</a:t>
            </a: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13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0637E45-FEA5-43CA-BD4F-9619FC94E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9171" y="1707654"/>
            <a:ext cx="3667325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90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</a:rPr>
              <a:t>Учат в Интернете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089" y="627534"/>
            <a:ext cx="8772407" cy="4248472"/>
          </a:xfrm>
        </p:spPr>
        <p:txBody>
          <a:bodyPr>
            <a:noAutofit/>
          </a:bodyPr>
          <a:lstStyle/>
          <a:p>
            <a:pPr algn="l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Интересный аргумент! В 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уравнении </a:t>
            </a:r>
            <a:r>
              <a:rPr lang="ru-RU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∙ 2 =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числа 2 и 6 тоже стоят близко. И они будут просить сложиться? Ведь основание </a:t>
            </a:r>
            <a:b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выбора действия (они близко) такое же. </a:t>
            </a: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вот её рисунок, советующий </a:t>
            </a:r>
            <a:b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ребёнку действие, которое надо </a:t>
            </a:r>
            <a:b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запомнить.</a:t>
            </a:r>
          </a:p>
          <a:p>
            <a:pPr algn="l">
              <a:spcBef>
                <a:spcPts val="0"/>
              </a:spcBef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300"/>
              </a:spcBef>
            </a:pPr>
            <a:r>
              <a:rPr lang="ru-RU" sz="2200" b="0" i="1" dirty="0">
                <a:solidFill>
                  <a:srgbClr val="E43D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					Минус пытается </a:t>
            </a:r>
            <a:r>
              <a:rPr lang="en-US" sz="2200" i="1" dirty="0">
                <a:solidFill>
                  <a:srgbClr val="E43D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</a:t>
            </a:r>
            <a:r>
              <a:rPr lang="ru-RU" sz="2200" i="1" dirty="0">
                <a:solidFill>
                  <a:srgbClr val="E43D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								</a:t>
            </a:r>
            <a:r>
              <a:rPr lang="ru-RU" sz="2200" b="0" i="1" dirty="0">
                <a:solidFill>
                  <a:srgbClr val="E43D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дотянуться до разности.</a:t>
            </a:r>
            <a:endParaRPr lang="ru-RU" sz="2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14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CE23A3-9F9F-433A-9FD2-9AF9F689B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081" y="1779662"/>
            <a:ext cx="3738415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594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</a:rPr>
              <a:t>Учат в Интернете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089" y="627534"/>
            <a:ext cx="8772407" cy="4248472"/>
          </a:xfrm>
        </p:spPr>
        <p:txBody>
          <a:bodyPr>
            <a:noAutofit/>
          </a:bodyPr>
          <a:lstStyle/>
          <a:p>
            <a:pPr algn="l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Отмечу, что сообщение советов, как делать без всякого понимания, или советов для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запоминания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встречались и в учебниках. В 2000 году в рецензии учебника Л.Н.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Шеврина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др. для Федерального экспертного совета я привёл пример.</a:t>
            </a:r>
          </a:p>
          <a:p>
            <a:pPr algn="l">
              <a:spcBef>
                <a:spcPts val="300"/>
              </a:spcBef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105. 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«числитель и знаменатель дроби «соревнуются», кто сильнее, и каждый тянет дробь в свою сторону. Числитель тянет дробь вверх. Если он больше знаменателя, то дробь больше, чем 1.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знаменатель упирается…»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spcBef>
                <a:spcPts val="300"/>
              </a:spcBef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Уверен, что обоснование сравнения правильной или неправильной дроби с единицей это обучение доказательствам. Здесь надо учить доказывать, а не грузить память. 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300"/>
              </a:spcBef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Это место осталось в учебнике без исправления.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15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841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</a:rPr>
              <a:t>Учат в Интернете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089" y="627534"/>
            <a:ext cx="8772407" cy="4248472"/>
          </a:xfrm>
        </p:spPr>
        <p:txBody>
          <a:bodyPr>
            <a:noAutofit/>
          </a:bodyPr>
          <a:lstStyle/>
          <a:p>
            <a:pPr algn="l">
              <a:spcBef>
                <a:spcPts val="300"/>
              </a:spcBef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В начале 80-х годов прошлого века в 4 классе (теперь 5) был у меня опорный конспект, возникавший постепенно в работе с классом. Глядя на него, ребята лучше запоминали названия компонентов действий (первая буква названия над числом), а также знак действия, с помощью которых находится неизвестная компонента (знак действия под числом). Ребята сдавали зачёт: формулировали каждое правило, </a:t>
            </a:r>
            <a:b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приводили пример на его </a:t>
            </a:r>
            <a:b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применение, я уточнял: как </a:t>
            </a:r>
            <a:b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 это число? А это? </a:t>
            </a:r>
            <a:b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Первые сдавшие зачёт строго </a:t>
            </a:r>
            <a:b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экзаменовали одноклассников…</a:t>
            </a:r>
          </a:p>
          <a:p>
            <a:pPr algn="l"/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16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17CA54-4F11-489F-9309-9EEDC84C1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423" y="2715766"/>
            <a:ext cx="423557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07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</a:rPr>
              <a:t>Учат в Интернете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089" y="627534"/>
            <a:ext cx="8772407" cy="424847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Вернёмся к нашим реалиям. Один блогер утверждает: 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умножения больше не нужна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выполнять умножение многозначных чисел надо старым японским способом — при помощи подсчёта точек пересечения прямых.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spcBef>
                <a:spcPts val="0"/>
              </a:spcBef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Советующий не думает о </a:t>
            </a:r>
            <a:b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последствиях,  ведь надо будет </a:t>
            </a:r>
            <a:b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учить не только умножению, но </a:t>
            </a:r>
            <a:b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делению (где надо умножать), </a:t>
            </a:r>
            <a:b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 ещё умножению и делению </a:t>
            </a:r>
            <a:b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обыкновенных и десятичных </a:t>
            </a:r>
            <a:b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дробей. Будем считать точки?</a:t>
            </a:r>
          </a:p>
          <a:p>
            <a:pPr algn="l">
              <a:spcBef>
                <a:spcPts val="0"/>
              </a:spcBef>
            </a:pPr>
            <a:r>
              <a:rPr lang="ru-RU" sz="2000" b="0" i="0" u="none" strike="noStrike" dirty="0">
                <a:solidFill>
                  <a:srgbClr val="0077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https://zen.yandex.ru/media/shevkin/tablica-umnojeniia-bolshe-ne-nujna-5f8dee7cb5e4d5370eefe9f6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17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36EB8F-CC1B-4CD4-92E2-CD265945F4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6214" y="1995686"/>
            <a:ext cx="4212290" cy="314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75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</a:rPr>
              <a:t>Учат в Интернете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27534"/>
                <a:ext cx="8568952" cy="4248472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Другой блогер</a:t>
                </a:r>
                <a:r>
                  <a:rPr lang="ru-RU" sz="24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предлагает складывать и вычитать обыкновенные дроби </a:t>
                </a:r>
                <a:r>
                  <a:rPr 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«методом бабочки</a:t>
                </a:r>
                <a:r>
                  <a:rPr lang="ru-RU" sz="24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». При этом не думает </a:t>
                </a:r>
                <a:br>
                  <a:rPr lang="ru-RU" sz="24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 громоздкости вычислений.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 миллионные просмотры ролика </a:t>
                </a:r>
                <a:r>
                  <a:rPr lang="ru-RU" sz="24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молодого учителя написал МК (10.09.2020) и ещё </a:t>
                </a:r>
                <a:r>
                  <a:rPr 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один </a:t>
                </a:r>
                <a:r>
                  <a:rPr lang="ru-RU" sz="24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блогер, указавший на "подводные камни" метода на примере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ru-RU" sz="24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Блогер решил задачу проще: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ru-RU" sz="24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но не заметил более</a:t>
                </a: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ru-RU" sz="24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простого решения: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24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1200"/>
                  </a:spcBef>
                </a:pPr>
                <a:r>
                  <a:rPr lang="ru-RU" sz="2000" b="0" i="0" u="none" strike="noStrike" dirty="0">
                    <a:solidFill>
                      <a:srgbClr val="0077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  <a:hlinkClick r:id="rId3"/>
                  </a:rPr>
                  <a:t>https://zen.yandex.ru/media/tehno_chtivo/genialnyi-metod-slojeniia-drobei-i-ego-podvodnye-kamni-5f5f94295622142b93db0f92</a:t>
                </a:r>
                <a:endParaRPr lang="ru-RU" sz="20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4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ru-RU" sz="2000" b="0" i="0" u="none" strike="noStrike" dirty="0">
                  <a:solidFill>
                    <a:srgbClr val="0077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27534"/>
                <a:ext cx="8568952" cy="4248472"/>
              </a:xfrm>
              <a:blipFill>
                <a:blip r:embed="rId4"/>
                <a:stretch>
                  <a:fillRect l="-1067" t="-20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18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241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</a:rPr>
              <a:t>Учат в Интернете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27534"/>
            <a:ext cx="8568952" cy="424847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spcAft>
                <a:spcPts val="30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Для полноты картины здесь не хватает только американского способа сложения дробей. Его мне прислали в комментарии.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Метод такой: пишем оба знаменателя в начале строки: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111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Смотрим, какое число меньше, прибавляем к нему первое в его строке. У нас меньше 74, прибавляем, получаем: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111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74 148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Теперь меньше стало второе, считаем дальше: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111 222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74 148 222</a:t>
            </a:r>
          </a:p>
          <a:p>
            <a:pPr algn="l">
              <a:spcBef>
                <a:spcPts val="0"/>
              </a:spcBef>
            </a:pPr>
            <a:endParaRPr lang="ru-RU" sz="2400" b="0" i="0" u="none" strike="noStrike" dirty="0">
              <a:solidFill>
                <a:srgbClr val="0077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19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959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</a:rPr>
              <a:t>Мировые тенденции в образовании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8424936" cy="4104456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Ещё в начале века меня удивило сообщение академика РАН Владимира Игоревича Арнольда о том, что снижение уровня образования – это общемировая тенденция. 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еня занимали вопросы: человечество пресытилось знаниями? неужели молодёжи знания и широкое образование больше не нужны?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Стало понятно, что снижение уровня образования в мире это рукотворный процесс. 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Вот как это описал 22.10.2002 В.И. Арнольд, выступая в Государственной Думе по поводу неутверждённого тогда стандарта образования.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089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</a:rPr>
              <a:t>Учат в Интернете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27534"/>
                <a:ext cx="8568952" cy="4248472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Ура, получили одинаковые числа, это и есть НОК.</a:t>
                </a: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для сложения дробей числитель и знаменатель первой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дроби умножаем на количество чисел в первой строке (2), а числитель и знаменатель второй дроби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—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количество чисел во второй строке (3).</a:t>
                </a: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Например,</a:t>
                </a:r>
                <a:r>
                  <a:rPr lang="ru-RU" sz="24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111</m:t>
                        </m:r>
                      </m:den>
                    </m:f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74</m:t>
                        </m:r>
                      </m:den>
                    </m:f>
                  </m:oMath>
                </a14:m>
                <a:r>
                  <a:rPr lang="ru-RU" sz="24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ru-RU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 2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111</m:t>
                        </m:r>
                        <m:r>
                          <a:rPr lang="ru-RU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 2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ru-RU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 3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74</m:t>
                        </m:r>
                        <m:r>
                          <a:rPr lang="ru-RU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ru-RU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222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l"/>
                <a:r>
                  <a:rPr 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Надо ли удивляться, что американские студенты плохо складывают дроби? Это же чистый «</a:t>
                </a:r>
                <a:r>
                  <a:rPr lang="ru-RU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лайфак</a:t>
                </a:r>
                <a:r>
                  <a:rPr 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»: делай, как я сказал, не важно, что ты ничего не понимаешь.</a:t>
                </a:r>
                <a:endParaRPr lang="ru-RU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ru-RU" sz="2400" b="0" i="0" u="none" strike="noStrike" dirty="0">
                  <a:solidFill>
                    <a:srgbClr val="0077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27534"/>
                <a:ext cx="8568952" cy="4248472"/>
              </a:xfrm>
              <a:blipFill>
                <a:blip r:embed="rId3"/>
                <a:stretch>
                  <a:fillRect l="-1067" t="-2009" r="-11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20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133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</a:rPr>
              <a:t>Учат в Интернете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27534"/>
            <a:ext cx="8568952" cy="4248472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Разумеется, я прокомментировал первое предложение. Критикуя, предложил, как надо учить сложению и вычитанию дробей самым что ни на есть традиционным способом.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rgbClr val="0077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https://zen.yandex.ru/media/shevkin/sovet-protiv-laifhaka-5f5a36b98279b40946603e1a</a:t>
            </a:r>
            <a:endParaRPr lang="ru-RU" sz="2000" dirty="0">
              <a:solidFill>
                <a:srgbClr val="0077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Давайте на это остановимся. Как мы это делаем, следуя обруганным традициям? Последовательно продвигаемся в изучении от одного случая к другому, разбирая сложение дробей с разными знаменателями. Учим детей не рецепту «делай так и получишь, что надо», а учим ориентироваться в разных ситуациях и поступать согласно обстановке.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21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936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</a:rPr>
              <a:t>Учат в Интернете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27534"/>
                <a:ext cx="8568952" cy="4248472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Знаменатель одной дроби делится на знаменатель другой.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ru-RU" sz="2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34</m:t>
                        </m:r>
                      </m:den>
                    </m:f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\</m:t>
                            </m:r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ru-RU" sz="2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17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34</m:t>
                        </m:r>
                      </m:den>
                    </m:f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ru-RU" sz="2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27534"/>
                <a:ext cx="8568952" cy="4248472"/>
              </a:xfrm>
              <a:blipFill>
                <a:blip r:embed="rId3"/>
                <a:stretch>
                  <a:fillRect l="-1067" t="-11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22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223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</a:rPr>
              <a:t>Учат в Интернете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27534"/>
                <a:ext cx="8568952" cy="4248472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Знаменатель одной дроби делится на знаменатель другой.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ru-RU" sz="2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34</m:t>
                        </m:r>
                      </m:den>
                    </m:f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\2</m:t>
                            </m:r>
                          </m:sup>
                        </m:sSup>
                      </m:num>
                      <m:den>
                        <m:r>
                          <a:rPr lang="ru-RU" sz="2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17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7+3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34</m:t>
                        </m:r>
                      </m:den>
                    </m:f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ru-RU" sz="2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Знаменатели дробей взаимно просты.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\</m:t>
                            </m:r>
                            <m:r>
                              <a:rPr lang="ru-RU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sup>
                        </m:sSup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\</m:t>
                            </m:r>
                            <m:r>
                              <a:rPr lang="ru-RU" sz="24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</m:num>
                      <m:den>
                        <m:r>
                          <a:rPr lang="ru-RU" sz="2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7+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2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34</m:t>
                        </m:r>
                      </m:num>
                      <m:den>
                        <m:r>
                          <a:rPr lang="ru-RU" sz="2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27534"/>
                <a:ext cx="8568952" cy="4248472"/>
              </a:xfrm>
              <a:blipFill>
                <a:blip r:embed="rId3"/>
                <a:stretch>
                  <a:fillRect l="-1067" t="-11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23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71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</a:rPr>
              <a:t>Учат в Интернете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27534"/>
                <a:ext cx="8568952" cy="4248472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Знаменатель одной дроби делится на знаменатель другой.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ru-RU" sz="2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34</m:t>
                        </m:r>
                      </m:den>
                    </m:f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\2</m:t>
                            </m:r>
                          </m:sup>
                        </m:sSup>
                      </m:num>
                      <m:den>
                        <m:r>
                          <a:rPr lang="ru-RU" sz="2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17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7+3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34</m:t>
                        </m:r>
                      </m:den>
                    </m:f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ru-RU" sz="2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Знаменатели дробей взаимно просты.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\</m:t>
                            </m:r>
                            <m:r>
                              <a:rPr lang="ru-RU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sup>
                        </m:sSup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\</m:t>
                            </m:r>
                            <m:r>
                              <a:rPr lang="ru-RU" sz="24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</m:num>
                      <m:den>
                        <m:r>
                          <a:rPr lang="ru-RU" sz="2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7+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2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34</m:t>
                        </m:r>
                      </m:num>
                      <m:den>
                        <m:r>
                          <a:rPr lang="ru-RU" sz="2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/>
                <a:r>
                  <a:rPr 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 Знаменатели дробей НЕ взаимно просты.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48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e>
                          <m:sup>
                            <m: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\</m:t>
                            </m:r>
                            <m:r>
                              <a:rPr lang="ru-RU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48</m:t>
                        </m:r>
                      </m:den>
                    </m:f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\</m:t>
                            </m:r>
                            <m:r>
                              <a:rPr lang="ru-RU" sz="24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ru-RU" sz="2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ru-RU" sz="2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sz="2400" b="0" i="0" smtClean="0">
                            <a:latin typeface="Cambria Math" panose="02040503050406030204" pitchFamily="18" charset="0"/>
                          </a:rPr>
                          <m:t>48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41</m:t>
                        </m:r>
                      </m:num>
                      <m:den>
                        <m:r>
                          <a:rPr lang="ru-RU" sz="2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144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/>
                <a:r>
                  <a:rPr lang="ru-RU" sz="24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27534"/>
                <a:ext cx="8568952" cy="4248472"/>
              </a:xfrm>
              <a:blipFill>
                <a:blip r:embed="rId3"/>
                <a:stretch>
                  <a:fillRect l="-1067" t="-11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24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466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</a:rPr>
              <a:t>Учат в Интернете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27534"/>
                <a:ext cx="8568952" cy="4248472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Знаменатель одной дроби делится на знаменатель другой.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ru-RU" sz="2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34</m:t>
                        </m:r>
                      </m:den>
                    </m:f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\2</m:t>
                            </m:r>
                          </m:sup>
                        </m:sSup>
                      </m:num>
                      <m:den>
                        <m:r>
                          <a:rPr lang="ru-RU" sz="2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17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7+3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34</m:t>
                        </m:r>
                      </m:den>
                    </m:f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ru-RU" sz="2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Знаменатели дробей взаимно просты.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\</m:t>
                            </m:r>
                            <m:r>
                              <a:rPr lang="ru-RU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sup>
                        </m:sSup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\</m:t>
                            </m:r>
                            <m:r>
                              <a:rPr lang="ru-RU" sz="24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</m:num>
                      <m:den>
                        <m:r>
                          <a:rPr lang="ru-RU" sz="2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7+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2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34</m:t>
                        </m:r>
                      </m:num>
                      <m:den>
                        <m:r>
                          <a:rPr lang="ru-RU" sz="2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/>
                <a:r>
                  <a:rPr 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 Знаменатели дробей НЕ взаимно просты.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48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e>
                          <m:sup>
                            <m: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\</m:t>
                            </m:r>
                            <m:r>
                              <a:rPr lang="ru-RU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48</m:t>
                        </m:r>
                      </m:den>
                    </m:f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\</m:t>
                            </m:r>
                            <m:r>
                              <a:rPr lang="ru-RU" sz="24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ru-RU" sz="2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ru-RU" sz="2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sz="2400" b="0" i="0" smtClean="0">
                            <a:latin typeface="Cambria Math" panose="02040503050406030204" pitchFamily="18" charset="0"/>
                          </a:rPr>
                          <m:t>48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41</m:t>
                        </m:r>
                      </m:num>
                      <m:den>
                        <m:r>
                          <a:rPr lang="ru-RU" sz="2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144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/>
                <a:r>
                  <a:rPr lang="ru-RU" sz="24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Как получить дополнительные множители 3 и 4? Можно раскладывать знаменатели на простые множители, находить НОК (48; 38) = 144… Можно поступить иначе, показываю.</a:t>
                </a:r>
              </a:p>
            </p:txBody>
          </p:sp>
        </mc:Choice>
        <mc:Fallback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27534"/>
                <a:ext cx="8568952" cy="4248472"/>
              </a:xfrm>
              <a:blipFill>
                <a:blip r:embed="rId3"/>
                <a:stretch>
                  <a:fillRect l="-1067" t="-1148" b="-54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25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5635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</a:rPr>
              <a:t>Учат в Интернете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27534"/>
            <a:ext cx="8568952" cy="4248472"/>
          </a:xfrm>
        </p:spPr>
        <p:txBody>
          <a:bodyPr>
            <a:noAutofit/>
          </a:bodyPr>
          <a:lstStyle/>
          <a:p>
            <a:pPr algn="l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Я советую учащимся приложить черновик под знаменатели данных дробей, и писать на нём результаты вычислений. </a:t>
            </a:r>
            <a:b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В этом месте я спрашиваю ребят:</a:t>
            </a:r>
            <a:b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— Знаменатели 48 и 36 взаимно просты?</a:t>
            </a:r>
            <a:b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26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658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</a:rPr>
              <a:t>Учат в Интернете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27534"/>
            <a:ext cx="8568952" cy="4248472"/>
          </a:xfrm>
        </p:spPr>
        <p:txBody>
          <a:bodyPr>
            <a:noAutofit/>
          </a:bodyPr>
          <a:lstStyle/>
          <a:p>
            <a:pPr algn="l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Я советую учащимся приложить черновик под знаменатели данных дробей, и писать на нём результаты вычислений. </a:t>
            </a:r>
            <a:b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В этом месте я спрашиваю ребят:</a:t>
            </a:r>
            <a:b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— Знаменатели 48 и 36 взаимно просты?</a:t>
            </a:r>
            <a:b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— Нет, — отвечают они, — оба делятся на 2.</a:t>
            </a:r>
            <a:b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27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205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</a:rPr>
              <a:t>Учат в Интернете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27534"/>
            <a:ext cx="8568952" cy="4248472"/>
          </a:xfrm>
        </p:spPr>
        <p:txBody>
          <a:bodyPr>
            <a:noAutofit/>
          </a:bodyPr>
          <a:lstStyle/>
          <a:p>
            <a:pPr algn="l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Я советую учащимся приложить черновик под знаменатели данных дробей, и писать на нём результаты вычислений. </a:t>
            </a:r>
            <a:b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В этом месте я спрашиваю ребят:</a:t>
            </a:r>
            <a:b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— Знаменатели 48 и 36 взаимно просты?</a:t>
            </a:r>
            <a:b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— Нет, — отвечают они, — оба делятся на 2.</a:t>
            </a:r>
            <a:b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— Отлично, делим оба знаменателя на 2 и результаты подписываем под каждым знаменателем. Получается запись:</a:t>
            </a:r>
          </a:p>
          <a:p>
            <a:pPr algn="l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28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5DFB51-C763-4C15-BE15-2727BC96E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9" y="3147814"/>
            <a:ext cx="1584176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5142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</a:rPr>
              <a:t>Учат в Интернете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27534"/>
            <a:ext cx="8568952" cy="4248472"/>
          </a:xfrm>
        </p:spPr>
        <p:txBody>
          <a:bodyPr>
            <a:noAutofit/>
          </a:bodyPr>
          <a:lstStyle/>
          <a:p>
            <a:pPr algn="l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Я советую учащимся приложить черновик под знаменатели данных дробей, и писать на нём результаты вычислений. </a:t>
            </a:r>
            <a:b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В этом месте я спрашиваю ребят:</a:t>
            </a:r>
            <a:b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— Знаменатели 48 и 36 взаимно просты?</a:t>
            </a:r>
            <a:b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— Нет, — отвечают они, — оба делятся на 2.</a:t>
            </a:r>
            <a:b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— Отлично, делим оба знаменателя на 2 и результаты подписываем под каждым знаменателем. Получается запись:</a:t>
            </a:r>
          </a:p>
          <a:p>
            <a:pPr algn="l">
              <a:spcBef>
                <a:spcPts val="0"/>
              </a:spcBef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— А числа 24 и 18 взаимно просты?</a:t>
            </a:r>
          </a:p>
          <a:p>
            <a:pPr algn="l">
              <a:spcBef>
                <a:spcPts val="0"/>
              </a:spcBef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— Нет, — отвечают они, — оба делятся на 6 </a:t>
            </a:r>
            <a:b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(было бы лучше, если бы они сразу заметили,</a:t>
            </a:r>
            <a:b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48 и 36 делятся на 12).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29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5DFB51-C763-4C15-BE15-2727BC96E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9" y="3147814"/>
            <a:ext cx="1584176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620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</a:rPr>
              <a:t>Мировые тенденции в образовании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8424936" cy="4104456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«Большинство американских университетских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 складывают числители с числителями и знаменатели со знаменателями складываемых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дробей. Половина плюс одна треть, по их мнению,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две пятых. Обучить после такого образования думать, доказывать, правильно рассуждать никого уже невозможно. Население превращается в толпу, ловко манипулируемую политиками без всякого понимания причин и следствий. 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это делается не по невежеству, 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а, как мне объяснили мои американские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коллеги, сознательно по экономическим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причинам.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4EAB49-870E-4887-9B70-4877A7E10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973" y="-20538"/>
            <a:ext cx="1584539" cy="230425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7166A5-FCDE-43B0-A4F9-2C54774687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5" y="3505126"/>
            <a:ext cx="3312368" cy="144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71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</a:rPr>
              <a:t>Учат в Интернете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27534"/>
            <a:ext cx="8568952" cy="4248472"/>
          </a:xfrm>
        </p:spPr>
        <p:txBody>
          <a:bodyPr>
            <a:noAutofit/>
          </a:bodyPr>
          <a:lstStyle/>
          <a:p>
            <a:pPr algn="l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Я советую учащимся приложить черновик под знаменатели данных дробей, и писать на нём результаты вычислений. </a:t>
            </a:r>
            <a:b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В этом месте я спрашиваю ребят:</a:t>
            </a:r>
            <a:b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— Знаменатели 48 и 36 взаимно просты?</a:t>
            </a:r>
            <a:b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— Нет, — отвечают они, — оба делятся на 2.</a:t>
            </a:r>
            <a:b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— Отлично, делим оба знаменателя на 2 и результаты подписываем под каждым знаменателем. Получается запись:</a:t>
            </a:r>
          </a:p>
          <a:p>
            <a:pPr algn="l">
              <a:spcBef>
                <a:spcPts val="0"/>
              </a:spcBef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— А числа 24 и 18 взаимно просты?</a:t>
            </a:r>
          </a:p>
          <a:p>
            <a:pPr algn="l">
              <a:spcBef>
                <a:spcPts val="0"/>
              </a:spcBef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— Нет, — отвечают они, — оба делятся на 6 </a:t>
            </a:r>
            <a:b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(было бы лучше, если бы они сразу заметили,</a:t>
            </a:r>
            <a:b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48 и 36 делятся на 12).</a:t>
            </a:r>
          </a:p>
          <a:p>
            <a:pPr algn="l">
              <a:spcBef>
                <a:spcPts val="0"/>
              </a:spcBef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— Отлично, делим числа 24 и 18 на 6 и </a:t>
            </a:r>
            <a:b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пишем на черновике.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30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7C8E652-29DC-47A5-911B-70C6E0E49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9" y="3139015"/>
            <a:ext cx="1538584" cy="144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0917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</a:rPr>
              <a:t>Учат в Интернете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27534"/>
            <a:ext cx="8568952" cy="4248472"/>
          </a:xfrm>
        </p:spPr>
        <p:txBody>
          <a:bodyPr>
            <a:noAutofit/>
          </a:bodyPr>
          <a:lstStyle/>
          <a:p>
            <a:pPr algn="l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— А числа 4 и 3 взаимно просты? — Не унимаюсь я.</a:t>
            </a:r>
            <a:b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— Да, это соседние натуральные числа (они взаимно просты, мы это доказывали в 5 классе).</a:t>
            </a:r>
            <a:b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— Числа 4 и 3 являются дополнительными множителями дробей — второй и первой соответственно.</a:t>
            </a:r>
          </a:p>
          <a:p>
            <a:pPr algn="l"/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31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7C8E652-29DC-47A5-911B-70C6E0E49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9" y="3139015"/>
            <a:ext cx="1538584" cy="144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084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</a:rPr>
              <a:t>Учат в Интернете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27534"/>
                <a:ext cx="8568952" cy="4248472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Давайте сложим нашим способом дроби, которые складывали американским способом. Это сложный случай.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Первый знаменатель делится на 3, получается 37. Второй знаменатель делится на 2, получается 37. Вот оно что! Оба знаменателя делятся на 37! Получаем 3 и 2 </a:t>
                </a:r>
                <a:r>
                  <a:rPr lang="ru-RU" sz="24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—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взаимно простые числа.</a:t>
                </a: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111</m:t>
                        </m:r>
                      </m:den>
                    </m:f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74</m:t>
                        </m:r>
                      </m:den>
                    </m:f>
                  </m:oMath>
                </a14:m>
                <a:r>
                  <a:rPr lang="ru-RU" sz="24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ru-RU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111</m:t>
                        </m:r>
                        <m:r>
                          <a:rPr lang="ru-RU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 2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ru-RU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74</m:t>
                        </m:r>
                        <m:r>
                          <a:rPr lang="ru-RU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ru-RU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222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_________</a:t>
                </a:r>
                <a:endParaRPr lang="ru-RU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ru-RU" sz="20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  <a:r>
                  <a:rPr lang="ru-RU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ru-RU" sz="2400" b="0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Давайте посмотрим другие источники в Интернете. Папа ученицы прислал мне задачу. Она из самостоятельной работы. Возможно, учительница использует МЭШ.</a:t>
                </a:r>
                <a:endParaRPr lang="ru-RU" sz="2400" b="0" i="0" u="none" strike="noStrike" dirty="0">
                  <a:solidFill>
                    <a:srgbClr val="0077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27534"/>
                <a:ext cx="8568952" cy="4248472"/>
              </a:xfrm>
              <a:blipFill>
                <a:blip r:embed="rId3"/>
                <a:stretch>
                  <a:fillRect l="-1067" t="-2009" r="-1067" b="-41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32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9180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</a:rPr>
              <a:t>Учат в Интернете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27534"/>
            <a:ext cx="8568952" cy="4248472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одном царстве, в одном государстве у царя было 3 сына. Решил он их женить. Первому выделил 150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кг.золота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второму в 3 раза больше, а третьему на 72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кг.меньше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чем двум братьям вместе. Зная то, что каждому из них на дорогу к невесте потребуется по 98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кг.золота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обратно 87 кг., а еще нужно купить подарок невесте и всем ее родственникам, на которые уйдет 25 кг, рассчитайте затраты братьев. Причем первый и второй брат едут вместе, а третьему в другую сторону. Вопрос, есть ли смысл третьему брату ехать за невестой или ему необходимо пустить стрелу? Если нет, то считай, что его стрела принесла тебе +1 балл за эту самостоятельную работу. Молча улыбнись и проверь решение предыдущих задач!</a:t>
            </a:r>
            <a:endParaRPr lang="ru-RU" sz="17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https://zen.yandex.ru/media/shevkin/ne-pisal-zadach-i-ne-pishi-5f929e7c1cb04c636bcb26fc</a:t>
            </a:r>
            <a:endParaRPr lang="ru-RU" sz="1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4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33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1583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</a:rPr>
              <a:t>Учат в Интернете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27534"/>
            <a:ext cx="8568952" cy="4248472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Вот другой пример с платформы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Yaklass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 л + 3 к = 54 см</a:t>
            </a:r>
          </a:p>
          <a:p>
            <a:pPr algn="l"/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л + 5 к = 26 см</a:t>
            </a:r>
          </a:p>
          <a:p>
            <a:pPr algn="l">
              <a:spcBef>
                <a:spcPts val="0"/>
              </a:spcBef>
            </a:pPr>
            <a:endParaRPr lang="ru-RU" sz="24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редполагается</a:t>
            </a:r>
          </a:p>
          <a:p>
            <a:pPr algn="l">
              <a:spcBef>
                <a:spcPts val="0"/>
              </a:spcBef>
            </a:pP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такое решение:</a:t>
            </a:r>
          </a:p>
          <a:p>
            <a:pPr algn="l">
              <a:spcBef>
                <a:spcPts val="0"/>
              </a:spcBef>
            </a:pP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 л + 8 к = 80 см</a:t>
            </a:r>
          </a:p>
          <a:p>
            <a:pPr algn="l">
              <a:spcBef>
                <a:spcPts val="0"/>
              </a:spcBef>
            </a:pP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л + 1 к = 10 см.</a:t>
            </a:r>
          </a:p>
          <a:p>
            <a:pPr algn="l">
              <a:spcBef>
                <a:spcPts val="0"/>
              </a:spcBef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 </a:t>
            </a:r>
            <a:b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доволен </a:t>
            </a:r>
            <a:b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собой?</a:t>
            </a:r>
          </a:p>
          <a:p>
            <a:pPr algn="l">
              <a:spcBef>
                <a:spcPts val="0"/>
              </a:spcBef>
            </a:pPr>
            <a:endParaRPr lang="ru-RU" sz="24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sz="24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4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34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EA0B1F-96D1-473D-8B6C-1402E9FF3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051" y="1238978"/>
            <a:ext cx="6423676" cy="372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2582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</a:rPr>
              <a:t>Учат в Интернете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27534"/>
            <a:ext cx="8568952" cy="4248472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Где он видел линейку и карандаш суммарной длиной 10 см? Это же не огрызок карандаша и не обломок линейки!</a:t>
            </a:r>
          </a:p>
          <a:p>
            <a:pPr algn="l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вот и «вишенка на торте»: ситуация, описанная в задаче, не реализуется. </a:t>
            </a:r>
          </a:p>
          <a:p>
            <a:pPr algn="l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Ведь 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л + 5 к = 26 см, а 3 л + 3 к = 30 см</a:t>
            </a:r>
            <a:r>
              <a:rPr lang="ru-RU" sz="2400" b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оказывается, 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карандаши имели отрицательную длину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 более серьёзные примеры про организацию изучаемого материала в учебниках нам не хватит времени. Примеров много. Не все «промахи» появились в «век Интернета». Некоторым более 50 лет, например, организации изучения числового материала в 5-6 классах по некоторым учебникам. </a:t>
            </a:r>
            <a:endParaRPr lang="ru-RU" sz="24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35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5350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</a:rPr>
              <a:t>Учат в учебниках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27534"/>
            <a:ext cx="8568952" cy="4248472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 сожалению, учебники часто идут по пути обучения того, как надо поступать учащимся. Без должного объяснения, почему результат, получаемый при следовании совету, правильный. В учебниках мало внимания уделяется приведению излагаемых сведений в стройную научную систему. Очень часто мы видим переключения с темы на тему. Я когда-то спрашивал авторов таких учебников: </a:t>
            </a:r>
          </a:p>
          <a:p>
            <a:pPr algn="l">
              <a:spcBef>
                <a:spcPts val="300"/>
              </a:spcBef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—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почему вы так делаете?</a:t>
            </a:r>
          </a:p>
          <a:p>
            <a:pPr algn="l">
              <a:spcBef>
                <a:spcPts val="300"/>
              </a:spcBef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—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Ученикам так интереснее…</a:t>
            </a:r>
          </a:p>
          <a:p>
            <a:pPr algn="l">
              <a:spcBef>
                <a:spcPts val="300"/>
              </a:spcBef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Но и это не главная беда. «Гуру» Д. Песков обещает много чего интересного впереди. Но очень надеюсь, что он сильно ошибается. Вот его прогнозы:</a:t>
            </a:r>
            <a:endParaRPr lang="ru-RU" sz="24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36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290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</a:rPr>
              <a:t>Предсказания о будущем образования (Д. Песков и др.)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27534"/>
            <a:ext cx="8568952" cy="4248472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работы 2013 г. </a:t>
            </a:r>
          </a:p>
          <a:p>
            <a:pPr algn="l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«Образование 2030».</a:t>
            </a:r>
          </a:p>
          <a:p>
            <a:pPr algn="l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ещё ничего! </a:t>
            </a:r>
          </a:p>
          <a:p>
            <a:pPr algn="l"/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37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9E5BF6-9732-4302-ACD9-CC9791493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627535"/>
            <a:ext cx="5832648" cy="427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5641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</a:rPr>
              <a:t>Предсказания о будущем образования (Д. Песков и др.)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27534"/>
            <a:ext cx="8568952" cy="4248472"/>
          </a:xfrm>
        </p:spPr>
        <p:txBody>
          <a:bodyPr>
            <a:noAutofit/>
          </a:bodyPr>
          <a:lstStyle/>
          <a:p>
            <a:pPr algn="l">
              <a:spcBef>
                <a:spcPts val="300"/>
              </a:spcBef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 них было намечено и не такое! </a:t>
            </a:r>
          </a:p>
          <a:p>
            <a:pPr algn="l">
              <a:spcBef>
                <a:spcPts val="300"/>
              </a:spcBef>
            </a:pPr>
            <a:r>
              <a:rPr lang="ru-RU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«2020. </a:t>
            </a: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Школа в утробе.</a:t>
            </a:r>
            <a:r>
              <a:rPr lang="ru-RU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Программы развивающей беременности: ребёнок получает знания и навыки в утробе».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l">
              <a:spcBef>
                <a:spcPts val="300"/>
              </a:spcBef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 и психологи аплодируют стоя!</a:t>
            </a:r>
          </a:p>
          <a:p>
            <a:pPr algn="l">
              <a:spcBef>
                <a:spcPts val="300"/>
              </a:spcBef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Но я сильно надеюсь, что жизнь отбросит пустые мечтания фантазёров, внушающих нам, кроме упомянутого, что знания нынче не нужны, они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быстро устаревают,  но есть в Интернете. Что </a:t>
            </a:r>
            <a:r>
              <a:rPr lang="ru-RU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«Тупая» память нынче не нужна, так как всегда можно «погуглить»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(академик РАО В. Болотов). Учебники не нужны.</a:t>
            </a:r>
          </a:p>
          <a:p>
            <a:pPr algn="l">
              <a:spcBef>
                <a:spcPts val="300"/>
              </a:spcBef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Информация по затронутым темам есть на моих сайтах.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38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5960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</a:rPr>
              <a:t>Что же нам делать?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27534"/>
            <a:ext cx="8712968" cy="4248472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Возникает вопрос: Что нам делать в сложившихся условиях? На мой взгляд, надо терпеливо объяснять и учащимся, и их родителям, что при обучении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 ориентиром являются не ЕГЭ-ОГЭ-ВПР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я считаю бизнес-проектами на бюджете образования,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нормальное изучение программы по утверждённым учебникам.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не мифические «компетенции». Главным должно быть освоение математики с пониманием красоты и силы её методов, развитие средствами математики, обучение доказательствам смолоду. Выбор для работы таких учебников, в которых знания преподносятся в системе, в которых даются не рецепты действий, а доступно объясняется, почему то или иное действие приводит к правильному результату.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39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931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</a:rPr>
              <a:t>Мировые тенденции в образовании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8424936" cy="4104456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населением культуры, например,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склонности читать книги, плохо влияет на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покупательную способность в этом обществе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потребителей. Вместо того, чтобы ежедневно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покупать новые стиральные машины или автомобили, испорченные культурой граждане начинают интересоваться стихами, музыкой, картинами, теоремами и не приносят хозяевам общества ожидаемого дохода.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23B1CB-28CE-4DDD-B079-13E15037B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973" y="-20538"/>
            <a:ext cx="1584539" cy="230425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3773524-0DE1-4220-BE61-EF50EC7FCF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3488041"/>
            <a:ext cx="6089492" cy="165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410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</a:rPr>
              <a:t>Что же нам делать?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27534"/>
            <a:ext cx="8712968" cy="4248472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Развивайте мышление и речь детей, умение доказывать. Хочется верить, что время непрофессионалов в управлении образованием пройдёт. Оно обязательно пройдёт, когда до руководства страны дойдёт простая мысль: дальше падать некуда. Дальше не только развал образования, науки, здравоохранения, культуры, отставание в технологиях и в производстве новых продуктов. Дальше развал страны, потому что её будет некому защищать. Кто будет использовать сложную военную технику? Мальчики с компетенциями, которых учили в работать в группе и общаться, которым не были нужны знания, у которых не сформировались умения, которых не развивали разносторонне, воспитали не россиянами, а людьми без Родины?</a:t>
            </a:r>
            <a:endParaRPr lang="ru-RU" sz="24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40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8879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</a:rPr>
              <a:t>Что же нам делать?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27534"/>
            <a:ext cx="8712968" cy="4248472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Берегите и цените учителей, которые застали время расцвета образования в стране. Перенимайте и сохраняйте их опыт. Он пригодится, когда «караван реформ» в образовании повернёт к реальным целям и потребностям страны. Это неизбежно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иначе развал всего. </a:t>
            </a:r>
          </a:p>
          <a:p>
            <a:pPr algn="l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Нужно разбираться в учебниках, уметь отобрать подходящий вам из достойных, уметь использовать его сильные стороны и компенсировать слабые, если такие обнаружатся.</a:t>
            </a:r>
          </a:p>
          <a:p>
            <a:pPr algn="l"/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Здесь я могу быть полезен вам статьями, рецензиями, презентациями, которые есть на моих сайтах.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41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1473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</a:rPr>
              <a:t>Что же нам делать?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27534"/>
            <a:ext cx="8712968" cy="4248472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Учите детей решению текстовых задач арифметическими способами. Это обучение с погружением в историю, обучение по-разному действовать в разных ситуациях. Это подготовка их мышления к применению алгебры. </a:t>
            </a:r>
            <a:endParaRPr lang="ru-RU" sz="24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42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AA83B4-DCD2-43C5-8535-D610DA927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139702"/>
            <a:ext cx="7618951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527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</a:rPr>
              <a:t>Что же нам делать?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27534"/>
            <a:ext cx="8712968" cy="4248472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Используйте интерес ребят к задачам из ЕГЭ для развития интереса к предмету, полноценного повторения изученного материала. Это мои к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нижки про то, как 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адо готовить ребят 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 решению задач 17-19 с пользой для их общего развития.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43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070210A-11D2-43D2-B7B1-E81D36C25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139702"/>
            <a:ext cx="6636730" cy="283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0776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</a:rPr>
              <a:t>Что же нам делать?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27534"/>
            <a:ext cx="8712968" cy="4248472"/>
          </a:xfrm>
        </p:spPr>
        <p:txBody>
          <a:bodyPr>
            <a:noAutofit/>
          </a:bodyPr>
          <a:lstStyle/>
          <a:p>
            <a:pPr algn="l"/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С 1985 года работаю над учебниками серии «МГУ-школе». Надеюсь, я представляю достойные учебники. </a:t>
            </a:r>
          </a:p>
          <a:p>
            <a:pPr algn="l"/>
            <a:endParaRPr lang="ru-RU" sz="24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4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44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25A497-036E-4071-987D-45724315C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524682"/>
            <a:ext cx="5400600" cy="342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129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865071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ru-RU" sz="2400" b="1" dirty="0">
                <a:solidFill>
                  <a:srgbClr val="FF0000"/>
                </a:solidFill>
              </a:rPr>
              <a:t>Спасибо за внимание. 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Желаю не болеть и хороших вам учеников!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915566"/>
            <a:ext cx="8136904" cy="3960440"/>
          </a:xfrm>
        </p:spPr>
        <p:txBody>
          <a:bodyPr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300"/>
              </a:spcBef>
              <a:buNone/>
            </a:pPr>
            <a:endParaRPr lang="ru-RU" sz="2200" dirty="0">
              <a:solidFill>
                <a:schemeClr val="tx1"/>
              </a:solidFill>
            </a:endParaRPr>
          </a:p>
          <a:p>
            <a:pPr algn="l">
              <a:spcBef>
                <a:spcPts val="300"/>
              </a:spcBef>
            </a:pPr>
            <a:r>
              <a:rPr lang="ru-RU" altLang="ru-RU" sz="2400" dirty="0">
                <a:solidFill>
                  <a:schemeClr val="tx1"/>
                </a:solidFill>
                <a:latin typeface="Arial" panose="020B0604020202020204" pitchFamily="34" charset="0"/>
              </a:rPr>
              <a:t>Эл</a:t>
            </a:r>
            <a:r>
              <a:rPr lang="ru-RU" altLang="ru-RU" sz="2400" dirty="0">
                <a:solidFill>
                  <a:schemeClr val="tx1"/>
                </a:solidFill>
              </a:rPr>
              <a:t>ектронная почта: </a:t>
            </a:r>
            <a:br>
              <a:rPr lang="ru-RU" altLang="ru-RU" sz="2400" dirty="0">
                <a:solidFill>
                  <a:schemeClr val="tx1"/>
                </a:solidFill>
              </a:rPr>
            </a:br>
            <a:r>
              <a:rPr lang="ru-RU" altLang="ru-RU" sz="2400" dirty="0">
                <a:solidFill>
                  <a:schemeClr val="tx1"/>
                </a:solidFill>
              </a:rPr>
              <a:t>Шевкин Александр </a:t>
            </a:r>
            <a:br>
              <a:rPr lang="ru-RU" altLang="ru-RU" sz="2400" dirty="0">
                <a:solidFill>
                  <a:schemeClr val="tx1"/>
                </a:solidFill>
              </a:rPr>
            </a:br>
            <a:r>
              <a:rPr lang="ru-RU" altLang="ru-RU" sz="2400" dirty="0">
                <a:solidFill>
                  <a:schemeClr val="tx1"/>
                </a:solidFill>
              </a:rPr>
              <a:t>Владимирович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ru-RU" sz="2400" b="1" dirty="0">
                <a:hlinkClick r:id="rId3"/>
              </a:rPr>
              <a:t>avshevkin@mail.ru</a:t>
            </a:r>
            <a:r>
              <a:rPr lang="ru-RU" altLang="ru-RU" sz="2400" b="1" dirty="0"/>
              <a:t>.</a:t>
            </a:r>
            <a:r>
              <a:rPr lang="en-US" altLang="ru-RU" sz="2400" dirty="0"/>
              <a:t>  </a:t>
            </a:r>
            <a:r>
              <a:rPr lang="ru-RU" altLang="ru-RU" sz="2400" dirty="0"/>
              <a:t>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ru-RU" altLang="ru-RU" sz="2400" dirty="0">
                <a:solidFill>
                  <a:schemeClr val="tx1"/>
                </a:solidFill>
              </a:rPr>
              <a:t>Сайт</a:t>
            </a:r>
            <a:r>
              <a:rPr lang="ru-RU" altLang="ru-RU" sz="2400" dirty="0"/>
              <a:t> </a:t>
            </a:r>
            <a:r>
              <a:rPr lang="en-US" altLang="ru-RU" sz="2400" dirty="0">
                <a:hlinkClick r:id="rId4"/>
              </a:rPr>
              <a:t>www.shevkin.ru</a:t>
            </a:r>
            <a:endParaRPr lang="ru-RU" altLang="ru-RU" sz="2400" dirty="0"/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ru-RU" altLang="ru-RU" sz="2400" dirty="0">
                <a:hlinkClick r:id="rId5"/>
              </a:rPr>
              <a:t>Канал </a:t>
            </a:r>
            <a:r>
              <a:rPr lang="ru-RU" altLang="ru-RU" sz="2400" b="1" dirty="0">
                <a:hlinkClick r:id="rId5"/>
              </a:rPr>
              <a:t>НАБЛЮДАТЕЛЬ</a:t>
            </a:r>
            <a:r>
              <a:rPr lang="ru-RU" altLang="ru-RU" sz="2400" dirty="0"/>
              <a:t> </a:t>
            </a:r>
            <a:br>
              <a:rPr lang="ru-RU" altLang="ru-RU" sz="2400" dirty="0"/>
            </a:br>
            <a:r>
              <a:rPr lang="ru-RU" altLang="ru-RU" sz="2400" dirty="0">
                <a:solidFill>
                  <a:schemeClr val="tx1"/>
                </a:solidFill>
              </a:rPr>
              <a:t>на </a:t>
            </a:r>
            <a:r>
              <a:rPr lang="ru-RU" altLang="ru-RU" sz="2400" b="1" dirty="0">
                <a:solidFill>
                  <a:schemeClr val="tx1"/>
                </a:solidFill>
              </a:rPr>
              <a:t>Яндекс Дзен</a:t>
            </a:r>
            <a:r>
              <a:rPr lang="ru-RU" altLang="ru-RU" sz="2400" dirty="0">
                <a:solidFill>
                  <a:schemeClr val="tx1"/>
                </a:solidFill>
              </a:rPr>
              <a:t>  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ru-RU" altLang="ru-RU" sz="2400" dirty="0">
                <a:solidFill>
                  <a:srgbClr val="FF0000"/>
                </a:solidFill>
              </a:rPr>
              <a:t>Презентацию можно </a:t>
            </a:r>
            <a:br>
              <a:rPr lang="ru-RU" altLang="ru-RU" sz="2400" dirty="0">
                <a:solidFill>
                  <a:srgbClr val="FF0000"/>
                </a:solidFill>
              </a:rPr>
            </a:br>
            <a:r>
              <a:rPr lang="ru-RU" altLang="ru-RU" sz="2400" dirty="0">
                <a:solidFill>
                  <a:srgbClr val="FF0000"/>
                </a:solidFill>
              </a:rPr>
              <a:t>скачать на сайте  </a:t>
            </a:r>
            <a:r>
              <a:rPr lang="en-US" altLang="ru-RU" sz="2400" dirty="0">
                <a:hlinkClick r:id="rId4"/>
              </a:rPr>
              <a:t>www.shevkin.ru</a:t>
            </a:r>
            <a:r>
              <a:rPr lang="ru-RU" altLang="ru-RU" sz="2400" dirty="0">
                <a:solidFill>
                  <a:schemeClr val="tx1"/>
                </a:solidFill>
              </a:rPr>
              <a:t>.</a:t>
            </a:r>
          </a:p>
          <a:p>
            <a:pPr algn="l">
              <a:lnSpc>
                <a:spcPct val="90000"/>
              </a:lnSpc>
              <a:spcBef>
                <a:spcPts val="0"/>
              </a:spcBef>
            </a:pPr>
            <a:endParaRPr lang="ru-RU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 algn="l">
              <a:lnSpc>
                <a:spcPct val="90000"/>
              </a:lnSpc>
              <a:spcBef>
                <a:spcPts val="300"/>
              </a:spcBef>
              <a:buNone/>
            </a:pP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45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1">
            <a:extLst>
              <a:ext uri="{FF2B5EF4-FFF2-40B4-BE49-F238E27FC236}">
                <a16:creationId xmlns:a16="http://schemas.microsoft.com/office/drawing/2014/main" id="{2AE45E06-3B52-4479-8DD8-28DE50628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19622"/>
            <a:ext cx="352839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574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</a:rPr>
              <a:t>Мировые тенденции в образовании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8424936" cy="4104456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Организацией объединённых наций и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ЮНЕСКО разработаны и приняты документы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образованию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устойчивого развития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(ОУР). Документы подаются как забота о всём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мире. Но это неприкрытая забота о развитии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 Запада за счёт остального мира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в том числе.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На эту тему можно посмотреть мой подробный анализ: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l">
              <a:spcBef>
                <a:spcPts val="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 «ОУР» — образование в интересах устойчивого развития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https://zen.yandex.ru/media/shevkin/operaciia-our--obrazovanie-v-interesah-ustoichivogo-razvitiia-5f48054dc29b7217479f9c9f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698BBC-1835-48E7-8D32-B56CB11B24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5639" y="230985"/>
            <a:ext cx="2177142" cy="205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52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</a:rPr>
              <a:t>Образование в России. Планы «реформаторов» в жизнь!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8424936" cy="4104456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Вот как описал план модернизации образования в России В.И. Арнольд, академик РАН (проект 2001 г.).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1. Основными целями образования объявляются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“воспитание самостоятельности, правовой культуры,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сотрудничать и общаться с другими, толерантности, знания экономики, права, менеджмента, социологии и политологии, владения иностранным языком”. Никакие науки в “цели образования” не включены.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20 лет нам внушают: знания не </a:t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нужны, нужны навыки, главным образом, </a:t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общения.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6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81AABB-CA95-449E-969B-C2DE99123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3210521"/>
            <a:ext cx="3096344" cy="202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54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</a:rPr>
              <a:t>Образование в России. Планы «реформаторов» в жизнь!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771550"/>
            <a:ext cx="8640960" cy="4104456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2. Основными средствами для достижения этих целей объявляется “разгрузка общеобразовательного ядра”, “отказ от сциентистского (то есть научного. — В.А.)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предметоцентристского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подходов” (то есть от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таблице умножения. — В.A.), существенное сокращение объема образования” (см. ниже, п. 4). Специалистов необходимо отстранить от обсуждения программ своих специальностей (кто же согласится с мракобесием? — В.А.).</a:t>
            </a:r>
          </a:p>
          <a:p>
            <a:pPr algn="l">
              <a:spcBef>
                <a:spcPts val="0"/>
              </a:spcBef>
            </a:pP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Через 20 лет (в отклонённом проекте ФГОС) </a:t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знать таблицу умножения, доказывать теорему </a:t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Пифагора уже не требовали.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7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455C16A-E3A5-40D2-971B-13A6F733A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3867894"/>
            <a:ext cx="2520280" cy="109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36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</a:rPr>
              <a:t>Образование в России. Планы «реформаторов» в жизнь!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27534"/>
            <a:ext cx="8712968" cy="424847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3. Систему оценки “следует” изменить, “предусмотрев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безотметочную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 обучения”, “оценивать не учеников,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коллективы”, “отказаться от учебных предметов” (уж очень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узки: уроки литературы, географии, алгебры…), предполагаются “отказ от требовательности средней школы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отношению к начальной” (зачем знать русский алфавит и уметь считать на пальцах, когда есть компьютеры! — В.А.), “переход к объективизации процедур оценки с учетом международного опыта” (то есть к тестам вместо экзаменов. — В.A.), отказ от “рассмотрения обязательного минимума содержания образования” (это рассмотрение якобы “перегружает стандарты”: некоторые начинают требовать, чтобы школьники понимали, почему зимой холодно, а летом тепло).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8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05AE9E9-4E5A-464F-B0D5-8157354B8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200" y="483518"/>
            <a:ext cx="650304" cy="268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21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</a:rPr>
              <a:t>Образование в России. Планы «реформаторов» в жизнь!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27534"/>
            <a:ext cx="8568952" cy="424847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4. В средней школе в неделю должно быть: три часа русского языка, три часа математики, три — иностранного языка, три — обществоведения, три — естествознания; вот и вся программа, отменяющая “тупиковый предметно-ориентированный подход” и позволяющая “включение дополнительных модулей”, а именно “гуманизацию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гуманитаризацию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“отражение культуры местных народов”, “интеграцию представлений о мире”, “сокращение домашней работы”, “дифференциацию”, “обучение коммуникативной технологии и информатике”, “использование общих теорий обучения”».</a:t>
            </a:r>
          </a:p>
          <a:p>
            <a:pPr algn="l">
              <a:spcBef>
                <a:spcPts val="0"/>
              </a:spcBef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2020. Неправительственная организация «Школа устойчивого развития» предлагает правительству России ввести в школе новый предмет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«Устойчивое развитие»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9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59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6666</TotalTime>
  <Words>4018</Words>
  <Application>Microsoft Office PowerPoint</Application>
  <PresentationFormat>Экран (16:9)</PresentationFormat>
  <Paragraphs>301</Paragraphs>
  <Slides>45</Slides>
  <Notes>44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2" baseType="lpstr">
      <vt:lpstr>Arial</vt:lpstr>
      <vt:lpstr>Calibri</vt:lpstr>
      <vt:lpstr>Calibri Light</vt:lpstr>
      <vt:lpstr>Cambria Math</vt:lpstr>
      <vt:lpstr>Times New Roman</vt:lpstr>
      <vt:lpstr>YS Text Fallback</vt:lpstr>
      <vt:lpstr>Тема Office</vt:lpstr>
      <vt:lpstr>Чему учим:  знаниям или навыкам?  Что важнее:  «Почему?» или «Как?»</vt:lpstr>
      <vt:lpstr>Мировые тенденции в образовании</vt:lpstr>
      <vt:lpstr>Мировые тенденции в образовании</vt:lpstr>
      <vt:lpstr>Мировые тенденции в образовании</vt:lpstr>
      <vt:lpstr>Мировые тенденции в образовании</vt:lpstr>
      <vt:lpstr>Образование в России. Планы «реформаторов» в жизнь!</vt:lpstr>
      <vt:lpstr>Образование в России. Планы «реформаторов» в жизнь!</vt:lpstr>
      <vt:lpstr>Образование в России. Планы «реформаторов» в жизнь!</vt:lpstr>
      <vt:lpstr>Образование в России. Планы «реформаторов» в жизнь!</vt:lpstr>
      <vt:lpstr>Образование в России. Планы «реформаторов» в жизнь!</vt:lpstr>
      <vt:lpstr>Образование в России</vt:lpstr>
      <vt:lpstr>Образование в России</vt:lpstr>
      <vt:lpstr>Учат в Интернете</vt:lpstr>
      <vt:lpstr>Учат в Интернете</vt:lpstr>
      <vt:lpstr>Учат в Интернете</vt:lpstr>
      <vt:lpstr>Учат в Интернете</vt:lpstr>
      <vt:lpstr>Учат в Интернете</vt:lpstr>
      <vt:lpstr>Учат в Интернете</vt:lpstr>
      <vt:lpstr>Учат в Интернете</vt:lpstr>
      <vt:lpstr>Учат в Интернете</vt:lpstr>
      <vt:lpstr>Учат в Интернете</vt:lpstr>
      <vt:lpstr>Учат в Интернете</vt:lpstr>
      <vt:lpstr>Учат в Интернете</vt:lpstr>
      <vt:lpstr>Учат в Интернете</vt:lpstr>
      <vt:lpstr>Учат в Интернете</vt:lpstr>
      <vt:lpstr>Учат в Интернете</vt:lpstr>
      <vt:lpstr>Учат в Интернете</vt:lpstr>
      <vt:lpstr>Учат в Интернете</vt:lpstr>
      <vt:lpstr>Учат в Интернете</vt:lpstr>
      <vt:lpstr>Учат в Интернете</vt:lpstr>
      <vt:lpstr>Учат в Интернете</vt:lpstr>
      <vt:lpstr>Учат в Интернете</vt:lpstr>
      <vt:lpstr>Учат в Интернете</vt:lpstr>
      <vt:lpstr>Учат в Интернете</vt:lpstr>
      <vt:lpstr>Учат в Интернете</vt:lpstr>
      <vt:lpstr>Учат в учебниках</vt:lpstr>
      <vt:lpstr>Предсказания о будущем образования (Д. Песков и др.)</vt:lpstr>
      <vt:lpstr>Предсказания о будущем образования (Д. Песков и др.)</vt:lpstr>
      <vt:lpstr>Что же нам делать? </vt:lpstr>
      <vt:lpstr>Что же нам делать? </vt:lpstr>
      <vt:lpstr>Что же нам делать? </vt:lpstr>
      <vt:lpstr>Что же нам делать? </vt:lpstr>
      <vt:lpstr>Что же нам делать? </vt:lpstr>
      <vt:lpstr>Что же нам делать? </vt:lpstr>
      <vt:lpstr>Спасибо за внимание.  Желаю не болеть и хороших вам учеников!</vt:lpstr>
    </vt:vector>
  </TitlesOfParts>
  <Company>Prosv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Шевкин</cp:lastModifiedBy>
  <cp:revision>680</cp:revision>
  <cp:lastPrinted>2020-11-16T20:41:03Z</cp:lastPrinted>
  <dcterms:created xsi:type="dcterms:W3CDTF">2016-11-09T08:55:41Z</dcterms:created>
  <dcterms:modified xsi:type="dcterms:W3CDTF">2020-11-24T09:12:00Z</dcterms:modified>
</cp:coreProperties>
</file>