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75"/>
  </p:notesMasterIdLst>
  <p:sldIdLst>
    <p:sldId id="301" r:id="rId2"/>
    <p:sldId id="347" r:id="rId3"/>
    <p:sldId id="348" r:id="rId4"/>
    <p:sldId id="369" r:id="rId5"/>
    <p:sldId id="381" r:id="rId6"/>
    <p:sldId id="382" r:id="rId7"/>
    <p:sldId id="370" r:id="rId8"/>
    <p:sldId id="400" r:id="rId9"/>
    <p:sldId id="399" r:id="rId10"/>
    <p:sldId id="392" r:id="rId11"/>
    <p:sldId id="398" r:id="rId12"/>
    <p:sldId id="397" r:id="rId13"/>
    <p:sldId id="396" r:id="rId14"/>
    <p:sldId id="371" r:id="rId15"/>
    <p:sldId id="486" r:id="rId16"/>
    <p:sldId id="394" r:id="rId17"/>
    <p:sldId id="393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81" r:id="rId30"/>
    <p:sldId id="482" r:id="rId31"/>
    <p:sldId id="483" r:id="rId32"/>
    <p:sldId id="484" r:id="rId33"/>
    <p:sldId id="485" r:id="rId34"/>
    <p:sldId id="402" r:id="rId35"/>
    <p:sldId id="403" r:id="rId36"/>
    <p:sldId id="404" r:id="rId37"/>
    <p:sldId id="420" r:id="rId38"/>
    <p:sldId id="418" r:id="rId39"/>
    <p:sldId id="421" r:id="rId40"/>
    <p:sldId id="422" r:id="rId41"/>
    <p:sldId id="423" r:id="rId42"/>
    <p:sldId id="419" r:id="rId43"/>
    <p:sldId id="426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54" r:id="rId55"/>
    <p:sldId id="437" r:id="rId56"/>
    <p:sldId id="438" r:id="rId57"/>
    <p:sldId id="439" r:id="rId58"/>
    <p:sldId id="440" r:id="rId59"/>
    <p:sldId id="441" r:id="rId60"/>
    <p:sldId id="443" r:id="rId61"/>
    <p:sldId id="442" r:id="rId62"/>
    <p:sldId id="444" r:id="rId63"/>
    <p:sldId id="446" r:id="rId64"/>
    <p:sldId id="447" r:id="rId65"/>
    <p:sldId id="455" r:id="rId66"/>
    <p:sldId id="458" r:id="rId67"/>
    <p:sldId id="471" r:id="rId68"/>
    <p:sldId id="470" r:id="rId69"/>
    <p:sldId id="449" r:id="rId70"/>
    <p:sldId id="416" r:id="rId71"/>
    <p:sldId id="424" r:id="rId72"/>
    <p:sldId id="425" r:id="rId73"/>
    <p:sldId id="388" r:id="rId74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DE046C-5FD9-4270-B985-440B307C9151}">
          <p14:sldIdLst>
            <p14:sldId id="301"/>
            <p14:sldId id="347"/>
            <p14:sldId id="348"/>
            <p14:sldId id="369"/>
            <p14:sldId id="381"/>
            <p14:sldId id="382"/>
            <p14:sldId id="370"/>
            <p14:sldId id="400"/>
            <p14:sldId id="399"/>
            <p14:sldId id="392"/>
            <p14:sldId id="398"/>
            <p14:sldId id="397"/>
            <p14:sldId id="396"/>
            <p14:sldId id="371"/>
            <p14:sldId id="486"/>
            <p14:sldId id="394"/>
            <p14:sldId id="393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81"/>
            <p14:sldId id="482"/>
            <p14:sldId id="483"/>
            <p14:sldId id="484"/>
            <p14:sldId id="485"/>
            <p14:sldId id="402"/>
            <p14:sldId id="403"/>
            <p14:sldId id="404"/>
            <p14:sldId id="420"/>
            <p14:sldId id="418"/>
            <p14:sldId id="421"/>
            <p14:sldId id="422"/>
            <p14:sldId id="423"/>
            <p14:sldId id="419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54"/>
            <p14:sldId id="437"/>
            <p14:sldId id="438"/>
            <p14:sldId id="439"/>
            <p14:sldId id="440"/>
            <p14:sldId id="441"/>
            <p14:sldId id="443"/>
            <p14:sldId id="442"/>
            <p14:sldId id="444"/>
            <p14:sldId id="446"/>
            <p14:sldId id="447"/>
            <p14:sldId id="455"/>
            <p14:sldId id="458"/>
            <p14:sldId id="471"/>
            <p14:sldId id="470"/>
            <p14:sldId id="449"/>
            <p14:sldId id="416"/>
            <p14:sldId id="424"/>
            <p14:sldId id="425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70" d="100"/>
          <a:sy n="70" d="100"/>
        </p:scale>
        <p:origin x="734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1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5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6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1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9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1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3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7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hyperlink" Target="http://www.shevki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Логические задачи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419622"/>
            <a:ext cx="8280920" cy="280789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Задачи-шутки, головоломки, 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задачи. В том числе и из этой 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Составитель: </a:t>
            </a:r>
            <a:b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Шевкин Александр Владимирович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b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Заслуженный учитель РФ.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   </a:t>
            </a: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ABF31F-336B-42AF-BB9D-8513034AE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1406936"/>
            <a:ext cx="2520280" cy="36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«Человеческий» возраст кота.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Перебор всех вариантов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сравнить возраст кота с возрастом человека, его умножают на 4. Сейчас коту 10 лет, а дедушке 52 года. Через сколько лет «человеческий» возраст кота сравняется с возрастом дедушки?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«человеческий» возраст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кота 40 лет, каждый год он увеличивается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года. Составим таблицу возрастов: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52 53 54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40 44 48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82290"/>
            <a:ext cx="2803145" cy="2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1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«Человеческий» возраст кота.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Перебор всех вариантов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сравнить возраст кота с возрастом человека, его умножают на 4. Сейчас коту 10 лет, а дедушке 52 года. Через сколько лет «человеческий» возраст кота сравняется с возрастом дедушки?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«человеческий» возраст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кота 40 лет, каждый год он увеличивается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года. Составим таблицу возрастов: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52 53 54 55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40 44 48 52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82290"/>
            <a:ext cx="2803145" cy="2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2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«Человеческий» возраст кота.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Перебор всех вариантов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сравнить возраст кота с возрастом человека, его умножают на 4. Сейчас коту 10 лет, а дедушке 52 года. Через сколько лет «человеческий» возраст кота сравняется с возрастом дедушки?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«человеческий» возраст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кота 40 лет, каждый год он увеличивается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года. Составим таблицу возрастов: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52 53 54 55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40 44 48 52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82290"/>
            <a:ext cx="2803145" cy="2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«Человеческий» возраст кота.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Перебор всех вариантов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сравнить возраст кота с возрастом человека, его умножают на 4. Сейчас коту 10 лет, а дедушке 52 года. Через сколько лет «человеческий» возраст кота сравняется с возрастом дедушки?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«человеческий» возраст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кота 40 лет, каждый год он увеличивается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года. Составим таблицу возрастов: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52 53 54 55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40 44 48 52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«Человеческий» возраст кота сравняется с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дедушки через 4 года.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82290"/>
            <a:ext cx="2803145" cy="2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 три подруги 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Встретились три подруги — Белова, Краснова и Чернова. На одной из них было чёрное платье, на другой — красное, на третьей — белое. Девочка в белом платье говорит Черновой: «Нам надо поменяться платьями, а то у всех троих цвет платьев не соответствует фамилиям». Кто в какое платье был одет?</a:t>
            </a:r>
          </a:p>
          <a:p>
            <a:pPr algn="l"/>
            <a:r>
              <a:rPr lang="ru-RU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Беловой не белое платье,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Черновой не чёрное,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Красновой не красное. 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минусы и плюсы в 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 таблицы. Сколько «+»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строке? В столбце?</a:t>
            </a:r>
          </a:p>
          <a:p>
            <a:pPr algn="l">
              <a:spcBef>
                <a:spcPts val="0"/>
              </a:spcBef>
            </a:pPr>
            <a:endParaRPr lang="ru-R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A5A626-2719-4F77-ACA7-802CD241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07" y="2395030"/>
            <a:ext cx="4479689" cy="27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 три подруги 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Встретились три подруги — Белова, Краснова и Чернова. На одной из них было чёрное платье, на другой — красное, на третьей — белое. Девочка в белом платье говорит Черновой: «Нам надо поменяться платьями, а то у всех троих цвет платьев не соответствует фамилиям». Кто в какое платье был одет?</a:t>
            </a:r>
          </a:p>
          <a:p>
            <a:pPr algn="l"/>
            <a:r>
              <a:rPr lang="ru-RU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Беловой не белое платье,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Черновой не чёрное,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Красновой не красное. 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минусы и плюсы в 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 таблицы. Сколько «+»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строке? В столбце?</a:t>
            </a:r>
          </a:p>
          <a:p>
            <a:pPr algn="l">
              <a:spcBef>
                <a:spcPts val="0"/>
              </a:spcBef>
            </a:pPr>
            <a:endParaRPr lang="ru-R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A5A626-2719-4F77-ACA7-802CD241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07" y="2395030"/>
            <a:ext cx="4479689" cy="27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 три друга…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Встретились три друга: скульптор Белов, скрипач Чернов и художник Рыжов. «Замечательно, что у одного из нас белые, у другого чёрные, а у третьего рыжие волосы. Но ни у кого цвет волос не соответствует фамилии», заметил черноволосый. «Ты прав», — сказал Белов. Какой цвет волос у художника?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5C5CD1-61A3-4BF0-B38D-390C7E874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635" y="2738490"/>
            <a:ext cx="3758730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в соревновании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9542"/>
            <a:ext cx="8784976" cy="417646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Коля, Боря, Вова и Юра заняли первые четыре места в соревновании. На вопрос, какие места они заняли, трое из них ответили: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Коля — ни первое, ни четвёртое;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Боря — второе;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Вова не был последним.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9BF65-BF4E-4321-A9B0-F7EECF39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67" y="2859782"/>
            <a:ext cx="2781018" cy="2238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E17418-A761-4CA1-B55F-C004A51C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016" y="2643758"/>
            <a:ext cx="4126984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1) и 2) следует, что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Ваня не С. (отличники),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Петя не В. (троечники).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1DE798-6FFE-4CE2-A496-A9EA86DD4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15766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1) и 2) следует, что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Ваня не С. (отличники),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Петя не В. (троечники).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из этого следует?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AF206-D3C7-4639-BCB8-D7F26609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15766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делся рубль?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Задача-шутка.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девочки сложились по 10 рублей на подарок подруге. Подарок стоил 25 р. Продавец дал сдачи только 3 р., больше сдачи у него не было. Получается, что девочки заплатили за подарок 27 р., да 2 р. остались у продавца: 27 + 2 = 29 (р.) Куда делся рубль?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425" y="2392875"/>
            <a:ext cx="3646810" cy="2765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147814"/>
            <a:ext cx="1328092" cy="13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5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1) и 2) следует, что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Ваня не С. (отличники),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Петя не В. (троечники).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 же из этого следует?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Ваня не В. а Петя не С.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AFD57B-A00A-452B-8E55-B9FCE2F2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04729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3) и 4) следует, что…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AFD57B-A00A-452B-8E55-B9FCE2F2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04729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80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3) и 4) следует, что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не П. и не В.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из этого следует?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42192C-7211-4B2B-9D9D-21B629660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04729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3) и 4) следует, что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не П. и не В.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из этого следует?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носит фамилию В.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B43E3-AB05-4ADA-A8FC-D7DEC013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04729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3) и 4) следует, что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не П. и не В.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из этого следует?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носит фамилию В.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из этого следует?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не П., не С., не К.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90467B-1999-4B93-9C5B-3CFA97DC8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04729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Коля С. и не К.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8B32CD-9695-4B97-A2E4-D15DD80B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04729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Коля С. и не К.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Из утверждений 3), 4) и 5).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следует, что Саша В. выше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П., 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выше Коли. Петя имеет тот же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рост, что и Саша, поэтому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Петя выше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П., а П. выше Коли.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73B0F5-7ACA-493D-B746-168C8487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04729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Петя 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Ваня П., а Петя К.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161B8E-D81D-4842-8645-86599EC3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04729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какая фамилия?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Петя, Саша и Коля носят фамилии, начинающиеся на В, П, С и К. Известно, что: 1) Ваня и С. — отличники;  2) Петя и В. —  троечники; 3) В. ростом выше П.; 4) Коля ростом ниже П.; 5) Саша и Петя имеют одинаковый рост. На какую букву, начинается фамилия каждого мальчика?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Петя 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Ваня П., а Петя К.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Ваня П., Петя К.,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Саша В., Коля С.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C252-965E-49F7-A690-742BBFF6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26" y="2715766"/>
            <a:ext cx="4177778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7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олимпиады по лингвистике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«Большой хронике» английского монаха Матвея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Парижского (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1200–1259) рассказывается о системе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чисел, меньших 100, которую привёз из Греции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Англию архидиакон Иоанн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Бейзингсток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Даны четыре записи, сделанные в этой системе, и их числовые значения:</a:t>
            </a: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Запишите арабскими цифрами ещё три числа. Поясните Ваше решение.</a:t>
            </a:r>
          </a:p>
          <a:p>
            <a:pPr algn="l">
              <a:spcBef>
                <a:spcPts val="0"/>
              </a:spcBef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«Большой хронике» говорится,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самое достойное из чисел 55. Почему?</a:t>
            </a:r>
          </a:p>
          <a:p>
            <a:pPr algn="l">
              <a:spcBef>
                <a:spcPts val="600"/>
              </a:spcBef>
            </a:pP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48ACC4-0801-4B9E-9CEF-C45173C38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00" y="51470"/>
            <a:ext cx="1241004" cy="13444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ACC76C-73AA-4454-ACD3-70F04530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387462"/>
            <a:ext cx="3097497" cy="1264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D62566-93CF-46A0-A5CC-AE05E8938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2627492"/>
            <a:ext cx="2143149" cy="7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делся рубль?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Сколько денег было у девочек первоначально?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30 рублей.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Куда они делись?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Они в подарке (25 р.), у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продавца (2 р.) и у девочек (3 р.).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Вернём деньги девочкам.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16" y="1347614"/>
            <a:ext cx="4272755" cy="19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олимпиады по лингвистике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числа записаны с вертикальным отрезком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только расположением чёрточек слева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справа. Чёрточки идут от концов и середины отрезка.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Совместим все изображения чисел —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и неизвестных.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04B189-07B4-4B11-B27E-55DCA76C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49" y="2571750"/>
            <a:ext cx="1551255" cy="20574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191187-EEB8-44D7-8636-1474C6F12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00" y="51470"/>
            <a:ext cx="1241004" cy="13444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218C21-50D3-4A27-A8C0-EE40FCDA6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950" y="3003798"/>
            <a:ext cx="1796506" cy="6574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63B68D-926B-4013-BA1D-91B6BB26A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184" y="1866211"/>
            <a:ext cx="2786816" cy="11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90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олимпиады по лингвистике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числа записаны с вертикальным отрезком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только расположением чёрточек слева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справа. Чёрточки идут от концов и середины отрезка.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Совместим все изображения чисел —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и неизвестных.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F43D24-E86E-42E8-BAE6-70B841AF9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18" y="2571750"/>
            <a:ext cx="3712126" cy="23078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A2DA3-87BB-430B-A688-006CEE48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00" y="51470"/>
            <a:ext cx="1241004" cy="13444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F0648B-C573-4CFC-83B7-D73D95BF1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950" y="3003798"/>
            <a:ext cx="1796506" cy="6574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3FE92-2931-460F-8D7B-067FFDB68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184" y="1866211"/>
            <a:ext cx="2786816" cy="11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0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олимпиады по лингвистике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числа записаны с вертикальным отрезком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только расположением чёрточек слева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справа. Чёрточки идут от концов и середины отрезка.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Совместим все изображения чисел —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и неизвестных.   </a:t>
            </a:r>
          </a:p>
          <a:p>
            <a:pPr algn="l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Что это за числа:</a:t>
            </a:r>
          </a:p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F43D24-E86E-42E8-BAE6-70B841AF9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18" y="2571750"/>
            <a:ext cx="3712126" cy="23078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61CED0-5CB1-4A92-8882-191B7903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00" y="51470"/>
            <a:ext cx="1241004" cy="13444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753905-8266-4FFD-9A59-59CDC5FCD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950" y="3003798"/>
            <a:ext cx="1796506" cy="6574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5361E3-A751-4B62-B05D-4A7F04EF8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184" y="1866211"/>
            <a:ext cx="2786816" cy="11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81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олимпиады по лингвистике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числа записаны с вертикальным отрезком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только расположением чёрточек слева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справа. Чёрточки идут от концов и середины отрезка.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Совместим все изображения чисел —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и неизвестных.   </a:t>
            </a:r>
          </a:p>
          <a:p>
            <a:pPr algn="l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Что это за числа:</a:t>
            </a:r>
          </a:p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Вычислите: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ACC76C-73AA-4454-ACD3-70F045301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184" y="1866211"/>
            <a:ext cx="2786816" cy="11375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F43D24-E86E-42E8-BAE6-70B841AF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18" y="2571750"/>
            <a:ext cx="3712126" cy="2307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81E9F4-82DB-4506-A694-362AC2E90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001418"/>
            <a:ext cx="5040560" cy="734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C5C86C-9CE5-473D-8E0F-36F1D8827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950" y="3003798"/>
            <a:ext cx="1796506" cy="6574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1D73F6-46A3-4491-BBF9-94F0FFB1D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500" y="51470"/>
            <a:ext cx="1241004" cy="13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21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 с предположением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от противного)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из трёх девочек разбила чашку. Аня сказала: «Это Маша». Маша и Света тоже что-то сказали, но так тихо, что никто не услышал. Потом оказалось, что правду сказала только одна девочка, она и разбила чашку. Так кто же разбил чашку?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D4408-2C0B-47EE-86A6-55587CCCB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292325"/>
            <a:ext cx="7128792" cy="26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4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 с предположением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от противного)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9542"/>
            <a:ext cx="8856984" cy="417646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Аня: Это Маша.              Маша —  ?              Света — 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Правду сказала только одна девочка, она и разбила чашку.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Аня сказала правду или ложь?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— Предположим, что Аня сказала правду. Что из этого следует?</a:t>
            </a:r>
          </a:p>
          <a:p>
            <a:pPr marL="36000" algn="l">
              <a:lnSpc>
                <a:spcPct val="100000"/>
              </a:lnSpc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— Она и разбила чашку. Тогда и Маша, и Аня разбили чашку — противоречие с условием задачи.</a:t>
            </a:r>
          </a:p>
          <a:p>
            <a:pPr marL="36000" algn="l">
              <a:lnSpc>
                <a:spcPct val="100000"/>
              </a:lnSpc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— Следовательно, Аня сказала неправду, но тогда ни Аня, ни Маша не разбивали чашку…</a:t>
            </a:r>
          </a:p>
          <a:p>
            <a:pPr marL="36000" algn="l">
              <a:lnSpc>
                <a:spcPct val="100000"/>
              </a:lnSpc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— Тогда чашку разбила Света.</a:t>
            </a: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A858A8-6887-449A-8815-39E704628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99992" y="3651870"/>
            <a:ext cx="460851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разбил окно?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9542"/>
            <a:ext cx="8856984" cy="4176464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друга Коля, Олег и Петя играли во дворе,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один из них случайно разбил мячом оконное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стекло. Коля сказал: «Это не я разбил стекло». Олег сказал: «Это Петя разбил стекло». Позднее выяснилось, что одно из этих утверждений верное, а другое — нет. Кто из мальчиков разбил стекло?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Запишем кратко высказывания ребят.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Это не Коля.                       2) Это Петя.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Предположим, что 1) ложно, тогда и 2) ложно — противоречие с условием. Предположение неверно. Значит, 1) истинно, тогда по условию задачи 2) ложно. Стекло разбил Петя.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 descr="http://www.shevkin.ru/wp-content/uploads/2017/10/Razbitoe-okn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917"/>
            <a:ext cx="1944216" cy="13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6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первым?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11.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проводился кросс. Обсуждая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итоги, одна белка сказала: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«Первое место занял заяц, а второй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лиса». Другая белка возразила: «Заяц занял второе  место, а лось был первым». На это филин заметил, что в высказываниях каждой белки одна часть верная, а другая — нет. Кто был первым, кто вторым?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Предположим, что утверждение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Заяц 1 — И…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BB6B7-DFFA-4336-A249-EC2FC49A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48" y="-20538"/>
            <a:ext cx="3028451" cy="16561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23D756-ACDD-4B33-953A-00F8282A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64" y="2725339"/>
            <a:ext cx="3682540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первым?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11.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проводился кросс. Обсуждая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итоги, одна белка сказала: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«Первое место занял заяц, а второй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лиса». Другая белка возразила: «Заяц занял второе  место, а лось был первым». На это филин заметил, что в высказываниях каждой белки одна часть верная, а другая — нет. Кто был первым, кто вторым?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Предположим, что утверждение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Заяц 1 — И, тогда утверждение…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BB6B7-DFFA-4336-A249-EC2FC49A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48" y="-20538"/>
            <a:ext cx="3028451" cy="16561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9287B-6986-4338-8229-5B09F9A82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64" y="2725339"/>
            <a:ext cx="3682540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6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первым?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11.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проводился кросс. Обсуждая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итоги, одна белка сказала: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«Первое место занял заяц, а второй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лиса». Другая белка возразила: «Заяц занял второе  место, а лось был первым». На это филин заметил, что в высказываниях каждой белки одна часть верная, а другая — нет. Кто был первым, кто вторым?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Предположим, что утверждение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Заяц 1 — И, тогда утверждение…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Лось 1 — Л, Заяц 2 — Л…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BB6B7-DFFA-4336-A249-EC2FC49A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48" y="-20538"/>
            <a:ext cx="3028451" cy="16561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5E047C-1834-45D6-A6F8-602A9D895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64" y="2725339"/>
            <a:ext cx="3682540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делся рубль?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Сколько денег было у девочек первоначально?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30 рублей.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Куда они делись?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Они в подарке (25 р.), у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продавца (2 р.) и у девочек (3 р.).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Вернём деньги девочкам.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Сколько же осталось?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27 рублей.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Как же получили 29 рублей?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 ошибке: два раза посчитали 2 рубля: 25 + 2 + 2 = 29.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49" y="1347614"/>
            <a:ext cx="4272755" cy="19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первым?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11.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проводился кросс. Обсуждая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итоги, одна белка сказала: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«Первое место занял заяц, а второй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лиса». Другая белка возразила: «Заяц занял второе  место, а лось был первым». На это филин заметил, что в высказываниях каждой белки одна часть верная, а другая — нет. Кто был первым, кто вторым?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Предположим, что утверждение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Заяц 1 — И, тогда утверждение…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Лось 1 — Л, Заяц 2 — Л.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Получили противоречие с условием.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BB6B7-DFFA-4336-A249-EC2FC49A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48" y="-20538"/>
            <a:ext cx="3028451" cy="16561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5E047C-1834-45D6-A6F8-602A9D895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64" y="2725339"/>
            <a:ext cx="3682540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первым?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11.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проводился кросс. Обсуждая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итоги, одна белка сказала: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«Первое место занял заяц, а второй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лиса». Другая белка возразила: «Заяц занял второе  место, а лось был первым». На это филин заметил, что в высказываниях каждой белки одна часть верная, а другая — нет. Кто был первым, кто вторым?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Предположим, что утверждение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Заяц 1 — И, тогда утверждение…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Лось 1 — Л, Заяц 2 — Л.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Получили противоречие с условием.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Значит, предположение неверно. Тогда Лиса 2 — И, Лось 1 — И.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BB6B7-DFFA-4336-A249-EC2FC49A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48" y="-20538"/>
            <a:ext cx="3028451" cy="16561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F016DC-A607-434D-9ADC-46DDAE789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64" y="2725339"/>
            <a:ext cx="3682540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23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первым?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11.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проводился кросс. Обсуждая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итоги, одна белка сказала: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«Первое место занял заяц, а второй была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лиса». Другая белка возразила: «Заяц занял второе  место, а лось был первым». На это филин заметил, что в высказываниях каждой белки одна часть верная, а другая — нет. Кто был первым, кто вторым?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Заполним все возможные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в нашей таблице. Зачеркните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строки, в которых есть утверждения,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противоречащие условиям задачи.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BB6B7-DFFA-4336-A249-EC2FC49A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48" y="-20538"/>
            <a:ext cx="3028451" cy="16561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13C658-8AD0-41D5-9D4B-833CDFEE5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64" y="2738641"/>
            <a:ext cx="3682540" cy="2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99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какое место занял?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ученика — Витя, Петя, Юра, Сергей — заняли на математической олимпиаде четыре первые места. На вопрос, какие места заняли, были даны ответы: а) Петя — второе, Витя — третье; б) Сергей — второе, Петя — первое; в) Юра — второе, Витя — четвёртое. Кто какое место занял, если в каждом ответе правильна лишь одна часть?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Запишем кратко три пары утверждений: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Петя 2, Витя 3;          Сергей 2, Петя 1;         Юра 2, Витя 4.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предположение лучше делать: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какое место занял?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ученика — Витя, Петя, Юра, Сергей — заняли на математической олимпиаде четыре первые места. На вопрос, какие места заняли, были даны ответы: а) Петя — второе, Витя — третье; б) Сергей — второе, Петя — первое; в) Юра — второе, Витя — четвёртое. Кто какое место занял, если в каждом ответе правильна лишь одна часть?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Запишем кратко три пары утверждений: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Петя 2, Витя 3;          Сергей 2, Петя 1;         Юра 2, Витя 4.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предположение лучше делать: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1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Противоречие. Значит…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29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какое место занял?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ученика — Витя, Петя, Юра, Сергей — заняли на математической олимпиаде четыре первые места. На вопрос, какие места заняли, были даны ответы: а) Петя — второе, Витя — третье; б) Сергей — второе, Петя — первое; в) Юра — второе, Витя — четвёртое. Кто какое место занял, если в каждом ответе правильна лишь одна часть?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Запишем кратко три пары утверждений: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Петя 2, Витя 3;          Сергей 2, Петя 1;         Юра 2, Витя 4.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предположение лучше делать: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1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Противоречие. Значит,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84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какое место занял?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ученика — Витя, Петя, Юра, Сергей — заняли на математической олимпиаде четыре первые места. На вопрос, какие места заняли, были даны ответы: а) Петя — второе, Витя — третье; б) Сергей — второе, Петя — первое; в) Юра — второе, Витя — четвёртое. Кто какое место занял, если в каждом ответе правильна лишь одна часть?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Запишем кратко три пары утверждений: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Витя 3;          Сергей 2, Петя 1;         Юра 2, Витя 4.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предположение лучше делать: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1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Противоречие. Значит,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Витя 3 — И…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17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какое место занял?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ученика — Витя, Петя, Юра, Сергей — заняли на математической олимпиаде четыре первые места. На вопрос, какие места заняли, были даны ответы: а) Петя — второе, Витя — третье; б) Сергей — второе, Петя — первое; в) Юра — второе, Витя — четвёртое. Кто какое место занял, если в каждом ответе правильна лишь одна часть?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Запишем кратко три пары утверждений: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Сергей 2, Петя 1;         Юра 2,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предположение лучше делать: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1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Противоречие. Значит,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3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4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83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какое место занял?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ученика — Витя, Петя, Юра, Сергей — заняли на математической олимпиаде четыре первые места. На вопрос, какие места заняли, были даны ответы: а) Петя — второе, Витя — третье; б) Сергей — второе, Петя — первое; в) Юра — второе, Витя — четвёртое. Кто какое место занял, если в каждом ответе правильна лишь одна часть?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Запишем кратко три пары утверждений: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Сергей 2, Петя 1;        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предположение лучше делать: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1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Противоречие. Значит,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3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4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67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какое место занял?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ученика — Витя, Петя, Юра, Сергей — заняли на математической олимпиаде четыре первые места. На вопрос, какие места заняли, были даны ответы: а) Петя — второе, Витя — третье; б) Сергей — второе, Петя — первое; в) Юра — второе, Витя — четвёртое. Кто какое место занял, если в каждом ответе правильна лишь одна часть?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Запишем кратко три пары утверждений: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Петя 1;        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предположение лучше делать: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1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Противоречие. Значит,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Витя 3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4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Л. Н. Толстого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ts val="27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продаёт шапку. Стоит 10 р.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покупатель, меряет, согласен взять,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у него только одна банкнота 25 р. Продавец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отсылает мальчика с этими 25 р. разменять к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соседке. Мальчик прибегает и отдаёт 10 + 10 + 5.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отдаёт шапку и сдачу 15 р.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какое-то время приходит соседка 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говорит, что 25 р. фальшивые, требует отдать ей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деньги. Ну что делать. Продавец лезет в кассу 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 ей деньги. На сколько рублей обманули продавца?</a:t>
            </a:r>
          </a:p>
          <a:p>
            <a:pPr algn="l">
              <a:lnSpc>
                <a:spcPts val="27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FA9D04-9A04-4C9C-8EB7-21759BA9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6"/>
            <a:ext cx="226105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7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какое место занял?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ученика — Витя, Петя, Юра, Сергей — заняли на математической олимпиаде четыре первые места. На вопрос, какие места заняли, были даны ответы: а) Петя — второе, Витя — третье; б) Сергей — второе, Петя — первое; в) Юра — второе, Витя — четвёртое. Кто какое место занял, если в каждом ответе правильна лишь одна часть?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Запишем кратко три пары утверждений: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предположение лучше делать: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1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Противоречие. Значит,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Витя 3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4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 2 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2 — 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Петя 1, Юра 2, Витя 3, Сергей 4.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Правдивые, лгуны и марсиане…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острове есть всего два города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городе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 правдивые люди, а городе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лгуны. Путешественник встретил островитянина на дороге, соединяющей эти города. Он не знал в какой стороне какой город и кем был островитянин — правдивым человеком или лгуном, но, задав всего один вопрос, сумел определить положение обоих городов. Какой вопрос мог задать путешественник?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025F7A-D567-47BA-87C8-3FE8C208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56" y="2931790"/>
            <a:ext cx="3453036" cy="21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46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возможностей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784976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круглым столом сидят: правдивые люди — они всегда говорят правду, лгуны — всегда лгут, марсиане — говорят правду только марсианам, а остальным лгут. Каждый из шести сидящих за столом произнёс соседу справа одну и ту же фразу: «Вы лгун». Сколько за столом было правдивых, лгунов, марсиан?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Кто мог быть соседом справа: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правдивого? у марсианина? у лгуна?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E6C1A1-7E98-499E-A7D2-B00C0E229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09" y="2346657"/>
            <a:ext cx="3082481" cy="2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возможностей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784976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круглым столом сидят: правдивые люди — они всегда говорят правду, лгуны — всегда лгут, марсиане — говорят правду только марсианам, а остальным лгут. Каждый из шести сидящих за столом произнёс соседу справа одну и ту же фразу: «Вы лгун». Сколько за столом было правдивых, лгунов, марсиан?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Кто мог быть соседом справа: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правдивого? у марсианина? у лгуна?                     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П-Л, М-П, М-П-Л-П или М-П-Л-М.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Построим дерево возможностей, начиная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марсианина.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 правдивых, лгунов и марсианин.</a:t>
            </a:r>
          </a:p>
          <a:p>
            <a:pPr algn="l">
              <a:spcBef>
                <a:spcPts val="30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17C96-8CBB-45B4-9983-DA03742A9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413333"/>
            <a:ext cx="2304256" cy="26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784976" cy="424847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ту же задачу для:</a:t>
            </a:r>
          </a:p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а) 8 сидящих за столом;		б) 12 сидящих за столом.</a:t>
            </a:r>
          </a:p>
          <a:p>
            <a:pPr algn="l">
              <a:spcBef>
                <a:spcPts val="30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64DB21-B2A5-4A4F-891A-848909F7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9702"/>
            <a:ext cx="3878436" cy="2592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6DFC88-8445-4B94-941C-E4E19678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559" y="1653647"/>
            <a:ext cx="4474929" cy="33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ребусы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примере на сложение натуральных чисел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цифры заменили одинаковыми буквами,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цифры — разными буквами.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Решите числовой ребус.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Д = 1, А — чётное, А = 2, 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1C81BD-A1AC-4AC0-9064-C637B31B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38106"/>
            <a:ext cx="16287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3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ребусы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примере на сложение натуральных чисел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цифры заменили одинаковыми буквами,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цифры — разными буквами.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Решите числовой ребус.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Д = 1, А — чётное, А = 2, Р ≠ 1, Р = 6.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К = 5, У = 8.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1C81BD-A1AC-4AC0-9064-C637B31B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38106"/>
            <a:ext cx="1628775" cy="14382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EDA40A-A4E8-4B8D-8B14-EA0B9763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997571"/>
            <a:ext cx="16287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ребусы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примере на сложение натуральных чисел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цифры заменили одинаковыми буквами,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цифры — разными буквами.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Решите числовой ребус.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Д = 1, А — чётное, А = 2, Р ≠ 1, Р = 6.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К = 5, У = 8.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1C81BD-A1AC-4AC0-9064-C637B31B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38106"/>
            <a:ext cx="1628775" cy="14382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4C71ED-16C9-4BDE-AF92-1AF549B75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997571"/>
            <a:ext cx="16287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ребусы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б) Решите числовой ребус.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М = 1, О — чётное, О = 6, 8.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2а) О = 6,                                             2б) О = 8.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 = 2, 3, но Н ≠ 2, Н = 3.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 Д = 8.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 = 0, 2, 4, но И ≠ 0, 8, И = 2.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6A6572-2A8C-4093-9212-6B9F3A10B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002" y="555526"/>
            <a:ext cx="1393408" cy="11430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0174D1-2775-47EE-A6E2-319EBE78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32" y="1851670"/>
            <a:ext cx="1393408" cy="11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ребусы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б) Решите числовой ребус.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М = 1, О — чётное, О = 6, 8.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2а) О = 6,                                             2б) О = 8.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 = 2, 3, но Н ≠ 2, Н = 3.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3а) Д = 8.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 = 0, 2, 4, но И ≠ 0, 8. И = 2.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6A6572-2A8C-4093-9212-6B9F3A10B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002" y="555526"/>
            <a:ext cx="1393408" cy="11430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191C78-5846-4588-9B09-F4F470135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32" y="1851670"/>
            <a:ext cx="1393408" cy="11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Л. Н. Толстого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Запутанные действия записываем подробно.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Способ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Соседка      Покупатель         Продавец</a:t>
            </a:r>
          </a:p>
          <a:p>
            <a:pPr marL="36000"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25 р.           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р.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000" algn="l">
              <a:spcBef>
                <a:spcPts val="60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25 р.            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р.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          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  <a:p>
            <a:pPr marL="36000"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р.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р.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Ш	           1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l"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25 р.     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р.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Ш              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р.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Способ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ни соседка, ни мальчик ничего не приобрели и не потеряли в этой сделке. Покупатель приобрёл 25 рублей, а продавец это потерял.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Georgia" panose="02040502050405020303" pitchFamily="18" charset="0"/>
            </a:endParaRPr>
          </a:p>
          <a:p>
            <a:pPr algn="l">
              <a:spcBef>
                <a:spcPts val="60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11A753-28A4-4AB1-8874-9BE82FB9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460" y="-20537"/>
            <a:ext cx="226105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ребусы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б) Решите числовой ребус.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М = 1, О — чётное, О = 6, 8.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2б) О = 8.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 = 6, 7, но Н ≠ 6, Н = 7.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этом случае нет решения.</a:t>
            </a:r>
          </a:p>
          <a:p>
            <a:pPr algn="l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6823 + 6823 = 13646.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6A6572-2A8C-4093-9212-6B9F3A10B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002" y="555526"/>
            <a:ext cx="1393408" cy="11430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F0B843-EDD6-49F7-9D88-D2908403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860768"/>
            <a:ext cx="1393408" cy="11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581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ребусы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Домашнее задание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18.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Решите числовой ребус: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 + ВАГОН = СОСТАВ;</a:t>
            </a:r>
          </a:p>
          <a:p>
            <a:pPr algn="l">
              <a:spcBef>
                <a:spcPts val="600"/>
              </a:spcBef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 + ДЕТАЛЬ = ИЗДЕЛИЕ.</a:t>
            </a:r>
          </a:p>
          <a:p>
            <a:pPr algn="l"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19.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промышленник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Генри Форд давал следующий пример на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претендующим на должность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инженера.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+ GERALD = ROBERT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C200BE-10F3-4DEE-A8B6-AD3AFFDD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77" y="2509768"/>
            <a:ext cx="3245124" cy="23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47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три ведра объёмом 3 л, 4 л и 6 л.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первых из них налита вода до верху,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третье ведро пустое. За одно переливание можно перелить воду из одного ведра в другое. Переливание заканчивается в тот момент, когда или первое ведро опустеет, или второе ведро заполнится. Выливать воду из вёдер (не в ведро) или брать воду из какого-либо источника запрещается. За какое наименьшее число переливаний можно получить: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а) в одном из вёдер 2 л;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в двух вёдрах по 2 л;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в) в одном из вёдер 5 л?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9EF6FA-885B-40F2-8964-13AFDE91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62" y="104479"/>
            <a:ext cx="2679538" cy="11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840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640960" cy="43204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переливаний будем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 в виде троек чисел. Исходное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опишем тройкой чисел 340 (3 л в 1-м ведре, 4 л во 2-м ведре, 0 л в 3-м ведре). Каждое переливание проводим по следующему алгоритму, пропуская невозможные шаги: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1) из 1-го во 2-й;    2) из 1-го во 3-й;    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3) из 2-го во 1-й;    4) из 2-го во 3-й;   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5) из 3-го во 1-й;    6) из 3-го во 2-й.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Повторяющиеся тройки чисел зачёркиваем.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81CE31-994B-4179-91CE-0493F10F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62" y="104479"/>
            <a:ext cx="2679538" cy="11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998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За какое наименьшее число переливаний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в одном из вёдер 2 л?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Дерево возможностей заменим таблицей.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64</a:t>
            </a:fld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854436F-A833-494D-A33B-FC2D66A95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09241"/>
              </p:ext>
            </p:extLst>
          </p:nvPr>
        </p:nvGraphicFramePr>
        <p:xfrm>
          <a:off x="575556" y="1726653"/>
          <a:ext cx="8172908" cy="644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988">
                  <a:extLst>
                    <a:ext uri="{9D8B030D-6E8A-4147-A177-3AD203B41FA5}">
                      <a16:colId xmlns:a16="http://schemas.microsoft.com/office/drawing/2014/main" val="638400051"/>
                    </a:ext>
                  </a:extLst>
                </a:gridCol>
                <a:gridCol w="3821171">
                  <a:extLst>
                    <a:ext uri="{9D8B030D-6E8A-4147-A177-3AD203B41FA5}">
                      <a16:colId xmlns:a16="http://schemas.microsoft.com/office/drawing/2014/main" val="5082059"/>
                    </a:ext>
                  </a:extLst>
                </a:gridCol>
                <a:gridCol w="3828749">
                  <a:extLst>
                    <a:ext uri="{9D8B030D-6E8A-4147-A177-3AD203B41FA5}">
                      <a16:colId xmlns:a16="http://schemas.microsoft.com/office/drawing/2014/main" val="1464566589"/>
                    </a:ext>
                  </a:extLst>
                </a:gridCol>
              </a:tblGrid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845209"/>
                  </a:ext>
                </a:extLst>
              </a:tr>
              <a:tr h="31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304  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59298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2B021D12-5D7D-4571-80B7-D4C88CFA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1951038"/>
            <a:ext cx="90801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4C9B41-8A60-4678-9ED3-E9CE90A6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62" y="104479"/>
            <a:ext cx="2679538" cy="11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8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За какое наименьшее число переливаний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в одном из вёдер 2 л?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Дерево возможностей заменим таблицей.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65</a:t>
            </a:fld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854436F-A833-494D-A33B-FC2D66A95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58721"/>
              </p:ext>
            </p:extLst>
          </p:nvPr>
        </p:nvGraphicFramePr>
        <p:xfrm>
          <a:off x="575556" y="1726653"/>
          <a:ext cx="8172908" cy="96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988">
                  <a:extLst>
                    <a:ext uri="{9D8B030D-6E8A-4147-A177-3AD203B41FA5}">
                      <a16:colId xmlns:a16="http://schemas.microsoft.com/office/drawing/2014/main" val="638400051"/>
                    </a:ext>
                  </a:extLst>
                </a:gridCol>
                <a:gridCol w="2017240">
                  <a:extLst>
                    <a:ext uri="{9D8B030D-6E8A-4147-A177-3AD203B41FA5}">
                      <a16:colId xmlns:a16="http://schemas.microsoft.com/office/drawing/2014/main" val="5082059"/>
                    </a:ext>
                  </a:extLst>
                </a:gridCol>
                <a:gridCol w="1816256">
                  <a:extLst>
                    <a:ext uri="{9D8B030D-6E8A-4147-A177-3AD203B41FA5}">
                      <a16:colId xmlns:a16="http://schemas.microsoft.com/office/drawing/2014/main" val="128501415"/>
                    </a:ext>
                  </a:extLst>
                </a:gridCol>
                <a:gridCol w="2122939">
                  <a:extLst>
                    <a:ext uri="{9D8B030D-6E8A-4147-A177-3AD203B41FA5}">
                      <a16:colId xmlns:a16="http://schemas.microsoft.com/office/drawing/2014/main" val="1464566589"/>
                    </a:ext>
                  </a:extLst>
                </a:gridCol>
                <a:gridCol w="1693485">
                  <a:extLst>
                    <a:ext uri="{9D8B030D-6E8A-4147-A177-3AD203B41FA5}">
                      <a16:colId xmlns:a16="http://schemas.microsoft.com/office/drawing/2014/main" val="3138100455"/>
                    </a:ext>
                  </a:extLst>
                </a:gridCol>
              </a:tblGrid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845209"/>
                  </a:ext>
                </a:extLst>
              </a:tr>
              <a:tr h="31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304  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592987"/>
                  </a:ext>
                </a:extLst>
              </a:tr>
              <a:tr h="31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2000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69859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2B021D12-5D7D-4571-80B7-D4C88CFA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1951038"/>
            <a:ext cx="90801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4C9B41-8A60-4678-9ED3-E9CE90A6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62" y="104479"/>
            <a:ext cx="2679538" cy="11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2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За какое наименьшее число переливаний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в одном из вёдер 2 л?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Дерево возможностей заменим таблицей.</a:t>
            </a:r>
          </a:p>
          <a:p>
            <a:pPr algn="l">
              <a:spcBef>
                <a:spcPts val="30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8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Алгоритм можно не завершать, так как наименьшее число переливаний (3) определено.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021D12-5D7D-4571-80B7-D4C88CFA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1951038"/>
            <a:ext cx="90801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4C9B41-8A60-4678-9ED3-E9CE90A6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62" y="104479"/>
            <a:ext cx="2679538" cy="1171127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A91AAF8-4B5B-4C06-BBFE-5375A4898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6448"/>
              </p:ext>
            </p:extLst>
          </p:nvPr>
        </p:nvGraphicFramePr>
        <p:xfrm>
          <a:off x="575556" y="1726653"/>
          <a:ext cx="8172908" cy="1289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68">
                  <a:extLst>
                    <a:ext uri="{9D8B030D-6E8A-4147-A177-3AD203B41FA5}">
                      <a16:colId xmlns:a16="http://schemas.microsoft.com/office/drawing/2014/main" val="638400051"/>
                    </a:ext>
                  </a:extLst>
                </a:gridCol>
                <a:gridCol w="1972808">
                  <a:extLst>
                    <a:ext uri="{9D8B030D-6E8A-4147-A177-3AD203B41FA5}">
                      <a16:colId xmlns:a16="http://schemas.microsoft.com/office/drawing/2014/main" val="508205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850141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46456658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38100455"/>
                    </a:ext>
                  </a:extLst>
                </a:gridCol>
              </a:tblGrid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845209"/>
                  </a:ext>
                </a:extLst>
              </a:tr>
              <a:tr h="31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304  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592987"/>
                  </a:ext>
                </a:extLst>
              </a:tr>
              <a:tr h="31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2000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698594"/>
                  </a:ext>
                </a:extLst>
              </a:tr>
              <a:tr h="16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extLst>
                  <a:ext uri="{0D108BD9-81ED-4DB2-BD59-A6C34878D82A}">
                    <a16:rowId xmlns:a16="http://schemas.microsoft.com/office/drawing/2014/main" val="2359901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68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За какое наименьшее число переливаний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в двух вёдрах по 2 л?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Продолжим заполнение таблицы.</a:t>
            </a:r>
          </a:p>
          <a:p>
            <a:pPr algn="l">
              <a:spcBef>
                <a:spcPts val="30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Алгоритм можно не завершать, так как наименьшее число переливаний (4) определено.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021D12-5D7D-4571-80B7-D4C88CFA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1951038"/>
            <a:ext cx="90801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4C9B41-8A60-4678-9ED3-E9CE90A6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62" y="104479"/>
            <a:ext cx="2679538" cy="1171127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A91AAF8-4B5B-4C06-BBFE-5375A4898EEA}"/>
              </a:ext>
            </a:extLst>
          </p:cNvPr>
          <p:cNvGraphicFramePr>
            <a:graphicFrameLocks noGrp="1"/>
          </p:cNvGraphicFramePr>
          <p:nvPr/>
        </p:nvGraphicFramePr>
        <p:xfrm>
          <a:off x="575556" y="1726653"/>
          <a:ext cx="8172908" cy="161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68">
                  <a:extLst>
                    <a:ext uri="{9D8B030D-6E8A-4147-A177-3AD203B41FA5}">
                      <a16:colId xmlns:a16="http://schemas.microsoft.com/office/drawing/2014/main" val="638400051"/>
                    </a:ext>
                  </a:extLst>
                </a:gridCol>
                <a:gridCol w="1972808">
                  <a:extLst>
                    <a:ext uri="{9D8B030D-6E8A-4147-A177-3AD203B41FA5}">
                      <a16:colId xmlns:a16="http://schemas.microsoft.com/office/drawing/2014/main" val="508205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850141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46456658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38100455"/>
                    </a:ext>
                  </a:extLst>
                </a:gridCol>
              </a:tblGrid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845209"/>
                  </a:ext>
                </a:extLst>
              </a:tr>
              <a:tr h="31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304  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592987"/>
                  </a:ext>
                </a:extLst>
              </a:tr>
              <a:tr h="31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2000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698594"/>
                  </a:ext>
                </a:extLst>
              </a:tr>
              <a:tr h="16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extLst>
                  <a:ext uri="{0D108BD9-81ED-4DB2-BD59-A6C34878D82A}">
                    <a16:rowId xmlns:a16="http://schemas.microsoft.com/office/drawing/2014/main" val="2359901950"/>
                  </a:ext>
                </a:extLst>
              </a:tr>
              <a:tr h="16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39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6771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За какое наименьшее число переливаний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в одном из вёдер 5 л?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Продолжим заполнение таблицы.</a:t>
            </a:r>
          </a:p>
          <a:p>
            <a:pPr algn="l">
              <a:spcBef>
                <a:spcPts val="30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Алгоритм можно не завершать, так как наименьшее число переливаний (5) определено.</a:t>
            </a:r>
          </a:p>
          <a:p>
            <a:pPr algn="l">
              <a:spcBef>
                <a:spcPts val="3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За 3; б) за 4; в) за 5. 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B021D12-5D7D-4571-80B7-D4C88CFA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1951038"/>
            <a:ext cx="90801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4C9B41-8A60-4678-9ED3-E9CE90A6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62" y="104479"/>
            <a:ext cx="2679538" cy="1171127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A91AAF8-4B5B-4C06-BBFE-5375A4898EEA}"/>
              </a:ext>
            </a:extLst>
          </p:cNvPr>
          <p:cNvGraphicFramePr>
            <a:graphicFrameLocks noGrp="1"/>
          </p:cNvGraphicFramePr>
          <p:nvPr/>
        </p:nvGraphicFramePr>
        <p:xfrm>
          <a:off x="575556" y="1726653"/>
          <a:ext cx="8172908" cy="1934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68">
                  <a:extLst>
                    <a:ext uri="{9D8B030D-6E8A-4147-A177-3AD203B41FA5}">
                      <a16:colId xmlns:a16="http://schemas.microsoft.com/office/drawing/2014/main" val="638400051"/>
                    </a:ext>
                  </a:extLst>
                </a:gridCol>
                <a:gridCol w="1972808">
                  <a:extLst>
                    <a:ext uri="{9D8B030D-6E8A-4147-A177-3AD203B41FA5}">
                      <a16:colId xmlns:a16="http://schemas.microsoft.com/office/drawing/2014/main" val="508205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850141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46456658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38100455"/>
                    </a:ext>
                  </a:extLst>
                </a:gridCol>
              </a:tblGrid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845209"/>
                  </a:ext>
                </a:extLst>
              </a:tr>
              <a:tr h="31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304  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592987"/>
                  </a:ext>
                </a:extLst>
              </a:tr>
              <a:tr h="31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2000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698594"/>
                  </a:ext>
                </a:extLst>
              </a:tr>
              <a:tr h="16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80" marR="91280" marT="0" marB="0"/>
                </a:tc>
                <a:extLst>
                  <a:ext uri="{0D108BD9-81ED-4DB2-BD59-A6C34878D82A}">
                    <a16:rowId xmlns:a16="http://schemas.microsoft.com/office/drawing/2014/main" val="2359901950"/>
                  </a:ext>
                </a:extLst>
              </a:tr>
              <a:tr h="16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390927"/>
                  </a:ext>
                </a:extLst>
              </a:tr>
              <a:tr h="16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2000" b="1" strike="sng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73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9258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три ведра объёмом 3 л, 4 л и 7 л.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первых из которых налита вода до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верху, а третье ведро пустое. За одно переливание можно перелить воду из одного ведра в другое. Переливание заканчивается в тот момент, когда или первое ведро опустеет, или второе ведро заполнится. Выливать воду из вёдер (не в ведро) или брать воду из какого-либо источника запрещается. За какое наименьшее число переливаний можно получить: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а) в одном из вёдер 6 л;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в одном из вёдер 5 л;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в) в двух вёдрах по 2 л?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871B84-154E-4F71-B204-B3A01659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81" y="51470"/>
            <a:ext cx="280082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7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«Человеческий» возраст кота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сравнить возраст кота с возрастом человека, его умножают на 4. Сейчас коту 10 лет, а дедушке 52 года. Через сколько лет «человеческий» возраст кота сравняется с возрастом дедушки?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82290"/>
            <a:ext cx="2803145" cy="2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255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разбил окно?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чемпионов!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9542"/>
            <a:ext cx="9001000" cy="417646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Пятеро мальчиков играли в мяч. Один из них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разбил мячом окно. Когда детей спросили о том, что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случилось, и кто виноват, каждый сказал три фразы, из которых две были правдой, а одна ложью. Вот их слова.</a:t>
            </a: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разбивал окно.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 скажет, кто это сделал. У кого-то из нас большие проблемы.</a:t>
            </a: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D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разбил окно. Я этого не делал. Я не люблю играть в мяч. </a:t>
            </a: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этого не делал.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друзья.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знает, кто это сделал.</a:t>
            </a: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солгал, сказав, что я разбил окно. Я никогда не видел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сегодняшнего дня. Я ни разу в жизни не разбивал окно. </a:t>
            </a: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видел, это сделал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разбивал окно.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домой.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Пронумеруем все утверждения.</a:t>
            </a:r>
          </a:p>
          <a:p>
            <a:pPr algn="l">
              <a:spcBef>
                <a:spcPts val="0"/>
              </a:spcBef>
            </a:pP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 descr="http://www.shevkin.ru/wp-content/uploads/2017/10/Razbitoe-okn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917"/>
            <a:ext cx="1944216" cy="133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2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А. Эйнштейна.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суперчемпионов!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5 домов пяти цветов. В каждом доме живёт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человек: немец, англичанин, швед, датчанин 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норвежец. Каждый пьёт только один определенный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напиток, курит определенную марку сигарет 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определенное животное. Никакие два человека из этих пяти не пьют одинаковые напитки, не курят одинаковые сигареты и не держат одинаковых животных. У кого живёт рыба?</a:t>
            </a:r>
          </a:p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ещё не всё!</a:t>
            </a:r>
          </a:p>
          <a:p>
            <a:pPr algn="l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97F129-B8DD-4B81-BD7F-26E38243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037838"/>
            <a:ext cx="2250831" cy="19105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A67062-B4D0-461A-AE55-51B9EDED7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-20538"/>
            <a:ext cx="1740958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А. Эйнштейна.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суперчемпионов!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5526"/>
            <a:ext cx="8928992" cy="432048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Подсказки: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Англичанин живёт в красном доме.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 держит собаку. Датчанин пьёт чай. Зеленый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стоит слева от белого. Жилец зеленого дома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пьёт кофе. Человек, который курит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птицу. Жилец из среднего дома пьёт молоко.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Жилец из жёлтого дома курит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Dunhill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Норвежец живёт в первом доме. Курильщик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Marlboro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живёт около того, кто держит кошку. Человек, который содержит лошадь, живёт около того, кто курит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Dunhill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Курильщик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Winfield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пьёт пиво. Норвежец живёт около голубого дома. Немец курит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Rothmans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Курильщик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Marlboro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живёт по соседству с человеком, который пьёт воду.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домов в порядке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упоминания в тексте.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418494-B098-4D9D-832E-281A91C9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977" y="4405930"/>
            <a:ext cx="4889471" cy="7375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F0E018-F562-4564-8F83-6CE58662F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-20538"/>
            <a:ext cx="1740958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32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работу!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статьи и презентации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на сайте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www.shevkin.ru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Электронная почта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avshevkin@mail.ru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F7EA2E-74E5-4514-940E-0D24ADF49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93" y="871335"/>
            <a:ext cx="3644631" cy="36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0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«Человеческий» возраст кота.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Перебор всех вариантов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сравнить возраст кота с возрастом человека, его умножают на 4. Сейчас коту 10 лет, а дедушке 52 года. Через сколько лет «человеческий» возраст кота сравняется с возрастом дедушки?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«человеческий» возраст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кота 40 лет, каждый год он увеличивается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года. Составим таблицу возрастов: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82290"/>
            <a:ext cx="2803145" cy="2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«Человеческий» возраст кота.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Перебор всех вариантов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9542"/>
            <a:ext cx="8640960" cy="41764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сравнить возраст кота с возрастом человека, его умножают на 4. Сейчас коту 10 лет, а дедушке 52 года. Через сколько лет «человеческий» возраст кота сравняется с возрастом дедушки?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«человеческий» возраст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кота 40 лет, каждый год он увеличивается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года. Составим таблицу возрастов: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52 53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40 44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82290"/>
            <a:ext cx="2803145" cy="2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3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9882</TotalTime>
  <Words>7034</Words>
  <Application>Microsoft Office PowerPoint</Application>
  <PresentationFormat>Экран (16:9)</PresentationFormat>
  <Paragraphs>545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9" baseType="lpstr">
      <vt:lpstr>Arial</vt:lpstr>
      <vt:lpstr>Calibri</vt:lpstr>
      <vt:lpstr>Calibri Light</vt:lpstr>
      <vt:lpstr>Georgia</vt:lpstr>
      <vt:lpstr>Times New Roman</vt:lpstr>
      <vt:lpstr>office theme</vt:lpstr>
      <vt:lpstr>Логические задачи</vt:lpstr>
      <vt:lpstr>Куда делся рубль?</vt:lpstr>
      <vt:lpstr>Куда делся рубль?</vt:lpstr>
      <vt:lpstr>Куда делся рубль?</vt:lpstr>
      <vt:lpstr>Задача Л. Н. Толстого</vt:lpstr>
      <vt:lpstr>Задача Л. Н. Толстого</vt:lpstr>
      <vt:lpstr>«Человеческий» возраст кота</vt:lpstr>
      <vt:lpstr>«Человеческий» возраст кота. Перебор всех вариантов</vt:lpstr>
      <vt:lpstr>«Человеческий» возраст кота. Перебор всех вариантов</vt:lpstr>
      <vt:lpstr>«Человеческий» возраст кота. Перебор всех вариантов</vt:lpstr>
      <vt:lpstr>«Человеческий» возраст кота. Перебор всех вариантов</vt:lpstr>
      <vt:lpstr>«Человеческий» возраст кота. Перебор всех вариантов</vt:lpstr>
      <vt:lpstr>«Человеческий» возраст кота. Перебор всех вариантов</vt:lpstr>
      <vt:lpstr>Логические задачи. Встретились три подруги …</vt:lpstr>
      <vt:lpstr>Логические задачи. Встретились три подруги …</vt:lpstr>
      <vt:lpstr>Логические задачи. Встретились три друга…</vt:lpstr>
      <vt:lpstr>Места в соревновании</vt:lpstr>
      <vt:lpstr>У кого какая фамилия? </vt:lpstr>
      <vt:lpstr>У кого какая фамилия? </vt:lpstr>
      <vt:lpstr>У кого какая фамилия? </vt:lpstr>
      <vt:lpstr>У кого какая фамилия? </vt:lpstr>
      <vt:lpstr>У кого какая фамилия? </vt:lpstr>
      <vt:lpstr>У кого какая фамилия? </vt:lpstr>
      <vt:lpstr>У кого какая фамилия? </vt:lpstr>
      <vt:lpstr>У кого какая фамилия? </vt:lpstr>
      <vt:lpstr>У кого какая фамилия? </vt:lpstr>
      <vt:lpstr>У кого какая фамилия? </vt:lpstr>
      <vt:lpstr>У кого какая фамилия? </vt:lpstr>
      <vt:lpstr>Переменка. Задача с олимпиады по лингвистике </vt:lpstr>
      <vt:lpstr>Переменка. Задача с олимпиады по лингвистике </vt:lpstr>
      <vt:lpstr>Переменка. Задача с олимпиады по лингвистике </vt:lpstr>
      <vt:lpstr>Переменка. Задача с олимпиады по лингвистике </vt:lpstr>
      <vt:lpstr>Переменка. Задача с олимпиады по лингвистике </vt:lpstr>
      <vt:lpstr>Рассуждение с предположением (метод от противного)</vt:lpstr>
      <vt:lpstr>Рассуждение с предположением (метод от противного)</vt:lpstr>
      <vt:lpstr>Кто разбил окно?</vt:lpstr>
      <vt:lpstr>Кто был первым?</vt:lpstr>
      <vt:lpstr>Кто был первым?</vt:lpstr>
      <vt:lpstr>Кто был первым?</vt:lpstr>
      <vt:lpstr>Кто был первым?</vt:lpstr>
      <vt:lpstr>Кто был первым?</vt:lpstr>
      <vt:lpstr>Кто был первым?</vt:lpstr>
      <vt:lpstr>Кто какое место занял?</vt:lpstr>
      <vt:lpstr>Кто какое место занял?</vt:lpstr>
      <vt:lpstr>Кто какое место занял?</vt:lpstr>
      <vt:lpstr>Кто какое место занял?</vt:lpstr>
      <vt:lpstr>Кто какое место занял?</vt:lpstr>
      <vt:lpstr>Кто какое место занял?</vt:lpstr>
      <vt:lpstr>Кто какое место занял?</vt:lpstr>
      <vt:lpstr>Кто какое место занял?</vt:lpstr>
      <vt:lpstr>Правдивые, лгуны и марсиане…</vt:lpstr>
      <vt:lpstr>Дерево возможностей</vt:lpstr>
      <vt:lpstr>Дерево возможностей</vt:lpstr>
      <vt:lpstr>Домашнее задание</vt:lpstr>
      <vt:lpstr>Числовые ребусы</vt:lpstr>
      <vt:lpstr>Числовые ребусы</vt:lpstr>
      <vt:lpstr>Числовые ребусы</vt:lpstr>
      <vt:lpstr>Числовые ребусы</vt:lpstr>
      <vt:lpstr>Числовые ребусы</vt:lpstr>
      <vt:lpstr>Числовые ребусы</vt:lpstr>
      <vt:lpstr>Числовые ребусы</vt:lpstr>
      <vt:lpstr>Переливания</vt:lpstr>
      <vt:lpstr>Переливания</vt:lpstr>
      <vt:lpstr>Переливания</vt:lpstr>
      <vt:lpstr>Переливания</vt:lpstr>
      <vt:lpstr>Переливания</vt:lpstr>
      <vt:lpstr>Переливания</vt:lpstr>
      <vt:lpstr>Переливания</vt:lpstr>
      <vt:lpstr>Домашнее задание</vt:lpstr>
      <vt:lpstr>Кто разбил окно? Задача для чемпионов!</vt:lpstr>
      <vt:lpstr>Задача А. Эйнштейна. Для суперчемпионов!</vt:lpstr>
      <vt:lpstr>Задача А. Эйнштейна. Для суперчемпионов!</vt:lpstr>
      <vt:lpstr> Спасибо за работу!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757</cp:revision>
  <cp:lastPrinted>2020-02-10T10:53:28Z</cp:lastPrinted>
  <dcterms:created xsi:type="dcterms:W3CDTF">2016-11-09T08:55:41Z</dcterms:created>
  <dcterms:modified xsi:type="dcterms:W3CDTF">2020-03-06T14:59:31Z</dcterms:modified>
</cp:coreProperties>
</file>