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4"/>
  </p:notesMasterIdLst>
  <p:sldIdLst>
    <p:sldId id="369" r:id="rId2"/>
    <p:sldId id="370" r:id="rId3"/>
    <p:sldId id="386" r:id="rId4"/>
    <p:sldId id="387" r:id="rId5"/>
    <p:sldId id="371" r:id="rId6"/>
    <p:sldId id="372" r:id="rId7"/>
    <p:sldId id="373" r:id="rId8"/>
    <p:sldId id="374" r:id="rId9"/>
    <p:sldId id="375" r:id="rId10"/>
    <p:sldId id="385" r:id="rId11"/>
    <p:sldId id="382" r:id="rId12"/>
    <p:sldId id="376" r:id="rId13"/>
    <p:sldId id="377" r:id="rId14"/>
    <p:sldId id="378" r:id="rId15"/>
    <p:sldId id="380" r:id="rId16"/>
    <p:sldId id="379" r:id="rId17"/>
    <p:sldId id="381" r:id="rId18"/>
    <p:sldId id="389" r:id="rId19"/>
    <p:sldId id="388" r:id="rId20"/>
    <p:sldId id="383" r:id="rId21"/>
    <p:sldId id="384" r:id="rId22"/>
    <p:sldId id="390" r:id="rId23"/>
  </p:sldIdLst>
  <p:sldSz cx="9144000" cy="5143500" type="screen16x9"/>
  <p:notesSz cx="6797675" cy="9928225"/>
  <p:defaultTextStyle>
    <a:defPPr>
      <a:defRPr lang="ru-RU"/>
    </a:defPPr>
    <a:lvl1pPr marL="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653" autoAdjust="0"/>
  </p:normalViewPr>
  <p:slideViewPr>
    <p:cSldViewPr>
      <p:cViewPr varScale="1">
        <p:scale>
          <a:sx n="66" d="100"/>
          <a:sy n="66" d="100"/>
        </p:scale>
        <p:origin x="854" y="4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B165F-DAC5-41D4-8383-6927FFFF8F14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18BC49-7326-4315-9EF6-841B61FD85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201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981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962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943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924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905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1886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88671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58480" algn="l" defTabSz="739621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708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582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76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827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535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443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03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5067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712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930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8059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BD8A6-2B11-4ADA-9673-FB0CFB16F882}" type="datetimeFigureOut">
              <a:rPr lang="ru-RU" smtClean="0"/>
              <a:t>05.05.2019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B4C15-E241-4DA7-97A9-F065715879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80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vkin.ru/" TargetMode="External"/><Relationship Id="rId2" Type="http://schemas.openxmlformats.org/officeDocument/2006/relationships/hyperlink" Target="mailto:avshevkin@mail.ru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 algn="ctr">
              <a:lnSpc>
                <a:spcPts val="2800"/>
              </a:lnSpc>
            </a:pP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Проценты. Задачи 11 из ЕГЭ</a:t>
            </a:r>
            <a:endParaRPr lang="ru-RU" sz="3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508001" y="1542554"/>
                <a:ext cx="8384479" cy="2829396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b="1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Шевкин А. В. 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Заслуженный учитель РФ.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  <a:hlinkClick r:id="rId2"/>
                  </a:rPr>
                  <a:t>avshevkin@mail.ru</a:t>
                </a:r>
                <a:r>
                  <a:rPr lang="ru-RU" sz="2400" b="1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       </a:t>
                </a:r>
                <a:r>
                  <a:rPr lang="en-US" sz="2400" b="1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  <a:hlinkClick r:id="rId3"/>
                  </a:rPr>
                  <a:t>www.shevkin.ru</a:t>
                </a:r>
                <a:endParaRPr lang="ru-RU" sz="2400" b="1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b="1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Будем считать, что учащиеся уже обучены решать задачу «Найти число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составляющее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 числа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» и две обратные задачи, приводящие к нахождению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 равенства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508001" y="1542554"/>
                <a:ext cx="8384479" cy="2829396"/>
              </a:xfrm>
              <a:blipFill>
                <a:blip r:embed="rId4"/>
                <a:stretch>
                  <a:fillRect l="-10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4393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10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килограмма черешни стоят столько же, сколько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килограммов вишни, а три килограмма вишни —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же, сколько два килограмма клубники.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процентов 1 кг клубники дешевле 1 кг черешни?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Выпишем в строчку одинаковые по стоимости массы ягод (см. табл.).  1 кг клубники стоит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же, сколько стоит 0,9 кг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черешни, то есть на 10 % дешевле,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1 кг черешни.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10 %.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AB27F1D-F312-467F-A6C4-F9678D8BC41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06616" y="3201537"/>
          <a:ext cx="3312368" cy="1273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901">
                  <a:extLst>
                    <a:ext uri="{9D8B030D-6E8A-4147-A177-3AD203B41FA5}">
                      <a16:colId xmlns:a16="http://schemas.microsoft.com/office/drawing/2014/main" val="4288408654"/>
                    </a:ext>
                  </a:extLst>
                </a:gridCol>
                <a:gridCol w="911935">
                  <a:extLst>
                    <a:ext uri="{9D8B030D-6E8A-4147-A177-3AD203B41FA5}">
                      <a16:colId xmlns:a16="http://schemas.microsoft.com/office/drawing/2014/main" val="1079818740"/>
                    </a:ext>
                  </a:extLst>
                </a:gridCol>
                <a:gridCol w="1192532">
                  <a:extLst>
                    <a:ext uri="{9D8B030D-6E8A-4147-A177-3AD203B41FA5}">
                      <a16:colId xmlns:a16="http://schemas.microsoft.com/office/drawing/2014/main" val="2036582550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Черешня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Вишня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Клубника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31882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99216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438877"/>
                  </a:ext>
                </a:extLst>
              </a:tr>
              <a:tr h="57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98520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5E2D30-35A0-4976-981A-C8F7DE9D7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25" y="21088"/>
            <a:ext cx="1490475" cy="206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5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ЕГЭ-2019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Брюки дороже рубашки на 30 % и дешевле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пиджака на 22 %. На сколько процентов рубашка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дешевле пиджака?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Пусть брюки стоят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рубашка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пиджак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рублях). По условиям задачи составим равенства:</a:t>
            </a:r>
          </a:p>
          <a:p>
            <a:pPr marL="0" indent="0"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+ 0,3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0,22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откуда следует, что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0,6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Значит, рубашка дешевле пиджака на 40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40 %.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95EA34B7-9955-4D20-A37F-2A0A48A3EF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25" y="218"/>
            <a:ext cx="1490475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4513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12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131590"/>
                <a:ext cx="8640960" cy="3816424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8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Зарплату сотрудника увеличили на несколько процентов. Через некоторое время эту новую зарплату увеличили на столько же процентов, как и в первый раз. На сколько процентов увеличили зарплату в первый раз, если за два раза она увеличилась на 44 %?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первоначальная зарплата и её увеличили в первый раз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%, тогда после первого повышения зарплата стала равной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131590"/>
                <a:ext cx="8640960" cy="3816424"/>
              </a:xfrm>
              <a:blipFill>
                <a:blip r:embed="rId2"/>
                <a:stretch>
                  <a:fillRect l="-1058" t="-1118" r="-14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1615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13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131590"/>
                <a:ext cx="8640960" cy="3816424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8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7.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Зарплату сотрудника увеличили на несколько процентов. Через некоторое время эту новую зарплату увеличили на столько же процентов, как и в первый раз. На сколько процентов увеличили зарплату в первый раз, если за два раза она увеличилась на 44 %?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…Эту зарплату увеличили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%, поэтому третья зарплата была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она по условию задачи равна 1,44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indent="0"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131590"/>
                <a:ext cx="8640960" cy="3816424"/>
              </a:xfrm>
              <a:blipFill>
                <a:blip r:embed="rId2"/>
                <a:stretch>
                  <a:fillRect l="-1058" t="-1118" r="-1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507316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14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…Тогда верно равенство: </a:t>
                </a:r>
                <a:endParaRPr lang="ru-RU" sz="2400" i="1" dirty="0"/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1,44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Перепишем его в виде: 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1,44.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Так как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1+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=1,2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20.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Значит, в первый раз зарплату увеличили на 20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20 %.</a:t>
                </a:r>
              </a:p>
              <a:p>
                <a:pPr marL="0" indent="0"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  <a:blipFill>
                <a:blip r:embed="rId2"/>
                <a:stretch>
                  <a:fillRect l="-1058" t="-15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0613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15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8.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четверг акции компании подорожали на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некоторое число процентов, а в пятницу подешевели на то же самое число процентов. В результате они стали стоить на 9 % дешевле, чем при открытии торгов в четверг. На сколько процентов подорожали акции компании в четверг?</a:t>
                </a:r>
              </a:p>
              <a:p>
                <a:pPr marL="0" indent="0"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цена каждой акции при открытии торгов в четверг. Пусть после торгов в четверг цена акции увеличилась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%, акция стала стоить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  <a:blipFill>
                <a:blip r:embed="rId2"/>
                <a:stretch>
                  <a:fillRect l="-1058" t="-2369" r="-63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B087A63-F5E0-48AC-8861-16544B60C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570" y="0"/>
            <a:ext cx="2454707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37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16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8. 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В четверг акции компании подорожали на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некоторое число процентов, а в пятницу подешевели на то же самое число процентов. В результате они стали стоить на 9 % дешевле, чем при открытии торгов в четверг. На сколько процентов подорожали акции компании в четверг?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…После торгов в пятницу цена акции уменьшилась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%, акция стала стоить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 результате она стала стоить на 9 % дешевле, чем при открытии торгов в четверг, т. е. 0,91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  <a:blipFill>
                <a:blip r:embed="rId2"/>
                <a:stretch>
                  <a:fillRect l="-1058" t="-2369" b="-1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AE4A071-4CBE-44F6-AF0B-49CB69E80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570" y="0"/>
            <a:ext cx="2454707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1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17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Тогда верно равенство: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num>
                                  <m:den>
                                    <m:r>
                                      <a:rPr lang="ru-RU" sz="2400" i="1">
                                        <a:latin typeface="Cambria Math" panose="02040503050406030204" pitchFamily="18" charset="0"/>
                                      </a:rPr>
                                      <m:t>100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0,91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Перепишем его в виде:</a:t>
                </a:r>
              </a:p>
              <a:p>
                <a:pPr marL="0" indent="0" algn="ctr">
                  <a:lnSpc>
                    <a:spcPct val="100000"/>
                  </a:lnSpc>
                  <a:spcBef>
                    <a:spcPts val="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ru-RU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num>
                              <m:den>
                                <m:r>
                                  <a:rPr lang="ru-RU" sz="2400" i="1">
                                    <a:latin typeface="Cambria Math" panose="02040503050406030204" pitchFamily="18" charset="0"/>
                                  </a:rPr>
                                  <m:t>100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0,91.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Так как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то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𝑝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=0,3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откуда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30.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Значит, в четверг акции компании подорожали на 30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30 %.</a:t>
                </a:r>
              </a:p>
              <a:p>
                <a:pPr marL="0" indent="0"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  <a:blipFill>
                <a:blip r:embed="rId2"/>
                <a:stretch>
                  <a:fillRect t="-135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B89D582F-011B-43D5-97B6-FACDD3CBA0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71570" y="0"/>
            <a:ext cx="2454707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668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18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9.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(2018) Семья состоит из мужа, жены и их дочери-студентки. Если бы зарплата мужа увеличилась в 2 раза, то общий доход семьи вырос бы на 65 %. Если бы стипендия дочери уменьшилась в 2 раза, то общий доход семьи сократился бы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1 %. Сколько процентов от общего дохода семьи составляет зарплата жены?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Обозначим доходы в рублях мужа, жены и дочери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соответственно. По условиям задачи составим два равенства: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0,65(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				(1)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0,5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0,01(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			(2)</a:t>
            </a: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794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 прошлых лет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19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Обе части равенства (2) не нули. Разделив равенство (1) на равенство (2), получим: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0,5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65, откуда получим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32,5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Умножив равенство (2) на 2 и подставив в полученное равенство 32,5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вместо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получим равенство: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0,02(32,5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				(3)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Выразив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через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из равенства (3), получим: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16,5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Тогда доход семьи равен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50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а зарплата жены от общего дохода составляет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𝑔</m:t>
                        </m:r>
                        <m:r>
                          <a:rPr lang="ru-RU" sz="2400" i="1"/>
                          <m:t> ∙100 %</m:t>
                        </m:r>
                      </m:num>
                      <m:den>
                        <m:r>
                          <a:rPr lang="ru-RU" sz="2400" i="1"/>
                          <m:t>𝑚</m:t>
                        </m:r>
                        <m:r>
                          <a:rPr lang="ru-RU" sz="2400" i="1"/>
                          <m:t>+</m:t>
                        </m:r>
                        <m:r>
                          <a:rPr lang="ru-RU" sz="2400" i="1"/>
                          <m:t>𝑔</m:t>
                        </m:r>
                        <m:r>
                          <a:rPr lang="ru-RU" sz="2400" i="1"/>
                          <m:t>+</m:t>
                        </m:r>
                        <m:r>
                          <a:rPr lang="ru-RU" sz="2400" i="1"/>
                          <m:t>𝑑</m:t>
                        </m:r>
                      </m:den>
                    </m:f>
                    <m:r>
                      <a:rPr lang="ru-RU" sz="2400" i="1"/>
                      <m:t>=</m:t>
                    </m:r>
                    <m:f>
                      <m:fPr>
                        <m:ctrlPr>
                          <a:rPr lang="ru-RU" sz="2400" i="1"/>
                        </m:ctrlPr>
                      </m:fPr>
                      <m:num>
                        <m:r>
                          <a:rPr lang="ru-RU" sz="2400" i="1"/>
                          <m:t>16,5</m:t>
                        </m:r>
                        <m:r>
                          <a:rPr lang="ru-RU" sz="2400" i="1"/>
                          <m:t>𝑑</m:t>
                        </m:r>
                        <m:r>
                          <a:rPr lang="ru-RU" sz="2400" i="1"/>
                          <m:t> ∙100 %</m:t>
                        </m:r>
                      </m:num>
                      <m:den>
                        <m:r>
                          <a:rPr lang="ru-RU" sz="2400" i="1"/>
                          <m:t>50</m:t>
                        </m:r>
                        <m:r>
                          <a:rPr lang="ru-RU" sz="2400" i="1"/>
                          <m:t>𝑑</m:t>
                        </m:r>
                      </m:den>
                    </m:f>
                    <m:r>
                      <a:rPr lang="ru-RU" sz="2400" i="1"/>
                      <m:t>= 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33 %.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33 %.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 r="-18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73143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Проценты. Задачи 11 из ЕГЭ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6516216" y="4717473"/>
            <a:ext cx="2057400" cy="273844"/>
          </a:xfrm>
        </p:spPr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755576" y="1542554"/>
            <a:ext cx="8136904" cy="282939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Рассмотрим способы решения более сложных задач на проценты, требующих сравнения чисел в процентах. Приведём решения задач, указывая год выпуска сборника вариантов для подготовки к ЕГЭ, из которого взята задача.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Заметим, что при решении задач на проценты лучше обходиться без пропорций, в чём можно убедиться, решив рассмотренные ниже задачи с помощью пропорций.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Начнём с задачи на «с</a:t>
            </a:r>
            <a:r>
              <a:rPr lang="ru-RU" sz="2400" dirty="0">
                <a:solidFill>
                  <a:schemeClr val="accent5">
                    <a:lumMod val="75000"/>
                  </a:schemeClr>
                </a:solidFill>
                <a:latin typeface="Georgia" panose="02040502050405020303" pitchFamily="18" charset="0"/>
              </a:rPr>
              <a:t>ухое вещество».</a:t>
            </a:r>
          </a:p>
        </p:txBody>
      </p:sp>
    </p:spTree>
    <p:extLst>
      <p:ext uri="{BB962C8B-B14F-4D97-AF65-F5344CB8AC3E}">
        <p14:creationId xmlns:p14="http://schemas.microsoft.com/office/powerpoint/2010/main" val="3477597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самостоятельного решения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20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347614"/>
            <a:ext cx="864096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10.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(2019) Десять одинаковых рубашек дешевле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куртки на 4 %. На сколько процентов пятнадцать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таких же рубашек дороже куртки?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11.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(2019) Девять одинаковых рубашек дешевле куртки на 7 %. На сколько процентов двенадцать таких же рубашек дороже куртки?</a:t>
            </a: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12.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Брюки дороже рубашки на 20 % и дешевле пиджака на 46 %. На сколько процентов рубашка дешевле пиджака?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309185D-6B3A-4681-8902-6E9BA4627A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25" y="218"/>
            <a:ext cx="1490475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7674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самостоятельного решения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21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347614"/>
            <a:ext cx="864096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13.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понедельник цена акции увеличилась на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20 %, во вторник она увеличилась ещё на 30 %.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процентов за эти два дня увеличилась цена акции?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14.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(2017) В понедельник акции компании подорожали на некоторое число процентов, а во вторник подешевели на то же самое число процентов. В результате они стали стоить на 49 % дешевле, чем при открытии торгов в понедельник. На сколько процентов подорожали акции компании в понедельник?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3925734E-0524-4F1C-8EC2-C2CD997CC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1570" y="0"/>
            <a:ext cx="2454707" cy="1779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04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для самостоятельного решения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22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347614"/>
            <a:ext cx="864096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15.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Брюки дороже рубашки на 25 % и дешевле пиджака на 20 %. На сколько процентов рубашка дешевле пиджака?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16.</a:t>
            </a:r>
            <a:r>
              <a:rPr lang="ru-RU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магазине костюм, состоящий из пиджака и брюк, стоит на 20 % дороже, чем такой же костюм на рынке, причем брюки стоят на 30 % дороже, чем на рынке, а пиджак — на 15 %. Во сколько раз на рынке брюки от этого костюма дешевле пиджака?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Ответы. 10.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44 %.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24 %.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55 %.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56 %.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70 %.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36 %.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2 раза.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экзамене 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ответе пишем только число:</a:t>
            </a:r>
            <a: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44. </a:t>
            </a:r>
            <a:r>
              <a:rPr lang="ru-RU" sz="24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ru-RU" sz="2400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24…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83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 проценты. ЕГЭ-2018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3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Виноград содержит 90 % влаги, изюм —  5 %.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Сколько килограммов винограда требуется для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получения 98 кг изюма?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способ.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1) 100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= 95 (%) — «с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ухого вещества» 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изюме;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2) 98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0,95 = 93,1 (кг) — «с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ухого вещества» 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98 кг изюма;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3) 100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90 = 10 (%) — «с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ухого вещества» в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винограде;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4) 93,1 : 0,1 = 931 (кг) — масса винограда.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D9EB8B-D1AA-4C8A-B787-FAC573B12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617" y="-33290"/>
            <a:ext cx="1524383" cy="197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73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Повторяем проценты. ЕГЭ-2018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4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</p:spPr>
            <p:txBody>
              <a:bodyPr>
                <a:noAutofit/>
              </a:bodyPr>
              <a:lstStyle/>
              <a:p>
                <a:pPr marL="0" indent="0">
                  <a:spcBef>
                    <a:spcPts val="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Виноград содержит 90 % влаги, изюм —  5 %.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Сколько килограммов винограда требуется для </a:t>
                </a:r>
                <a:b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получения 98 кг изюма?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II 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способ.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надо взять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кг винограда, он содержит 100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90 = 10 (%) «с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ухого вещества», 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 е. 0,1</a:t>
                </a:r>
                <a:r>
                  <a:rPr lang="en-US" sz="2400" i="1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кг. Изюм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содержит 100 </a:t>
                </a: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5 = 95 (%) «с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ухого вещества», 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т. е. 0,9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98 = 93,1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ru-RU" sz="2400" dirty="0">
                    <a:solidFill>
                      <a:schemeClr val="accent5">
                        <a:lumMod val="75000"/>
                      </a:schemeClr>
                    </a:solidFill>
                    <a:latin typeface="Georgia" panose="02040502050405020303" pitchFamily="18" charset="0"/>
                  </a:rPr>
                  <a:t>кг). Составим уравнение:</a:t>
                </a:r>
                <a:endParaRPr lang="ru-RU" sz="24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		 0,1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93,1.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Его единственный корень 931. Надо взять 931 кг винограда.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931 кг.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203598"/>
                <a:ext cx="8640960" cy="3744416"/>
              </a:xfrm>
              <a:blipFill>
                <a:blip r:embed="rId2"/>
                <a:stretch>
                  <a:fillRect l="-1058" t="-22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ED9EB8B-D1AA-4C8A-B787-FAC573B12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9617" y="-33290"/>
            <a:ext cx="1524383" cy="1977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312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задача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5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ru-RU" sz="2400" b="1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2.</a:t>
                </a:r>
                <a:r>
                  <a:rPr lang="ru-RU" sz="24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Число увеличили на 10 %, полученное число ещё раз увеличили на 10 %. На сколько процентов увеличилось первоначальное число за два раза?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Решение.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Пусть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первоначальное число, тогда </a:t>
                </a:r>
                <a:br>
                  <a:rPr lang="ru-RU" sz="2400" i="1" dirty="0"/>
                </a:b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— второе число, </a:t>
                </a:r>
                <a:endParaRPr lang="ru-RU" sz="24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r>
                      <a:rPr lang="ru-RU" sz="2400" i="1">
                        <a:latin typeface="Cambria Math" panose="02040503050406030204" pitchFamily="18" charset="0"/>
                      </a:rPr>
                      <m:t>1,1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  <m:r>
                      <a:rPr lang="ru-RU" sz="2400" i="1">
                        <a:latin typeface="Cambria Math" panose="02040503050406030204" pitchFamily="18" charset="0"/>
                      </a:rPr>
                      <m:t>∙1,1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= </m:t>
                    </m:r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  <m:r>
                      <a:rPr lang="ru-RU" sz="2400" i="1">
                        <a:latin typeface="Cambria Math" panose="02040503050406030204" pitchFamily="18" charset="0"/>
                      </a:rPr>
                      <m:t>∙1,1</m:t>
                    </m:r>
                    <m:r>
                      <a:rPr lang="ru-RU" sz="2400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1,1</m:t>
                        </m:r>
                      </m:e>
                      <m:sup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1,21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+ 0,21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Третье число, оно на 21 % больше, чем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ru-RU" sz="24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Ответ.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На 21 %.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  <a:blipFill>
                <a:blip r:embed="rId2"/>
                <a:stretch>
                  <a:fillRect l="-1058" t="-2369" b="-186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9BE668F3-1DAB-424D-AA78-C46C9DEC85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7926" y="-20538"/>
            <a:ext cx="3099822" cy="987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6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Подготовительная задача. Выводы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6</a:t>
            </a:fld>
            <a:endParaRPr lang="ru-RU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одзаголовок 2"/>
              <p:cNvSpPr>
                <a:spLocks noGrp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Здесь и далее неизвестное число, от которого находят проценты, будем обозначать буквой.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Обобщим полученный результат: чтобы увеличить число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%, можно это число умножить на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lnSpc>
                    <a:spcPct val="100000"/>
                  </a:lnSpc>
                  <a:spcBef>
                    <a:spcPts val="600"/>
                  </a:spcBef>
                  <a:buNone/>
                </a:pP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Аналогично показывается, что для уменьшения числа на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%, можно это число умножить на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ru-RU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ru-RU" sz="2400" i="1">
                            <a:latin typeface="Cambria Math" panose="02040503050406030204" pitchFamily="18" charset="0"/>
                          </a:rPr>
                          <m:t>1−</m:t>
                        </m:r>
                        <m:f>
                          <m:fPr>
                            <m:ctrlPr>
                              <a:rPr lang="ru-RU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ru-RU" sz="2400" i="1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ru-RU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indent="0">
                  <a:buNone/>
                </a:pPr>
                <a:endParaRPr lang="ru-RU" sz="2400" dirty="0">
                  <a:solidFill>
                    <a:schemeClr val="accent5">
                      <a:lumMod val="75000"/>
                    </a:schemeClr>
                  </a:solidFill>
                  <a:latin typeface="Georgia" panose="02040502050405020303" pitchFamily="18" charset="0"/>
                </a:endParaRPr>
              </a:p>
            </p:txBody>
          </p:sp>
        </mc:Choice>
        <mc:Fallback xmlns="">
          <p:sp>
            <p:nvSpPr>
              <p:cNvPr id="3" name="Подзаголовок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4294967295"/>
              </p:nvPr>
            </p:nvSpPr>
            <p:spPr>
              <a:xfrm>
                <a:off x="323528" y="1347614"/>
                <a:ext cx="8640960" cy="3600400"/>
              </a:xfrm>
              <a:blipFill>
                <a:blip r:embed="rId2"/>
                <a:stretch>
                  <a:fillRect l="-105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144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ЕГЭ-2019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7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Одиннадцать одинаковых рубашек дешевле куртки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1 %. На сколько процентов четырнадцать таких же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рубашек дороже куртки?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Пусть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цена рубашки,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цена куртки (в руб.). 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Тогда верны равенства: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11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0,01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 11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0,99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0,09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14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1,26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Последнее равенство означает, что 14 рубашек стоят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+ 0,26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т. е. дороже куртки на 26 %.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26 %.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AE521EB1-BEFE-45DF-AFD6-3FBAA0B75E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25" y="218"/>
            <a:ext cx="1490475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44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ЕГЭ-2019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8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347614"/>
            <a:ext cx="8640960" cy="360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4.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Восемь одинаковых рубашек дешевле куртки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2 %. На сколько процентов двенадцать таких же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рубашек дороже куртки?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Используя те же обозначения, получим верные равенства: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8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0,98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4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0,49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  12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1,47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Значит, двенадцать рубашек дороже куртки на 47 %.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Ответ.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47 %.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EEE4A2B-09B6-4843-A75B-A5B4E3080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25" y="218"/>
            <a:ext cx="1490475" cy="205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403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1" y="457200"/>
            <a:ext cx="7808415" cy="9906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ЕГЭ-2017</a:t>
            </a:r>
            <a:endParaRPr lang="ru-RU" sz="24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78187-516D-4B9D-B7A7-A0A61A568AC1}" type="slidenum">
              <a:rPr lang="ru-RU" smtClean="0">
                <a:solidFill>
                  <a:schemeClr val="accent1"/>
                </a:solidFill>
              </a:rPr>
              <a:pPr>
                <a:defRPr/>
              </a:pPr>
              <a:t>9</a:t>
            </a:fld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323528" y="1203598"/>
            <a:ext cx="8640960" cy="374441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Три килограмма черешни стоят столько же, сколько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пять килограммов вишни, а три килограмма вишни —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столько же, сколько два килограмма клубники. </a:t>
            </a:r>
            <a:b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сколько процентов 1 кг клубники дешевле 1 кг черешни?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Решение.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Выпишем в строчку одинаковые по стоимости массы ягод (см. табл.).</a:t>
            </a:r>
          </a:p>
          <a:p>
            <a:pPr marL="0" indent="0">
              <a:buNone/>
            </a:pPr>
            <a:endParaRPr lang="ru-RU" sz="2400" dirty="0">
              <a:solidFill>
                <a:schemeClr val="accent5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AB27F1D-F312-467F-A6C4-F9678D8BC4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841140"/>
              </p:ext>
            </p:extLst>
          </p:nvPr>
        </p:nvGraphicFramePr>
        <p:xfrm>
          <a:off x="5506616" y="3201537"/>
          <a:ext cx="3312368" cy="12732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901">
                  <a:extLst>
                    <a:ext uri="{9D8B030D-6E8A-4147-A177-3AD203B41FA5}">
                      <a16:colId xmlns:a16="http://schemas.microsoft.com/office/drawing/2014/main" val="4288408654"/>
                    </a:ext>
                  </a:extLst>
                </a:gridCol>
                <a:gridCol w="911935">
                  <a:extLst>
                    <a:ext uri="{9D8B030D-6E8A-4147-A177-3AD203B41FA5}">
                      <a16:colId xmlns:a16="http://schemas.microsoft.com/office/drawing/2014/main" val="1079818740"/>
                    </a:ext>
                  </a:extLst>
                </a:gridCol>
                <a:gridCol w="1192532">
                  <a:extLst>
                    <a:ext uri="{9D8B030D-6E8A-4147-A177-3AD203B41FA5}">
                      <a16:colId xmlns:a16="http://schemas.microsoft.com/office/drawing/2014/main" val="2036582550"/>
                    </a:ext>
                  </a:extLst>
                </a:gridCol>
              </a:tblGrid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Черешня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Вишня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Клубника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5318822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992161"/>
                  </a:ext>
                </a:extLst>
              </a:tr>
              <a:tr h="306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22438877"/>
                  </a:ext>
                </a:extLst>
              </a:tr>
              <a:tr h="57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985201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C5E2D30-35A0-4976-981A-C8F7DE9D7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3525" y="21088"/>
            <a:ext cx="1490475" cy="2066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5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6719</TotalTime>
  <Words>652</Words>
  <Application>Microsoft Office PowerPoint</Application>
  <PresentationFormat>Экран (16:9)</PresentationFormat>
  <Paragraphs>158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Arial</vt:lpstr>
      <vt:lpstr>Calibri</vt:lpstr>
      <vt:lpstr>Calibri Light</vt:lpstr>
      <vt:lpstr>Cambria Math</vt:lpstr>
      <vt:lpstr>Georgia</vt:lpstr>
      <vt:lpstr>Times New Roman</vt:lpstr>
      <vt:lpstr>Тема Office</vt:lpstr>
      <vt:lpstr>Проценты. Задачи 11 из ЕГЭ</vt:lpstr>
      <vt:lpstr>Проценты. Задачи 11 из ЕГЭ</vt:lpstr>
      <vt:lpstr>Повторяем проценты. ЕГЭ-2018</vt:lpstr>
      <vt:lpstr>Повторяем проценты. ЕГЭ-2018</vt:lpstr>
      <vt:lpstr>Подготовительная задача</vt:lpstr>
      <vt:lpstr>Подготовительная задача. Выводы</vt:lpstr>
      <vt:lpstr>ЕГЭ-2019</vt:lpstr>
      <vt:lpstr>ЕГЭ-2019</vt:lpstr>
      <vt:lpstr>ЕГЭ-2017</vt:lpstr>
      <vt:lpstr>ЕГЭ-2017</vt:lpstr>
      <vt:lpstr>ЕГЭ-2019</vt:lpstr>
      <vt:lpstr>ЕГЭ прошлых лет</vt:lpstr>
      <vt:lpstr>ЕГЭ прошлых лет</vt:lpstr>
      <vt:lpstr>ЕГЭ прошлых лет</vt:lpstr>
      <vt:lpstr>ЕГЭ прошлых лет</vt:lpstr>
      <vt:lpstr>ЕГЭ прошлых лет</vt:lpstr>
      <vt:lpstr>ЕГЭ прошлых лет</vt:lpstr>
      <vt:lpstr>ЕГЭ прошлых лет</vt:lpstr>
      <vt:lpstr>ЕГЭ прошлых лет</vt:lpstr>
      <vt:lpstr>Задачи для самостоятельного решения</vt:lpstr>
      <vt:lpstr>Задачи для самостоятельного решения</vt:lpstr>
      <vt:lpstr>Задачи для самостоятельного решения</vt:lpstr>
    </vt:vector>
  </TitlesOfParts>
  <Company>Prosv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Шевкин</cp:lastModifiedBy>
  <cp:revision>673</cp:revision>
  <cp:lastPrinted>2019-05-04T15:34:40Z</cp:lastPrinted>
  <dcterms:created xsi:type="dcterms:W3CDTF">2016-11-09T08:55:41Z</dcterms:created>
  <dcterms:modified xsi:type="dcterms:W3CDTF">2019-05-05T18:53:32Z</dcterms:modified>
</cp:coreProperties>
</file>