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22"/>
  </p:notesMasterIdLst>
  <p:sldIdLst>
    <p:sldId id="301" r:id="rId2"/>
    <p:sldId id="481" r:id="rId3"/>
    <p:sldId id="510" r:id="rId4"/>
    <p:sldId id="506" r:id="rId5"/>
    <p:sldId id="483" r:id="rId6"/>
    <p:sldId id="484" r:id="rId7"/>
    <p:sldId id="493" r:id="rId8"/>
    <p:sldId id="495" r:id="rId9"/>
    <p:sldId id="496" r:id="rId10"/>
    <p:sldId id="497" r:id="rId11"/>
    <p:sldId id="498" r:id="rId12"/>
    <p:sldId id="500" r:id="rId13"/>
    <p:sldId id="507" r:id="rId14"/>
    <p:sldId id="501" r:id="rId15"/>
    <p:sldId id="502" r:id="rId16"/>
    <p:sldId id="503" r:id="rId17"/>
    <p:sldId id="504" r:id="rId18"/>
    <p:sldId id="505" r:id="rId19"/>
    <p:sldId id="508" r:id="rId20"/>
    <p:sldId id="509" r:id="rId21"/>
  </p:sldIdLst>
  <p:sldSz cx="9144000" cy="5143500" type="screen16x9"/>
  <p:notesSz cx="6797675" cy="9928225"/>
  <p:defaultTextStyle>
    <a:defPPr>
      <a:defRPr lang="ru-RU"/>
    </a:defPPr>
    <a:lvl1pPr marL="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6981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39621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0943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47924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84905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18861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588671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295848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2653" autoAdjust="0"/>
  </p:normalViewPr>
  <p:slideViewPr>
    <p:cSldViewPr>
      <p:cViewPr varScale="1">
        <p:scale>
          <a:sx n="66" d="100"/>
          <a:sy n="66" d="100"/>
        </p:scale>
        <p:origin x="69" y="3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B165F-DAC5-41D4-8383-6927FFFF8F14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8BC49-7326-4315-9EF6-841B61FD8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01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981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3962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0943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7924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4905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1886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8867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5848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680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014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136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8759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784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6865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893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313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328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324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849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162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259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184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663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761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686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BD8A6-2B11-4ADA-9673-FB0CFB16F882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88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vkin.ru/" TargetMode="External"/><Relationship Id="rId2" Type="http://schemas.openxmlformats.org/officeDocument/2006/relationships/hyperlink" Target="mailto:avshevkin@mail.ru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ilexa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584279" cy="990600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ru-RU" sz="2800" b="1" dirty="0" smtClean="0"/>
              <a:t>Текстовые задачи </a:t>
            </a:r>
            <a:r>
              <a:rPr lang="ru-RU" sz="2800" b="1" dirty="0"/>
              <a:t>на </a:t>
            </a:r>
            <a:r>
              <a:rPr lang="ru-RU" sz="2800" b="1" dirty="0" smtClean="0"/>
              <a:t>неравенства </a:t>
            </a:r>
            <a:r>
              <a:rPr lang="ru-RU" sz="2800" b="1" dirty="0"/>
              <a:t>для </a:t>
            </a:r>
            <a:r>
              <a:rPr lang="ru-RU" sz="2800" b="1" dirty="0" smtClean="0"/>
              <a:t>9 класса</a:t>
            </a:r>
            <a:endParaRPr lang="ru-RU" sz="2800" dirty="0"/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187624" y="2787774"/>
            <a:ext cx="6336704" cy="115212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+mj-lt"/>
              </a:rPr>
              <a:t>Шевкин Александр Владимирович</a:t>
            </a:r>
            <a:r>
              <a:rPr lang="ru-RU" sz="2000" dirty="0" smtClean="0">
                <a:solidFill>
                  <a:srgbClr val="0070C0"/>
                </a:solidFill>
                <a:latin typeface="+mj-lt"/>
              </a:rPr>
              <a:t>, </a:t>
            </a:r>
            <a:br>
              <a:rPr lang="ru-RU" sz="2000" dirty="0" smtClean="0">
                <a:solidFill>
                  <a:srgbClr val="0070C0"/>
                </a:solidFill>
                <a:latin typeface="+mj-lt"/>
              </a:rPr>
            </a:br>
            <a:r>
              <a:rPr lang="ru-RU" sz="2000" dirty="0" smtClean="0">
                <a:solidFill>
                  <a:srgbClr val="0070C0"/>
                </a:solidFill>
                <a:latin typeface="+mj-lt"/>
              </a:rPr>
              <a:t>Заслуженный учитель РФ, </a:t>
            </a:r>
            <a:r>
              <a:rPr lang="ru-RU" sz="2000" dirty="0" err="1" smtClean="0">
                <a:solidFill>
                  <a:srgbClr val="0070C0"/>
                </a:solidFill>
              </a:rPr>
              <a:t>к.п.н</a:t>
            </a:r>
            <a:r>
              <a:rPr lang="ru-RU" sz="2000" dirty="0" smtClean="0">
                <a:solidFill>
                  <a:srgbClr val="0070C0"/>
                </a:solidFill>
                <a:latin typeface="+mj-lt"/>
              </a:rPr>
              <a:t>.</a:t>
            </a:r>
            <a:endParaRPr lang="ru-RU" sz="2000" dirty="0" smtClean="0">
              <a:solidFill>
                <a:srgbClr val="0070C0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+mj-lt"/>
                <a:hlinkClick r:id="rId2"/>
              </a:rPr>
              <a:t>avshevkin@mail.ru</a:t>
            </a: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        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  <a:hlinkClick r:id="rId3"/>
              </a:rPr>
              <a:t>www.shevkin.ru</a:t>
            </a:r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278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Решение неравенств</a:t>
            </a:r>
            <a:endParaRPr lang="ru-RU" sz="1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71138" y="751447"/>
                <a:ext cx="8045278" cy="40974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 smtClean="0"/>
                  <a:t>    </a:t>
                </a:r>
                <a:r>
                  <a:rPr lang="ru-RU" sz="2000" dirty="0"/>
                  <a:t>а) Велосипедист приедет в пункт </a:t>
                </a:r>
                <a:r>
                  <a:rPr lang="en-US" sz="2000" i="1" dirty="0"/>
                  <a:t>B</a:t>
                </a:r>
                <a:r>
                  <a:rPr lang="en-US" sz="2000" dirty="0"/>
                  <a:t> </a:t>
                </a:r>
                <a:r>
                  <a:rPr lang="ru-RU" sz="2000" dirty="0"/>
                  <a:t>позже мотоциклиста, </a:t>
                </a:r>
                <a:r>
                  <a:rPr lang="ru-RU" sz="2000" dirty="0" smtClean="0"/>
                  <a:t/>
                </a:r>
                <a:br>
                  <a:rPr lang="ru-RU" sz="2000" dirty="0" smtClean="0"/>
                </a:br>
                <a:r>
                  <a:rPr lang="ru-RU" sz="2000" dirty="0" smtClean="0"/>
                  <a:t>если </a:t>
                </a:r>
                <a:r>
                  <a:rPr lang="ru-RU" sz="2000" dirty="0"/>
                  <a:t>верно неравенство:</a:t>
                </a:r>
              </a:p>
              <a:p>
                <a:r>
                  <a:rPr lang="ru-RU" sz="2000" dirty="0" smtClean="0"/>
                  <a:t>           </a:t>
                </a:r>
                <a:r>
                  <a:rPr lang="ru-RU" sz="2400" dirty="0" smtClean="0"/>
                  <a:t>   </a:t>
                </a:r>
                <a:r>
                  <a:rPr lang="ru-RU" sz="2000" dirty="0" smtClean="0"/>
                  <a:t>3 </a:t>
                </a:r>
                <a:r>
                  <a:rPr lang="ru-RU" sz="2000" dirty="0"/>
                  <a:t>&gt;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ru-RU" sz="2400" dirty="0"/>
                  <a:t> </a:t>
                </a:r>
                <a:r>
                  <a:rPr lang="ru-RU" sz="2000" dirty="0"/>
                  <a:t>+ </a:t>
                </a:r>
                <a:r>
                  <a:rPr lang="en-US" sz="2000" i="1" dirty="0"/>
                  <a:t>n</a:t>
                </a:r>
                <a:r>
                  <a:rPr lang="ru-RU" sz="2000" dirty="0"/>
                  <a:t>.</a:t>
                </a:r>
                <a:r>
                  <a:rPr lang="ru-RU" sz="2400" dirty="0"/>
                  <a:t>	</a:t>
                </a:r>
                <a:r>
                  <a:rPr lang="ru-RU" sz="2000" dirty="0"/>
                  <a:t>			</a:t>
                </a:r>
                <a:r>
                  <a:rPr lang="ru-RU" sz="2000" dirty="0" smtClean="0"/>
                  <a:t>   </a:t>
                </a:r>
                <a:r>
                  <a:rPr lang="ru-RU" sz="2000" dirty="0"/>
                  <a:t>	</a:t>
                </a:r>
                <a:r>
                  <a:rPr lang="ru-RU" sz="2000" dirty="0" smtClean="0"/>
                  <a:t>          (</a:t>
                </a:r>
                <a:r>
                  <a:rPr lang="ru-RU" sz="2000" dirty="0"/>
                  <a:t>1)</a:t>
                </a:r>
              </a:p>
              <a:p>
                <a:r>
                  <a:rPr lang="ru-RU" sz="2000" dirty="0" smtClean="0"/>
                  <a:t>    Перепишем </a:t>
                </a:r>
                <a:r>
                  <a:rPr lang="ru-RU" sz="2000" dirty="0"/>
                  <a:t>неравенство (1) в виде</a:t>
                </a:r>
              </a:p>
              <a:p>
                <a:r>
                  <a:rPr lang="ru-RU" sz="2000" dirty="0" smtClean="0"/>
                  <a:t>           </a:t>
                </a:r>
                <a:r>
                  <a:rPr lang="ru-RU" sz="2400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ru-RU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ru-RU" sz="2400" dirty="0"/>
                  <a:t> &lt; </a:t>
                </a:r>
                <a:r>
                  <a:rPr lang="ru-RU" sz="2000" dirty="0"/>
                  <a:t>0,</a:t>
                </a:r>
                <a:r>
                  <a:rPr lang="ru-RU" sz="2400" dirty="0"/>
                  <a:t> </a:t>
                </a:r>
              </a:p>
              <a:p>
                <a:r>
                  <a:rPr lang="ru-RU" sz="2400" dirty="0" smtClean="0"/>
                  <a:t>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−1)(</m:t>
                        </m:r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−2)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ru-RU" sz="2400" dirty="0"/>
                  <a:t> &lt; </a:t>
                </a:r>
                <a:r>
                  <a:rPr lang="ru-RU" sz="2000" dirty="0"/>
                  <a:t>0. 				</a:t>
                </a:r>
                <a:r>
                  <a:rPr lang="ru-RU" sz="2000" dirty="0" smtClean="0"/>
                  <a:t>	 (</a:t>
                </a:r>
                <a:r>
                  <a:rPr lang="ru-RU" sz="2000" dirty="0"/>
                  <a:t>2)</a:t>
                </a:r>
              </a:p>
              <a:p>
                <a:r>
                  <a:rPr lang="ru-RU" sz="2000" dirty="0" smtClean="0"/>
                  <a:t>    Для </a:t>
                </a:r>
                <a:r>
                  <a:rPr lang="en-US" sz="2000" i="1" dirty="0"/>
                  <a:t>n</a:t>
                </a:r>
                <a:r>
                  <a:rPr lang="ru-RU" sz="2000" dirty="0"/>
                  <a:t> &gt; </a:t>
                </a:r>
                <a:r>
                  <a:rPr lang="ru-RU" sz="2000" dirty="0" smtClean="0"/>
                  <a:t>1 </a:t>
                </a:r>
                <a:r>
                  <a:rPr lang="ru-RU" sz="2000" dirty="0"/>
                  <a:t>неравенство (2) справедливо лишь на интервале </a:t>
                </a:r>
                <a:r>
                  <a:rPr lang="ru-RU" sz="2000" dirty="0" smtClean="0"/>
                  <a:t/>
                </a:r>
                <a:br>
                  <a:rPr lang="ru-RU" sz="2000" dirty="0" smtClean="0"/>
                </a:br>
                <a:r>
                  <a:rPr lang="ru-RU" sz="2000" dirty="0" smtClean="0"/>
                  <a:t>(</a:t>
                </a:r>
                <a:r>
                  <a:rPr lang="ru-RU" sz="2000" dirty="0"/>
                  <a:t>1; 2). </a:t>
                </a:r>
                <a:r>
                  <a:rPr lang="ru-RU" sz="2000" dirty="0" smtClean="0"/>
                  <a:t>Велосипедист </a:t>
                </a:r>
                <a:r>
                  <a:rPr lang="ru-RU" sz="2000" dirty="0"/>
                  <a:t>приедет в пункт </a:t>
                </a:r>
                <a:r>
                  <a:rPr lang="en-US" sz="2000" i="1" dirty="0"/>
                  <a:t>B</a:t>
                </a:r>
                <a:r>
                  <a:rPr lang="en-US" sz="2000" dirty="0"/>
                  <a:t> </a:t>
                </a:r>
                <a:r>
                  <a:rPr lang="ru-RU" sz="2000" dirty="0"/>
                  <a:t>позже мотоциклиста </a:t>
                </a:r>
                <a:r>
                  <a:rPr lang="ru-RU" sz="2000" dirty="0" smtClean="0"/>
                  <a:t/>
                </a:r>
                <a:br>
                  <a:rPr lang="ru-RU" sz="2000" dirty="0" smtClean="0"/>
                </a:br>
                <a:r>
                  <a:rPr lang="ru-RU" sz="2000" dirty="0" smtClean="0"/>
                  <a:t>при </a:t>
                </a:r>
                <a:r>
                  <a:rPr lang="ru-RU" sz="2000" dirty="0"/>
                  <a:t>любом значении </a:t>
                </a:r>
                <a:r>
                  <a:rPr lang="en-US" sz="2000" i="1" dirty="0"/>
                  <a:t>n</a:t>
                </a:r>
                <a:r>
                  <a:rPr lang="en-US" sz="2000" dirty="0"/>
                  <a:t> </a:t>
                </a:r>
                <a:r>
                  <a:rPr lang="ru-RU" sz="2000" dirty="0"/>
                  <a:t>из интервала (1; 2).</a:t>
                </a:r>
              </a:p>
              <a:p>
                <a:r>
                  <a:rPr lang="ru-RU" sz="2000" dirty="0" smtClean="0"/>
                  <a:t> </a:t>
                </a:r>
                <a:endParaRPr lang="ru-RU" sz="20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38" y="751447"/>
                <a:ext cx="8045278" cy="4097404"/>
              </a:xfrm>
              <a:prstGeom prst="rect">
                <a:avLst/>
              </a:prstGeom>
              <a:blipFill rotWithShape="0">
                <a:blip r:embed="rId2"/>
                <a:stretch>
                  <a:fillRect l="-758" t="-8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849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Решение неравенств</a:t>
            </a:r>
            <a:endParaRPr lang="ru-RU" sz="1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71138" y="751447"/>
                <a:ext cx="7973270" cy="4247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 smtClean="0"/>
                  <a:t>     б</a:t>
                </a:r>
                <a:r>
                  <a:rPr lang="ru-RU" sz="2000" dirty="0"/>
                  <a:t>) Велосипедист приедет в пункт </a:t>
                </a:r>
                <a:r>
                  <a:rPr lang="en-US" sz="2000" i="1" dirty="0"/>
                  <a:t>B</a:t>
                </a:r>
                <a:r>
                  <a:rPr lang="en-US" sz="2000" dirty="0"/>
                  <a:t> </a:t>
                </a:r>
                <a:r>
                  <a:rPr lang="ru-RU" sz="2000" dirty="0"/>
                  <a:t>раньше мотоциклиста, если верно неравенство:</a:t>
                </a:r>
              </a:p>
              <a:p>
                <a:r>
                  <a:rPr lang="ru-RU" sz="2000" dirty="0" smtClean="0"/>
                  <a:t>		3 </a:t>
                </a:r>
                <a:r>
                  <a:rPr lang="ru-RU" sz="2000" dirty="0"/>
                  <a:t>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ru-RU" sz="2000" dirty="0"/>
                  <a:t> + </a:t>
                </a:r>
                <a:r>
                  <a:rPr lang="en-US" sz="2000" i="1" dirty="0"/>
                  <a:t>n</a:t>
                </a:r>
                <a:r>
                  <a:rPr lang="ru-RU" sz="2000" dirty="0"/>
                  <a:t>.						(3)</a:t>
                </a:r>
              </a:p>
              <a:p>
                <a:r>
                  <a:rPr lang="ru-RU" sz="2000" dirty="0" smtClean="0"/>
                  <a:t>     Перепишем </a:t>
                </a:r>
                <a:r>
                  <a:rPr lang="ru-RU" sz="2000" dirty="0"/>
                  <a:t>неравенство (3) в виде</a:t>
                </a:r>
              </a:p>
              <a:p>
                <a:r>
                  <a:rPr lang="ru-RU" sz="2800" dirty="0" smtClean="0"/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ru-RU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ru-RU" sz="2000" dirty="0"/>
                  <a:t> &gt; 0, </a:t>
                </a:r>
              </a:p>
              <a:p>
                <a:r>
                  <a:rPr lang="ru-RU" sz="2000" dirty="0" smtClean="0"/>
                  <a:t>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−1)(</m:t>
                        </m:r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−2)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ru-RU" sz="2000" dirty="0"/>
                  <a:t> &gt; 0. 					(4)</a:t>
                </a:r>
              </a:p>
              <a:p>
                <a:r>
                  <a:rPr lang="ru-RU" sz="2000" dirty="0" smtClean="0"/>
                  <a:t>    Для </a:t>
                </a:r>
                <a:r>
                  <a:rPr lang="en-US" sz="2000" i="1" dirty="0"/>
                  <a:t>n</a:t>
                </a:r>
                <a:r>
                  <a:rPr lang="ru-RU" sz="2000" dirty="0"/>
                  <a:t> &gt; </a:t>
                </a:r>
                <a:r>
                  <a:rPr lang="ru-RU" sz="2000" dirty="0" smtClean="0"/>
                  <a:t>1 </a:t>
                </a:r>
                <a:r>
                  <a:rPr lang="ru-RU" sz="2000" dirty="0"/>
                  <a:t>неравенство (4) справедливо лишь на интервале </a:t>
                </a:r>
                <a:r>
                  <a:rPr lang="ru-RU" sz="2000" dirty="0" smtClean="0"/>
                  <a:t/>
                </a:r>
                <a:br>
                  <a:rPr lang="ru-RU" sz="2000" dirty="0" smtClean="0"/>
                </a:br>
                <a:r>
                  <a:rPr lang="ru-RU" sz="2000" dirty="0" smtClean="0"/>
                  <a:t>(</a:t>
                </a:r>
                <a:r>
                  <a:rPr lang="ru-RU" sz="2000" dirty="0"/>
                  <a:t>2; +</a:t>
                </a:r>
                <a:r>
                  <a:rPr lang="ru-RU" sz="2400" dirty="0"/>
                  <a:t>∞</a:t>
                </a:r>
                <a:r>
                  <a:rPr lang="ru-RU" sz="2000" dirty="0"/>
                  <a:t>). </a:t>
                </a:r>
                <a:r>
                  <a:rPr lang="ru-RU" sz="2000" dirty="0" smtClean="0"/>
                  <a:t>Велосипедист </a:t>
                </a:r>
                <a:r>
                  <a:rPr lang="ru-RU" sz="2000" dirty="0"/>
                  <a:t>приедет в пункт </a:t>
                </a:r>
                <a:r>
                  <a:rPr lang="en-US" sz="2000" i="1" dirty="0"/>
                  <a:t>B</a:t>
                </a:r>
                <a:r>
                  <a:rPr lang="en-US" sz="2000" dirty="0"/>
                  <a:t> </a:t>
                </a:r>
                <a:r>
                  <a:rPr lang="ru-RU" sz="2000" dirty="0"/>
                  <a:t>раньше мотоциклиста при любом значении </a:t>
                </a:r>
                <a:r>
                  <a:rPr lang="en-US" sz="2000" i="1" dirty="0"/>
                  <a:t>n</a:t>
                </a:r>
                <a:r>
                  <a:rPr lang="en-US" sz="2000" dirty="0"/>
                  <a:t> </a:t>
                </a:r>
                <a:r>
                  <a:rPr lang="ru-RU" sz="2000" dirty="0"/>
                  <a:t>из интервала (2; +∞).</a:t>
                </a:r>
              </a:p>
              <a:p>
                <a:r>
                  <a:rPr lang="ru-RU" sz="2000" b="1" dirty="0" smtClean="0"/>
                  <a:t>    Ответ</a:t>
                </a:r>
                <a:r>
                  <a:rPr lang="ru-RU" sz="2000" b="1" dirty="0"/>
                  <a:t>.</a:t>
                </a:r>
                <a:r>
                  <a:rPr lang="ru-RU" sz="2000" dirty="0"/>
                  <a:t> а) (1; 2); б) (2; +∞</a:t>
                </a:r>
                <a:r>
                  <a:rPr lang="ru-RU" sz="2000" dirty="0" smtClean="0"/>
                  <a:t>).</a:t>
                </a:r>
                <a:endParaRPr lang="ru-RU" sz="20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38" y="751447"/>
                <a:ext cx="7973270" cy="4247830"/>
              </a:xfrm>
              <a:prstGeom prst="rect">
                <a:avLst/>
              </a:prstGeom>
              <a:blipFill rotWithShape="0">
                <a:blip r:embed="rId2"/>
                <a:stretch>
                  <a:fillRect l="-765" t="-861" b="-8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413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9502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Решение неравенств</a:t>
            </a:r>
            <a:endParaRPr lang="ru-RU" sz="1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51520" y="1059582"/>
                <a:ext cx="7973270" cy="3769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 smtClean="0"/>
                  <a:t>    </a:t>
                </a:r>
                <a:r>
                  <a:rPr lang="ru-RU" sz="2000" b="1" dirty="0" smtClean="0"/>
                  <a:t>4.</a:t>
                </a:r>
                <a:r>
                  <a:rPr lang="ru-RU" sz="2000" dirty="0" smtClean="0"/>
                  <a:t> </a:t>
                </a:r>
                <a:r>
                  <a:rPr lang="ru-RU" sz="2000" dirty="0"/>
                  <a:t>Велосипедист и мотоциклист отправились одновременно </a:t>
                </a:r>
                <a:r>
                  <a:rPr lang="ru-RU" sz="2000" dirty="0" smtClean="0"/>
                  <a:t/>
                </a:r>
                <a:br>
                  <a:rPr lang="ru-RU" sz="2000" dirty="0" smtClean="0"/>
                </a:br>
                <a:r>
                  <a:rPr lang="ru-RU" sz="2000" dirty="0" smtClean="0"/>
                  <a:t>из </a:t>
                </a:r>
                <a:r>
                  <a:rPr lang="ru-RU" sz="2000" dirty="0"/>
                  <a:t>пункта </a:t>
                </a:r>
                <a:r>
                  <a:rPr lang="en-US" sz="2000" i="1" dirty="0"/>
                  <a:t>A</a:t>
                </a:r>
                <a:r>
                  <a:rPr lang="ru-RU" sz="2000" dirty="0"/>
                  <a:t> в пункт </a:t>
                </a:r>
                <a:r>
                  <a:rPr lang="en-US" sz="2000" i="1" dirty="0"/>
                  <a:t>B</a:t>
                </a:r>
                <a:r>
                  <a:rPr lang="ru-RU" sz="2000" dirty="0"/>
                  <a:t>. Велосипедист весь путь преодолел с постоянной скоростью. Мотоциклист проехал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000" dirty="0"/>
                  <a:t> расстояния от </a:t>
                </a:r>
                <a:r>
                  <a:rPr lang="ru-RU" sz="2000" dirty="0" smtClean="0"/>
                  <a:t/>
                </a:r>
                <a:br>
                  <a:rPr lang="ru-RU" sz="2000" dirty="0" smtClean="0"/>
                </a:br>
                <a:r>
                  <a:rPr lang="en-US" sz="2000" i="1" dirty="0" smtClean="0"/>
                  <a:t>A</a:t>
                </a:r>
                <a:r>
                  <a:rPr lang="ru-RU" sz="2000" dirty="0" smtClean="0"/>
                  <a:t> </a:t>
                </a:r>
                <a:r>
                  <a:rPr lang="ru-RU" sz="2000" dirty="0"/>
                  <a:t>до </a:t>
                </a:r>
                <a:r>
                  <a:rPr lang="en-US" sz="2000" i="1" dirty="0"/>
                  <a:t>B</a:t>
                </a:r>
                <a:r>
                  <a:rPr lang="ru-RU" sz="2000" dirty="0"/>
                  <a:t> со скоростью, в </a:t>
                </a:r>
                <a:r>
                  <a:rPr lang="en-US" sz="2000" i="1" dirty="0"/>
                  <a:t>n</a:t>
                </a:r>
                <a:r>
                  <a:rPr lang="ru-RU" sz="2000" dirty="0"/>
                  <a:t> раз большей скорости велосипедиста, </a:t>
                </a:r>
                <a:r>
                  <a:rPr lang="ru-RU" sz="2000" dirty="0" smtClean="0"/>
                  <a:t/>
                </a:r>
                <a:br>
                  <a:rPr lang="ru-RU" sz="2000" dirty="0" smtClean="0"/>
                </a:br>
                <a:r>
                  <a:rPr lang="ru-RU" sz="2000" dirty="0" smtClean="0"/>
                  <a:t>и </a:t>
                </a:r>
                <a:r>
                  <a:rPr lang="ru-RU" sz="2000" dirty="0"/>
                  <a:t>проколол колесо. Остаток пути он вёл мотоцикл в руках со скоростью, в </a:t>
                </a:r>
                <a:r>
                  <a:rPr lang="en-US" sz="2000" i="1" dirty="0"/>
                  <a:t>n</a:t>
                </a:r>
                <a:r>
                  <a:rPr lang="ru-RU" sz="2000" dirty="0"/>
                  <a:t> раз меньшей скорости велосипедиста. Определите все значения </a:t>
                </a:r>
                <a:r>
                  <a:rPr lang="en-US" sz="2000" i="1" dirty="0"/>
                  <a:t>n</a:t>
                </a:r>
                <a:r>
                  <a:rPr lang="ru-RU" sz="2000" dirty="0"/>
                  <a:t>, при каждом из которых</a:t>
                </a:r>
                <a:r>
                  <a:rPr lang="ru-RU" sz="2000" dirty="0" smtClean="0"/>
                  <a:t>:</a:t>
                </a:r>
              </a:p>
              <a:p>
                <a:pPr>
                  <a:spcBef>
                    <a:spcPts val="300"/>
                  </a:spcBef>
                </a:pPr>
                <a:r>
                  <a:rPr lang="ru-RU" sz="2000" dirty="0" smtClean="0"/>
                  <a:t>     </a:t>
                </a:r>
                <a:r>
                  <a:rPr lang="ru-RU" sz="2000" dirty="0"/>
                  <a:t>а) велосипедист приедет в пункт </a:t>
                </a:r>
                <a:r>
                  <a:rPr lang="en-US" sz="2000" i="1" dirty="0"/>
                  <a:t>B</a:t>
                </a:r>
                <a:r>
                  <a:rPr lang="en-US" sz="2000" dirty="0"/>
                  <a:t> </a:t>
                </a:r>
                <a:r>
                  <a:rPr lang="ru-RU" sz="2000" dirty="0"/>
                  <a:t>позже мотоциклиста;</a:t>
                </a:r>
              </a:p>
              <a:p>
                <a:pPr>
                  <a:spcBef>
                    <a:spcPts val="300"/>
                  </a:spcBef>
                </a:pPr>
                <a:r>
                  <a:rPr lang="ru-RU" sz="2000" dirty="0"/>
                  <a:t>     б) велосипедист приедет в пункт </a:t>
                </a:r>
                <a:r>
                  <a:rPr lang="en-US" sz="2000" i="1" dirty="0"/>
                  <a:t>B</a:t>
                </a:r>
                <a:r>
                  <a:rPr lang="en-US" sz="2000" dirty="0"/>
                  <a:t> </a:t>
                </a:r>
                <a:r>
                  <a:rPr lang="ru-RU" sz="2000" dirty="0"/>
                  <a:t>раньше </a:t>
                </a:r>
                <a:r>
                  <a:rPr lang="ru-RU" sz="2000" dirty="0" smtClean="0"/>
                  <a:t>мотоциклиста.</a:t>
                </a:r>
                <a:endParaRPr lang="ru-RU" sz="2000" dirty="0"/>
              </a:p>
              <a:p>
                <a:r>
                  <a:rPr lang="ru-RU" sz="2000" dirty="0" smtClean="0"/>
                  <a:t>     </a:t>
                </a:r>
                <a:r>
                  <a:rPr lang="ru-RU" sz="2000" b="1" dirty="0"/>
                  <a:t>Ответ.</a:t>
                </a:r>
                <a:r>
                  <a:rPr lang="ru-RU" sz="2000" dirty="0"/>
                  <a:t> а) (1; </a:t>
                </a:r>
                <a:r>
                  <a:rPr lang="ru-RU" sz="2000" dirty="0" smtClean="0"/>
                  <a:t>3); </a:t>
                </a:r>
                <a:r>
                  <a:rPr lang="ru-RU" sz="2000" dirty="0"/>
                  <a:t>б) </a:t>
                </a:r>
                <a:r>
                  <a:rPr lang="ru-RU" sz="2000" dirty="0" smtClean="0"/>
                  <a:t>(3; </a:t>
                </a:r>
                <a:r>
                  <a:rPr lang="ru-RU" sz="2000" dirty="0"/>
                  <a:t>+∞).</a:t>
                </a:r>
              </a:p>
              <a:p>
                <a:endParaRPr lang="ru-RU" sz="20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59582"/>
                <a:ext cx="7973270" cy="3769365"/>
              </a:xfrm>
              <a:prstGeom prst="rect">
                <a:avLst/>
              </a:prstGeom>
              <a:blipFill rotWithShape="0">
                <a:blip r:embed="rId2"/>
                <a:stretch>
                  <a:fillRect l="-765" t="-11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360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9502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Решение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нестрогих неравенств</a:t>
            </a:r>
            <a:endParaRPr lang="ru-RU" sz="1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51520" y="843558"/>
                <a:ext cx="7973270" cy="46950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 smtClean="0"/>
                  <a:t>    </a:t>
                </a:r>
                <a:r>
                  <a:rPr lang="ru-RU" sz="2000" b="1" dirty="0" smtClean="0"/>
                  <a:t>5.</a:t>
                </a:r>
                <a:r>
                  <a:rPr lang="ru-RU" sz="2000" dirty="0" smtClean="0"/>
                  <a:t> </a:t>
                </a:r>
                <a:r>
                  <a:rPr lang="ru-RU" sz="2000" dirty="0"/>
                  <a:t>Первая бригада может выполнить задание на 2 дня </a:t>
                </a:r>
                <a:r>
                  <a:rPr lang="ru-RU" sz="2000" dirty="0" smtClean="0"/>
                  <a:t/>
                </a:r>
                <a:br>
                  <a:rPr lang="ru-RU" sz="2000" dirty="0" smtClean="0"/>
                </a:br>
                <a:r>
                  <a:rPr lang="ru-RU" sz="2000" dirty="0" smtClean="0"/>
                  <a:t>раньше </a:t>
                </a:r>
                <a:r>
                  <a:rPr lang="ru-RU" sz="2000" dirty="0"/>
                  <a:t>второй и на 8 дней раньше третьей. Но если вторая </a:t>
                </a:r>
                <a:r>
                  <a:rPr lang="ru-RU" sz="2000" dirty="0" smtClean="0"/>
                  <a:t/>
                </a:r>
                <a:br>
                  <a:rPr lang="ru-RU" sz="2000" dirty="0" smtClean="0"/>
                </a:br>
                <a:r>
                  <a:rPr lang="ru-RU" sz="2000" dirty="0" smtClean="0"/>
                  <a:t>и </a:t>
                </a:r>
                <a:r>
                  <a:rPr lang="ru-RU" sz="2000" dirty="0"/>
                  <a:t>третья бригады будут работать вместе, то выполнят задание не </a:t>
                </a:r>
                <a:r>
                  <a:rPr lang="ru-RU" sz="2000" dirty="0" smtClean="0"/>
                  <a:t>позже </a:t>
                </a:r>
                <a:r>
                  <a:rPr lang="ru-RU" sz="2000" dirty="0"/>
                  <a:t>первой бригады. За какое наименьшее время первая бригада может выполнить задание?</a:t>
                </a:r>
              </a:p>
              <a:p>
                <a:r>
                  <a:rPr lang="ru-RU" sz="2000" b="1" dirty="0" smtClean="0"/>
                  <a:t>    Решение</a:t>
                </a:r>
                <a:r>
                  <a:rPr lang="ru-RU" sz="2000" b="1" dirty="0"/>
                  <a:t>.</a:t>
                </a:r>
                <a:r>
                  <a:rPr lang="ru-RU" sz="2000" dirty="0"/>
                  <a:t> Пусть первая бригада выполнит задание за </a:t>
                </a:r>
                <a:r>
                  <a:rPr lang="en-US" sz="2000" i="1" dirty="0"/>
                  <a:t>x</a:t>
                </a:r>
                <a:r>
                  <a:rPr lang="ru-RU" sz="2000" dirty="0"/>
                  <a:t> дней (</a:t>
                </a:r>
                <a:r>
                  <a:rPr lang="en-US" sz="2000" i="1" dirty="0"/>
                  <a:t>x</a:t>
                </a:r>
                <a:r>
                  <a:rPr lang="ru-RU" sz="2000" dirty="0"/>
                  <a:t> &gt; 0), тогда </a:t>
                </a:r>
                <a:r>
                  <a:rPr lang="ru-RU" sz="2000" dirty="0" smtClean="0"/>
                  <a:t>в день она выполняет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000" dirty="0" smtClean="0"/>
                  <a:t> задани</a:t>
                </a:r>
                <a:r>
                  <a:rPr lang="ru-RU" sz="2000" dirty="0"/>
                  <a:t>я</a:t>
                </a:r>
                <a:r>
                  <a:rPr lang="ru-RU" sz="2000" dirty="0" smtClean="0"/>
                  <a:t>. Вторая </a:t>
                </a:r>
                <a:r>
                  <a:rPr lang="ru-RU" sz="2000" dirty="0"/>
                  <a:t>бригада выполнит задание за (</a:t>
                </a:r>
                <a:r>
                  <a:rPr lang="en-US" sz="2000" i="1" dirty="0"/>
                  <a:t>x</a:t>
                </a:r>
                <a:r>
                  <a:rPr lang="ru-RU" sz="2000" dirty="0"/>
                  <a:t> + 2)</a:t>
                </a:r>
                <a:r>
                  <a:rPr lang="ru-RU" sz="2000" dirty="0" smtClean="0"/>
                  <a:t> дня, </a:t>
                </a:r>
                <a:r>
                  <a:rPr lang="ru-RU" sz="2000" dirty="0"/>
                  <a:t>тогда в день она выполняет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ru-RU" sz="2000" dirty="0"/>
                  <a:t> </a:t>
                </a:r>
                <a:r>
                  <a:rPr lang="ru-RU" sz="2000" dirty="0" smtClean="0"/>
                  <a:t>задания. </a:t>
                </a:r>
                <a:r>
                  <a:rPr lang="ru-RU" sz="2000" dirty="0"/>
                  <a:t>Третья бригада выполнит задание за (</a:t>
                </a:r>
                <a:r>
                  <a:rPr lang="en-US" sz="2000" i="1" dirty="0"/>
                  <a:t>x</a:t>
                </a:r>
                <a:r>
                  <a:rPr lang="ru-RU" sz="2000" dirty="0"/>
                  <a:t> + </a:t>
                </a:r>
                <a:r>
                  <a:rPr lang="ru-RU" sz="2000" dirty="0" smtClean="0"/>
                  <a:t>8) дней, </a:t>
                </a:r>
                <a:r>
                  <a:rPr lang="ru-RU" sz="2000" dirty="0"/>
                  <a:t>тогда в день она выполняет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+8</m:t>
                        </m:r>
                      </m:den>
                    </m:f>
                  </m:oMath>
                </a14:m>
                <a:r>
                  <a:rPr lang="ru-RU" sz="2000" dirty="0"/>
                  <a:t> задания. </a:t>
                </a:r>
              </a:p>
              <a:p>
                <a:endParaRPr lang="ru-RU" sz="2000" dirty="0"/>
              </a:p>
              <a:p>
                <a:endParaRPr lang="ru-RU" sz="20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843558"/>
                <a:ext cx="7973270" cy="4695003"/>
              </a:xfrm>
              <a:prstGeom prst="rect">
                <a:avLst/>
              </a:prstGeom>
              <a:blipFill rotWithShape="0">
                <a:blip r:embed="rId2"/>
                <a:stretch>
                  <a:fillRect l="-765" t="-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528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9502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Решение нестрогих неравенств</a:t>
            </a:r>
            <a:endParaRPr lang="ru-RU" sz="1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51520" y="915566"/>
                <a:ext cx="8064896" cy="38522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/>
                  <a:t> </a:t>
                </a:r>
                <a:r>
                  <a:rPr lang="ru-RU" sz="2000" dirty="0" smtClean="0"/>
                  <a:t>   Вторая </a:t>
                </a:r>
                <a:r>
                  <a:rPr lang="ru-RU" sz="2000" dirty="0"/>
                  <a:t>и третья бригады </a:t>
                </a:r>
                <a:r>
                  <a:rPr lang="ru-RU" sz="2000" dirty="0" smtClean="0"/>
                  <a:t>вместе </a:t>
                </a:r>
                <a:r>
                  <a:rPr lang="ru-RU" sz="2000" dirty="0"/>
                  <a:t>выполнят задание не позже первой </a:t>
                </a:r>
                <a:r>
                  <a:rPr lang="ru-RU" sz="2000" dirty="0" smtClean="0"/>
                  <a:t>бригады, значит, в день они выполняют часть задания, не меньшую, чем первая бригада. </a:t>
                </a:r>
                <a:r>
                  <a:rPr lang="ru-RU" sz="2000" dirty="0"/>
                  <a:t>Составим неравенство:</a:t>
                </a:r>
              </a:p>
              <a:p>
                <a:r>
                  <a:rPr lang="ru-RU" sz="2000" dirty="0" smtClean="0"/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800" dirty="0"/>
                  <a:t> 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ru-RU" sz="28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+8</m:t>
                        </m:r>
                      </m:den>
                    </m:f>
                  </m:oMath>
                </a14:m>
                <a:r>
                  <a:rPr lang="ru-RU" sz="2000" dirty="0"/>
                  <a:t>. 				(1)</a:t>
                </a:r>
              </a:p>
              <a:p>
                <a:r>
                  <a:rPr lang="ru-RU" sz="2000" dirty="0" smtClean="0"/>
                  <a:t>    Перепишем </a:t>
                </a:r>
                <a:r>
                  <a:rPr lang="ru-RU" sz="2000" dirty="0"/>
                  <a:t>неравенство (1) в виде</a:t>
                </a:r>
              </a:p>
              <a:p>
                <a:r>
                  <a:rPr lang="ru-RU" sz="2000" dirty="0"/>
                  <a:t> 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+4)(</m:t>
                        </m:r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−4)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+2)(</m:t>
                        </m:r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+8)</m:t>
                        </m:r>
                      </m:den>
                    </m:f>
                  </m:oMath>
                </a14:m>
                <a:r>
                  <a:rPr lang="ru-RU" sz="2000" dirty="0"/>
                  <a:t> ≥</a:t>
                </a:r>
                <a:r>
                  <a:rPr lang="ru-RU" sz="2000" dirty="0" smtClean="0"/>
                  <a:t> </a:t>
                </a:r>
                <a:r>
                  <a:rPr lang="ru-RU" sz="2000" dirty="0"/>
                  <a:t>0. 				(2)</a:t>
                </a:r>
              </a:p>
              <a:p>
                <a:r>
                  <a:rPr lang="ru-RU" sz="2000" dirty="0"/>
                  <a:t>    Так как </a:t>
                </a:r>
                <a:r>
                  <a:rPr lang="en-US" sz="2000" i="1" dirty="0"/>
                  <a:t>x</a:t>
                </a:r>
                <a:r>
                  <a:rPr lang="ru-RU" sz="2000" dirty="0"/>
                  <a:t> &gt; 0, то наименьшим решением неравенства (2) является число 4. Следовательно, 4 </a:t>
                </a:r>
                <a:r>
                  <a:rPr lang="ru-RU" sz="2000" dirty="0" smtClean="0"/>
                  <a:t>дня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000" dirty="0" smtClean="0"/>
                  <a:t> наименьшее </a:t>
                </a:r>
                <a:r>
                  <a:rPr lang="ru-RU" sz="2000" dirty="0"/>
                  <a:t>время, </a:t>
                </a:r>
                <a:r>
                  <a:rPr lang="ru-RU" sz="2000" dirty="0" smtClean="0"/>
                  <a:t/>
                </a:r>
                <a:br>
                  <a:rPr lang="ru-RU" sz="2000" dirty="0" smtClean="0"/>
                </a:br>
                <a:r>
                  <a:rPr lang="ru-RU" sz="2000" dirty="0" smtClean="0"/>
                  <a:t>за </a:t>
                </a:r>
                <a:r>
                  <a:rPr lang="ru-RU" sz="2000" dirty="0"/>
                  <a:t>которое первая бригада может выполнить </a:t>
                </a:r>
                <a:r>
                  <a:rPr lang="ru-RU" sz="2000" dirty="0" smtClean="0"/>
                  <a:t>задание.</a:t>
                </a:r>
                <a:endParaRPr lang="ru-RU" sz="2000" dirty="0"/>
              </a:p>
              <a:p>
                <a:r>
                  <a:rPr lang="ru-RU" sz="2000" b="1" dirty="0"/>
                  <a:t>    Ответ.</a:t>
                </a:r>
                <a:r>
                  <a:rPr lang="ru-RU" sz="2000" dirty="0"/>
                  <a:t> За 4 дня.</a:t>
                </a: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915566"/>
                <a:ext cx="8064896" cy="3852208"/>
              </a:xfrm>
              <a:prstGeom prst="rect">
                <a:avLst/>
              </a:prstGeom>
              <a:blipFill rotWithShape="0">
                <a:blip r:embed="rId2"/>
                <a:stretch>
                  <a:fillRect l="-756" t="-949" r="-1209" b="-17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390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9502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Решение нестрогих неравенств</a:t>
            </a:r>
            <a:endParaRPr lang="ru-RU" sz="1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51520" y="1059582"/>
                <a:ext cx="7973270" cy="46943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b="1" dirty="0" smtClean="0"/>
                  <a:t>    6.</a:t>
                </a:r>
                <a:r>
                  <a:rPr lang="ru-RU" sz="2000" dirty="0" smtClean="0"/>
                  <a:t> </a:t>
                </a:r>
                <a:r>
                  <a:rPr lang="ru-RU" sz="2000" dirty="0"/>
                  <a:t>Первая труба наполняет бассейн на 4 ч быстрее </a:t>
                </a:r>
                <a:r>
                  <a:rPr lang="ru-RU" sz="2000" dirty="0" smtClean="0"/>
                  <a:t/>
                </a:r>
                <a:br>
                  <a:rPr lang="ru-RU" sz="2000" dirty="0" smtClean="0"/>
                </a:br>
                <a:r>
                  <a:rPr lang="ru-RU" sz="2000" dirty="0" smtClean="0"/>
                  <a:t>второй и </a:t>
                </a:r>
                <a:r>
                  <a:rPr lang="ru-RU" sz="2000" dirty="0"/>
                  <a:t>на 9 ч быстрее третьей. Даже если наполнять </a:t>
                </a:r>
                <a:r>
                  <a:rPr lang="ru-RU" sz="2000" dirty="0" smtClean="0"/>
                  <a:t/>
                </a:r>
                <a:br>
                  <a:rPr lang="ru-RU" sz="2000" dirty="0" smtClean="0"/>
                </a:br>
                <a:r>
                  <a:rPr lang="ru-RU" sz="2000" dirty="0" smtClean="0"/>
                  <a:t>бассейн </a:t>
                </a:r>
                <a:r>
                  <a:rPr lang="ru-RU" sz="2000" dirty="0"/>
                  <a:t>через вторую и третью трубы одновременно, то бассейн заполняется не быстрее, чем через первую трубу. За какое наибольшее время первая труба может заполнить бассейн</a:t>
                </a:r>
                <a:r>
                  <a:rPr lang="ru-RU" sz="2000" dirty="0" smtClean="0"/>
                  <a:t>?</a:t>
                </a:r>
              </a:p>
              <a:p>
                <a:r>
                  <a:rPr lang="ru-RU" sz="2000" b="1" dirty="0" smtClean="0"/>
                  <a:t>    Решение. </a:t>
                </a:r>
                <a:r>
                  <a:rPr lang="ru-RU" sz="2000" dirty="0"/>
                  <a:t>Пусть первая труба заполняет бассейн за </a:t>
                </a:r>
                <a:r>
                  <a:rPr lang="en-US" sz="2000" i="1" dirty="0"/>
                  <a:t>x</a:t>
                </a:r>
                <a:r>
                  <a:rPr lang="ru-RU" sz="2000" dirty="0"/>
                  <a:t> ч (</a:t>
                </a:r>
                <a:r>
                  <a:rPr lang="en-US" sz="2000" i="1" dirty="0"/>
                  <a:t>x</a:t>
                </a:r>
                <a:r>
                  <a:rPr lang="ru-RU" sz="2000" dirty="0"/>
                  <a:t> &gt; 0</a:t>
                </a:r>
                <a:r>
                  <a:rPr lang="ru-RU" sz="2000" dirty="0" smtClean="0"/>
                  <a:t>), значит, за 1 ч она заполняет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000" dirty="0" smtClean="0"/>
                  <a:t> бассейна. Вторая </a:t>
                </a:r>
                <a:r>
                  <a:rPr lang="ru-RU" sz="2000" dirty="0"/>
                  <a:t>труба заполняет бассейн за (</a:t>
                </a:r>
                <a:r>
                  <a:rPr lang="en-US" sz="2000" i="1" dirty="0"/>
                  <a:t>x</a:t>
                </a:r>
                <a:r>
                  <a:rPr lang="ru-RU" sz="2000" dirty="0"/>
                  <a:t> + 4)</a:t>
                </a:r>
                <a:r>
                  <a:rPr lang="ru-RU" sz="2000" dirty="0" smtClean="0"/>
                  <a:t> ч, </a:t>
                </a:r>
                <a:r>
                  <a:rPr lang="ru-RU" sz="2000" dirty="0"/>
                  <a:t>значит, за 1 ч она заполняет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+4</m:t>
                        </m:r>
                      </m:den>
                    </m:f>
                  </m:oMath>
                </a14:m>
                <a:r>
                  <a:rPr lang="ru-RU" sz="2000" dirty="0"/>
                  <a:t> бассейна. </a:t>
                </a:r>
                <a:r>
                  <a:rPr lang="ru-RU" sz="2000" dirty="0" smtClean="0"/>
                  <a:t>Третья </a:t>
                </a:r>
                <a:r>
                  <a:rPr lang="ru-RU" sz="2000" dirty="0"/>
                  <a:t>труба заполняет бассейн за (</a:t>
                </a:r>
                <a:r>
                  <a:rPr lang="en-US" sz="2000" i="1" dirty="0"/>
                  <a:t>x</a:t>
                </a:r>
                <a:r>
                  <a:rPr lang="ru-RU" sz="2000" dirty="0"/>
                  <a:t> + </a:t>
                </a:r>
                <a:r>
                  <a:rPr lang="ru-RU" sz="2000" dirty="0" smtClean="0"/>
                  <a:t>9) </a:t>
                </a:r>
                <a:r>
                  <a:rPr lang="ru-RU" sz="2000" dirty="0"/>
                  <a:t>ч, значит, за 1 ч она заполняет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+9</m:t>
                        </m:r>
                      </m:den>
                    </m:f>
                  </m:oMath>
                </a14:m>
                <a:r>
                  <a:rPr lang="ru-RU" sz="2000" dirty="0"/>
                  <a:t> </a:t>
                </a:r>
                <a:r>
                  <a:rPr lang="ru-RU" sz="2000" dirty="0" smtClean="0"/>
                  <a:t>бассейна.</a:t>
                </a:r>
                <a:endParaRPr lang="ru-RU" sz="2000" dirty="0"/>
              </a:p>
              <a:p>
                <a:endParaRPr lang="ru-RU" sz="2000" dirty="0"/>
              </a:p>
              <a:p>
                <a:endParaRPr lang="ru-RU" sz="20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59582"/>
                <a:ext cx="7973270" cy="4694362"/>
              </a:xfrm>
              <a:prstGeom prst="rect">
                <a:avLst/>
              </a:prstGeom>
              <a:blipFill rotWithShape="0">
                <a:blip r:embed="rId2"/>
                <a:stretch>
                  <a:fillRect l="-765" t="-909" r="-1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18780"/>
            <a:ext cx="1961269" cy="152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45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9502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Решение нестрогих неравенств</a:t>
            </a:r>
            <a:endParaRPr lang="ru-RU" sz="1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51520" y="699542"/>
                <a:ext cx="7973270" cy="39742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/>
                  <a:t>   </a:t>
                </a:r>
                <a:r>
                  <a:rPr lang="ru-RU" sz="2000" dirty="0" smtClean="0"/>
                  <a:t>Через </a:t>
                </a:r>
                <a:r>
                  <a:rPr lang="ru-RU" sz="2000" dirty="0"/>
                  <a:t>вторую и третью трубы </a:t>
                </a:r>
                <a:r>
                  <a:rPr lang="ru-RU" sz="2000" dirty="0" smtClean="0"/>
                  <a:t>одновременно </a:t>
                </a:r>
                <a:r>
                  <a:rPr lang="ru-RU" sz="2000" dirty="0"/>
                  <a:t>бассейн заполняется не быстрее, чем через первую </a:t>
                </a:r>
                <a:r>
                  <a:rPr lang="ru-RU" sz="2000" dirty="0" smtClean="0"/>
                  <a:t>трубу, значит,  </a:t>
                </a:r>
                <a:br>
                  <a:rPr lang="ru-RU" sz="2000" dirty="0" smtClean="0"/>
                </a:br>
                <a:r>
                  <a:rPr lang="ru-RU" sz="2000" dirty="0" smtClean="0"/>
                  <a:t>за 1 ч первая труба заполняет часть бассейна, </a:t>
                </a:r>
                <a:r>
                  <a:rPr lang="ru-RU" sz="2000" dirty="0"/>
                  <a:t>не </a:t>
                </a:r>
                <a:r>
                  <a:rPr lang="ru-RU" sz="2000" dirty="0" smtClean="0"/>
                  <a:t>меньшую, </a:t>
                </a:r>
                <a:br>
                  <a:rPr lang="ru-RU" sz="2000" dirty="0" smtClean="0"/>
                </a:br>
                <a:r>
                  <a:rPr lang="ru-RU" sz="2000" dirty="0" smtClean="0"/>
                  <a:t>чем вторая и третья вместе. </a:t>
                </a:r>
                <a:r>
                  <a:rPr lang="ru-RU" sz="2000" dirty="0"/>
                  <a:t>Составим неравенство:</a:t>
                </a:r>
              </a:p>
              <a:p>
                <a:r>
                  <a:rPr lang="ru-RU" sz="2000" dirty="0" smtClean="0"/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/>
                  <a:t> ≥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+4</m:t>
                        </m:r>
                      </m:den>
                    </m:f>
                  </m:oMath>
                </a14:m>
                <a:r>
                  <a:rPr lang="ru-RU" sz="24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+9</m:t>
                        </m:r>
                      </m:den>
                    </m:f>
                  </m:oMath>
                </a14:m>
                <a:r>
                  <a:rPr lang="ru-RU" sz="2000" dirty="0" smtClean="0"/>
                  <a:t>.</a:t>
                </a:r>
                <a:r>
                  <a:rPr lang="ru-RU" sz="2000" dirty="0"/>
                  <a:t>				(1)</a:t>
                </a:r>
              </a:p>
              <a:p>
                <a:r>
                  <a:rPr lang="ru-RU" sz="2000" dirty="0" smtClean="0"/>
                  <a:t>    Перепишем </a:t>
                </a:r>
                <a:r>
                  <a:rPr lang="ru-RU" sz="2000" dirty="0"/>
                  <a:t>неравенство (1) в виде</a:t>
                </a:r>
              </a:p>
              <a:p>
                <a:r>
                  <a:rPr lang="ru-RU" sz="2000" dirty="0"/>
                  <a:t> </a:t>
                </a:r>
                <a:r>
                  <a:rPr lang="ru-RU" sz="2000" dirty="0" smtClean="0"/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+6)(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−6)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+4)(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+9)</m:t>
                        </m:r>
                      </m:den>
                    </m:f>
                  </m:oMath>
                </a14:m>
                <a:r>
                  <a:rPr lang="ru-RU" sz="2400" dirty="0"/>
                  <a:t> </a:t>
                </a:r>
                <a:r>
                  <a:rPr lang="ru-RU" sz="2400" dirty="0" smtClean="0"/>
                  <a:t>≤</a:t>
                </a:r>
                <a:r>
                  <a:rPr lang="ru-RU" sz="2800" dirty="0" smtClean="0"/>
                  <a:t> </a:t>
                </a:r>
                <a:r>
                  <a:rPr lang="ru-RU" sz="2000" dirty="0" smtClean="0"/>
                  <a:t>0.</a:t>
                </a:r>
                <a:r>
                  <a:rPr lang="ru-RU" sz="2000" dirty="0"/>
                  <a:t>				(2)</a:t>
                </a:r>
              </a:p>
              <a:p>
                <a:r>
                  <a:rPr lang="ru-RU" sz="2000" dirty="0" smtClean="0"/>
                  <a:t>    Так </a:t>
                </a:r>
                <a:r>
                  <a:rPr lang="ru-RU" sz="2000" dirty="0"/>
                  <a:t>как </a:t>
                </a:r>
                <a:r>
                  <a:rPr lang="en-US" sz="2000" i="1" dirty="0"/>
                  <a:t>x</a:t>
                </a:r>
                <a:r>
                  <a:rPr lang="ru-RU" sz="2000" dirty="0"/>
                  <a:t> &gt; 0, то наибольшим решением неравенства (2) является число 6. Следовательно, 6 ч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ru-RU" sz="2000" dirty="0"/>
                  <a:t>наибольшее время, </a:t>
                </a:r>
                <a:r>
                  <a:rPr lang="ru-RU" sz="2000" dirty="0" smtClean="0"/>
                  <a:t/>
                </a:r>
                <a:br>
                  <a:rPr lang="ru-RU" sz="2000" dirty="0" smtClean="0"/>
                </a:br>
                <a:r>
                  <a:rPr lang="ru-RU" sz="2000" dirty="0" smtClean="0"/>
                  <a:t>за </a:t>
                </a:r>
                <a:r>
                  <a:rPr lang="ru-RU" sz="2000" dirty="0"/>
                  <a:t>которое первая бригада может выполнить </a:t>
                </a:r>
                <a:r>
                  <a:rPr lang="ru-RU" sz="2000" dirty="0" smtClean="0"/>
                  <a:t>задание.</a:t>
                </a:r>
                <a:endParaRPr lang="ru-RU" sz="2000" dirty="0"/>
              </a:p>
              <a:p>
                <a:r>
                  <a:rPr lang="ru-RU" sz="2000" b="1" dirty="0" smtClean="0"/>
                  <a:t>    Ответ</a:t>
                </a:r>
                <a:r>
                  <a:rPr lang="ru-RU" sz="2000" b="1" dirty="0"/>
                  <a:t>.</a:t>
                </a:r>
                <a:r>
                  <a:rPr lang="ru-RU" sz="2000" dirty="0"/>
                  <a:t> За 6 ч</a:t>
                </a:r>
                <a:r>
                  <a:rPr lang="ru-RU" sz="2000" dirty="0" smtClean="0"/>
                  <a:t>.</a:t>
                </a:r>
                <a:endParaRPr lang="ru-RU" sz="20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99542"/>
                <a:ext cx="7973270" cy="3974229"/>
              </a:xfrm>
              <a:prstGeom prst="rect">
                <a:avLst/>
              </a:prstGeom>
              <a:blipFill rotWithShape="0">
                <a:blip r:embed="rId2"/>
                <a:stretch>
                  <a:fillRect l="-765" t="-1074" b="-16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161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9502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Решение нестрогих неравенств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699542"/>
            <a:ext cx="79732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   7.</a:t>
            </a:r>
            <a:r>
              <a:rPr lang="ru-RU" sz="2000" dirty="0" smtClean="0"/>
              <a:t> </a:t>
            </a:r>
            <a:r>
              <a:rPr lang="ru-RU" sz="2000" dirty="0"/>
              <a:t>Из пункта </a:t>
            </a:r>
            <a:r>
              <a:rPr lang="en-US" sz="2000" i="1" dirty="0"/>
              <a:t>A</a:t>
            </a:r>
            <a:r>
              <a:rPr lang="ru-RU" sz="2000" dirty="0"/>
              <a:t> </a:t>
            </a:r>
            <a:r>
              <a:rPr lang="ru-RU" sz="2000" dirty="0" smtClean="0"/>
              <a:t>выехал велосипедист </a:t>
            </a:r>
            <a:r>
              <a:rPr lang="ru-RU" sz="2000" dirty="0"/>
              <a:t>и прибыл в пункт </a:t>
            </a:r>
            <a:r>
              <a:rPr lang="en-US" sz="2000" i="1" dirty="0" smtClean="0"/>
              <a:t>B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>через 3 ч. </a:t>
            </a:r>
            <a:r>
              <a:rPr lang="ru-RU" sz="2000" dirty="0"/>
              <a:t>Одновременно с ним из </a:t>
            </a:r>
            <a:r>
              <a:rPr lang="en-US" sz="2000" i="1" dirty="0"/>
              <a:t>B</a:t>
            </a:r>
            <a:r>
              <a:rPr lang="ru-RU" sz="2000" dirty="0"/>
              <a:t> в </a:t>
            </a:r>
            <a:r>
              <a:rPr lang="en-US" sz="2000" i="1" dirty="0"/>
              <a:t>A</a:t>
            </a:r>
            <a:r>
              <a:rPr lang="ru-RU" sz="2000" dirty="0"/>
              <a:t> выехал мотоциклист и вышел пешеход. Скорость мотоциклиста на 12 км/ч больше скорости велосипедиста, а скорость пешехода на 6 км/ч меньше скорости велосипедиста. Найдите наибольшую скорость велосипедиста, если известно, что </a:t>
            </a:r>
            <a:r>
              <a:rPr lang="ru-RU" sz="2000" dirty="0" smtClean="0"/>
              <a:t>между встречами велосипедиста </a:t>
            </a:r>
            <a:r>
              <a:rPr lang="ru-RU" sz="2000" dirty="0"/>
              <a:t>с </a:t>
            </a:r>
            <a:r>
              <a:rPr lang="ru-RU" sz="2000" dirty="0" smtClean="0"/>
              <a:t>мотоциклистом и </a:t>
            </a:r>
            <a:r>
              <a:rPr lang="ru-RU" sz="2000" dirty="0"/>
              <a:t>пешеходом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прошло не </a:t>
            </a:r>
            <a:r>
              <a:rPr lang="ru-RU" sz="2000" dirty="0"/>
              <a:t>менее 1 </a:t>
            </a:r>
            <a:r>
              <a:rPr lang="ru-RU" sz="2000" dirty="0" smtClean="0"/>
              <a:t>ч.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340" y="2715766"/>
            <a:ext cx="3115945" cy="24051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83" y="3561864"/>
            <a:ext cx="5765157" cy="98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0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9502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Решение нестрогих неравенств</a:t>
            </a:r>
            <a:endParaRPr lang="ru-RU" sz="1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51520" y="699542"/>
                <a:ext cx="7776864" cy="4296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b="1" dirty="0" smtClean="0"/>
                  <a:t>   Решение</a:t>
                </a:r>
                <a:r>
                  <a:rPr lang="ru-RU" sz="2000" b="1" dirty="0"/>
                  <a:t>.</a:t>
                </a:r>
                <a:r>
                  <a:rPr lang="ru-RU" sz="2000" dirty="0"/>
                  <a:t> Пусть скорость велосипедиста </a:t>
                </a:r>
                <a:r>
                  <a:rPr lang="en-US" sz="2000" i="1" dirty="0"/>
                  <a:t>v</a:t>
                </a:r>
                <a:r>
                  <a:rPr lang="ru-RU" sz="2000" dirty="0"/>
                  <a:t> км/ч (</a:t>
                </a:r>
                <a:r>
                  <a:rPr lang="en-US" sz="2000" i="1" dirty="0"/>
                  <a:t>v</a:t>
                </a:r>
                <a:r>
                  <a:rPr lang="ru-RU" sz="2000" dirty="0"/>
                  <a:t> &gt; 6), </a:t>
                </a:r>
                <a:r>
                  <a:rPr lang="ru-RU" sz="2000" dirty="0" smtClean="0"/>
                  <a:t>тогда </a:t>
                </a:r>
                <a:r>
                  <a:rPr lang="ru-RU" sz="2000" dirty="0"/>
                  <a:t>расстояние </a:t>
                </a:r>
                <a:r>
                  <a:rPr lang="en-US" sz="2000" i="1" dirty="0"/>
                  <a:t>AB</a:t>
                </a:r>
                <a:r>
                  <a:rPr lang="ru-RU" sz="2000" dirty="0"/>
                  <a:t> = 3</a:t>
                </a:r>
                <a:r>
                  <a:rPr lang="en-US" sz="2000" i="1" dirty="0"/>
                  <a:t>v</a:t>
                </a:r>
                <a:r>
                  <a:rPr lang="ru-RU" sz="2000" dirty="0"/>
                  <a:t> </a:t>
                </a:r>
                <a:r>
                  <a:rPr lang="ru-RU" sz="2000" dirty="0" smtClean="0"/>
                  <a:t>км, </a:t>
                </a:r>
                <a:r>
                  <a:rPr lang="ru-RU" sz="2000" dirty="0"/>
                  <a:t>скорость пешехода равна (</a:t>
                </a:r>
                <a:r>
                  <a:rPr lang="en-US" sz="2000" i="1" dirty="0"/>
                  <a:t>v</a:t>
                </a:r>
                <a:r>
                  <a:rPr lang="ru-RU" sz="2000" dirty="0"/>
                  <a:t> —</a:t>
                </a:r>
                <a:r>
                  <a:rPr lang="ru-RU" sz="2000" dirty="0" smtClean="0"/>
                  <a:t> </a:t>
                </a:r>
                <a:r>
                  <a:rPr lang="ru-RU" sz="2000" dirty="0"/>
                  <a:t>6) км/ч, а скорость мотоциклиста равна (</a:t>
                </a:r>
                <a:r>
                  <a:rPr lang="en-US" sz="2000" i="1" dirty="0"/>
                  <a:t>v</a:t>
                </a:r>
                <a:r>
                  <a:rPr lang="ru-RU" sz="2000" dirty="0"/>
                  <a:t> + 12) км/ч. По условию задачи между встречами велосипедиста с мотоциклистом и пешеходом прошло не менее 1 ч. Составим неравенство:</a:t>
                </a:r>
              </a:p>
              <a:p>
                <a:r>
                  <a:rPr lang="ru-RU" sz="2400" dirty="0" smtClean="0"/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ru-RU" sz="2000" dirty="0"/>
                  <a:t> —</a:t>
                </a:r>
                <a:r>
                  <a:rPr lang="ru-RU" sz="2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+12</m:t>
                        </m:r>
                      </m:den>
                    </m:f>
                  </m:oMath>
                </a14:m>
                <a:r>
                  <a:rPr lang="ru-RU" sz="2000" dirty="0"/>
                  <a:t> ≥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2000" dirty="0"/>
                  <a:t>.			(1)</a:t>
                </a:r>
              </a:p>
              <a:p>
                <a:r>
                  <a:rPr lang="ru-RU" sz="2000" dirty="0" smtClean="0"/>
                  <a:t>   Перепишем </a:t>
                </a:r>
                <a:r>
                  <a:rPr lang="ru-RU" sz="2000" dirty="0"/>
                  <a:t>неравенство (1) в виде</a:t>
                </a:r>
              </a:p>
              <a:p>
                <a:r>
                  <a:rPr lang="ru-RU" sz="2000" dirty="0"/>
                  <a:t> </a:t>
                </a:r>
                <a:r>
                  <a:rPr lang="ru-RU" sz="2000" dirty="0" smtClean="0"/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+1,5)(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−12)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−3)(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+6)</m:t>
                        </m:r>
                      </m:den>
                    </m:f>
                  </m:oMath>
                </a14:m>
                <a:r>
                  <a:rPr lang="ru-RU" sz="2000" dirty="0"/>
                  <a:t> ≤ 0. 				(2)</a:t>
                </a:r>
              </a:p>
              <a:p>
                <a:r>
                  <a:rPr lang="ru-RU" sz="2000" dirty="0" smtClean="0"/>
                  <a:t>   Так </a:t>
                </a:r>
                <a:r>
                  <a:rPr lang="ru-RU" sz="2000" dirty="0"/>
                  <a:t>как </a:t>
                </a:r>
                <a:r>
                  <a:rPr lang="en-US" sz="2000" i="1" dirty="0"/>
                  <a:t>v</a:t>
                </a:r>
                <a:r>
                  <a:rPr lang="ru-RU" sz="2000" dirty="0"/>
                  <a:t> &gt; 6, то наибольшим решением неравенства (2) является число 12. Следовательно, 12 км/ч — </a:t>
                </a:r>
                <a:r>
                  <a:rPr lang="ru-RU" sz="2000" dirty="0" smtClean="0"/>
                  <a:t>наибольшая </a:t>
                </a:r>
                <a:r>
                  <a:rPr lang="ru-RU" sz="2000" dirty="0"/>
                  <a:t>скорость </a:t>
                </a:r>
                <a:r>
                  <a:rPr lang="ru-RU" sz="2000" dirty="0" smtClean="0"/>
                  <a:t>велосипедиста.</a:t>
                </a:r>
                <a:endParaRPr lang="ru-RU" sz="2000" dirty="0"/>
              </a:p>
              <a:p>
                <a:r>
                  <a:rPr lang="ru-RU" sz="2000" b="1" dirty="0" smtClean="0"/>
                  <a:t>    Ответ</a:t>
                </a:r>
                <a:r>
                  <a:rPr lang="ru-RU" sz="2000" b="1" dirty="0"/>
                  <a:t>.</a:t>
                </a:r>
                <a:r>
                  <a:rPr lang="ru-RU" sz="2000" dirty="0"/>
                  <a:t> 12 км/ч.</a:t>
                </a: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99542"/>
                <a:ext cx="7776864" cy="4296497"/>
              </a:xfrm>
              <a:prstGeom prst="rect">
                <a:avLst/>
              </a:prstGeom>
              <a:blipFill rotWithShape="0">
                <a:blip r:embed="rId2"/>
                <a:stretch>
                  <a:fillRect l="-784" t="-993" r="-1724" b="-11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221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9502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/>
              <a:t>СПАСИБО ЗА ТЕРПЕНИЕ!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699542"/>
            <a:ext cx="77768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  </a:t>
            </a:r>
          </a:p>
          <a:p>
            <a:r>
              <a:rPr lang="ru-RU" sz="2000" dirty="0" smtClean="0"/>
              <a:t>Если вы любите решать задачи, то вам пригодятся книги автора большинства из приведённых в презентации задач, вышедшие в свет в Издательстве ИЛЕКСА.</a:t>
            </a:r>
          </a:p>
          <a:p>
            <a:r>
              <a:rPr lang="ru-RU" sz="2000" b="1" dirty="0" smtClean="0"/>
              <a:t>Учителям: </a:t>
            </a:r>
          </a:p>
          <a:p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Текстовые задачи в школьном курсе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математики.</a:t>
            </a:r>
          </a:p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5-11 классы, 2018.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—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 246 с.</a:t>
            </a:r>
          </a:p>
          <a:p>
            <a:r>
              <a:rPr lang="ru-RU" sz="2000" b="1" dirty="0"/>
              <a:t>Учащимся: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Текстовые задачи по математике. 5-6 классы. </a:t>
            </a:r>
          </a:p>
          <a:p>
            <a:r>
              <a:rPr lang="ru-RU" sz="2000" b="1" dirty="0" smtClean="0">
                <a:solidFill>
                  <a:srgbClr val="00B050"/>
                </a:solidFill>
              </a:rPr>
              <a:t>Текстовые </a:t>
            </a:r>
            <a:r>
              <a:rPr lang="ru-RU" sz="2000" b="1" dirty="0">
                <a:solidFill>
                  <a:srgbClr val="00B050"/>
                </a:solidFill>
              </a:rPr>
              <a:t>задачи </a:t>
            </a:r>
            <a:r>
              <a:rPr lang="ru-RU" sz="2000" b="1" dirty="0" smtClean="0">
                <a:solidFill>
                  <a:srgbClr val="00B050"/>
                </a:solidFill>
              </a:rPr>
              <a:t>по математике. 7-11 классы</a:t>
            </a:r>
            <a:r>
              <a:rPr lang="ru-RU" sz="2000" b="1" dirty="0">
                <a:solidFill>
                  <a:srgbClr val="00B050"/>
                </a:solidFill>
              </a:rPr>
              <a:t>. </a:t>
            </a:r>
          </a:p>
          <a:p>
            <a:r>
              <a:rPr lang="ru-RU" sz="2000" b="1" dirty="0">
                <a:solidFill>
                  <a:schemeClr val="accent2"/>
                </a:solidFill>
              </a:rPr>
              <a:t>Математика </a:t>
            </a:r>
            <a:r>
              <a:rPr lang="ru-RU" sz="2000" b="1" dirty="0" smtClean="0">
                <a:solidFill>
                  <a:schemeClr val="accent2"/>
                </a:solidFill>
              </a:rPr>
              <a:t>— это интересно!</a:t>
            </a:r>
          </a:p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Школьные математические олимпиады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Выпуск 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I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Выпуск 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II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1707654"/>
            <a:ext cx="2308115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3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Задача про соревнование мух </a:t>
            </a:r>
            <a:r>
              <a:rPr lang="ru-RU" sz="1800" dirty="0">
                <a:solidFill>
                  <a:srgbClr val="FF0000"/>
                </a:solidFill>
              </a:rPr>
              <a:t>—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i="1" dirty="0" smtClean="0"/>
              <a:t>арифметический способ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9542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51520" y="751447"/>
                <a:ext cx="8261302" cy="5197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b="1" dirty="0" smtClean="0"/>
                  <a:t>    1.</a:t>
                </a:r>
                <a:r>
                  <a:rPr lang="ru-RU" sz="2000" dirty="0" smtClean="0"/>
                  <a:t> </a:t>
                </a:r>
                <a:r>
                  <a:rPr lang="ru-RU" sz="2000" dirty="0"/>
                  <a:t>От пола комнаты одновременно вертикально вверх </a:t>
                </a:r>
                <a:r>
                  <a:rPr lang="ru-RU" sz="2000" dirty="0" smtClean="0"/>
                  <a:t/>
                </a:r>
                <a:br>
                  <a:rPr lang="ru-RU" sz="2000" dirty="0" smtClean="0"/>
                </a:br>
                <a:r>
                  <a:rPr lang="ru-RU" sz="2000" dirty="0" smtClean="0"/>
                  <a:t>по </a:t>
                </a:r>
                <a:r>
                  <a:rPr lang="ru-RU" sz="2000" dirty="0"/>
                  <a:t>стене поползли две мухи. Поднявшись до потолка, они </a:t>
                </a:r>
                <a:r>
                  <a:rPr lang="ru-RU" sz="2000" dirty="0" smtClean="0"/>
                  <a:t/>
                </a:r>
                <a:br>
                  <a:rPr lang="ru-RU" sz="2000" dirty="0" smtClean="0"/>
                </a:br>
                <a:r>
                  <a:rPr lang="ru-RU" sz="2000" dirty="0" smtClean="0"/>
                  <a:t>поползли </a:t>
                </a:r>
                <a:r>
                  <a:rPr lang="ru-RU" sz="2000" dirty="0"/>
                  <a:t>обратно. Первая муха ползла в оба конца с одной </a:t>
                </a:r>
                <a:r>
                  <a:rPr lang="ru-RU" sz="2000" dirty="0" smtClean="0"/>
                  <a:t/>
                </a:r>
                <a:br>
                  <a:rPr lang="ru-RU" sz="2000" dirty="0" smtClean="0"/>
                </a:br>
                <a:r>
                  <a:rPr lang="ru-RU" sz="2000" dirty="0" smtClean="0"/>
                  <a:t>и </a:t>
                </a:r>
                <a:r>
                  <a:rPr lang="ru-RU" sz="2000" dirty="0"/>
                  <a:t>той же скоростью, а вторая хотя и поднималась вдвое </a:t>
                </a:r>
                <a:r>
                  <a:rPr lang="ru-RU" sz="2000" dirty="0" smtClean="0"/>
                  <a:t/>
                </a:r>
                <a:br>
                  <a:rPr lang="ru-RU" sz="2000" dirty="0" smtClean="0"/>
                </a:br>
                <a:r>
                  <a:rPr lang="ru-RU" sz="2000" dirty="0" smtClean="0"/>
                  <a:t>быстрее </a:t>
                </a:r>
                <a:r>
                  <a:rPr lang="ru-RU" sz="2000" dirty="0"/>
                  <a:t>первой, </a:t>
                </a:r>
                <a:r>
                  <a:rPr lang="ru-RU" sz="2000" dirty="0" smtClean="0"/>
                  <a:t>но </a:t>
                </a:r>
                <a:r>
                  <a:rPr lang="ru-RU" sz="2000" dirty="0"/>
                  <a:t>зато спускалась вдвое медленнее. </a:t>
                </a:r>
                <a:r>
                  <a:rPr lang="ru-RU" sz="2000" dirty="0" smtClean="0"/>
                  <a:t/>
                </a:r>
                <a:br>
                  <a:rPr lang="ru-RU" sz="2000" dirty="0" smtClean="0"/>
                </a:br>
                <a:r>
                  <a:rPr lang="ru-RU" sz="2000" dirty="0" smtClean="0"/>
                  <a:t>Какая </a:t>
                </a:r>
                <a:r>
                  <a:rPr lang="ru-RU" sz="2000" dirty="0"/>
                  <a:t>из мух </a:t>
                </a:r>
                <a:r>
                  <a:rPr lang="ru-RU" sz="2000" dirty="0" smtClean="0"/>
                  <a:t>раньше </a:t>
                </a:r>
                <a:r>
                  <a:rPr lang="ru-RU" sz="2000" dirty="0"/>
                  <a:t>приползёт обратно? </a:t>
                </a:r>
              </a:p>
              <a:p>
                <a:r>
                  <a:rPr lang="ru-RU" sz="2000" b="1" dirty="0" smtClean="0"/>
                  <a:t>    Решение.</a:t>
                </a:r>
                <a:r>
                  <a:rPr lang="ru-RU" sz="2000" dirty="0" smtClean="0"/>
                  <a:t> </a:t>
                </a:r>
                <a:r>
                  <a:rPr lang="en-US" sz="2000" i="1" dirty="0"/>
                  <a:t>I</a:t>
                </a:r>
                <a:r>
                  <a:rPr lang="ru-RU" sz="2000" i="1" dirty="0"/>
                  <a:t> способ. </a:t>
                </a:r>
                <a:r>
                  <a:rPr lang="ru-RU" sz="2000" dirty="0"/>
                  <a:t>Пусть расстояние от пола до потолка </a:t>
                </a:r>
                <a:r>
                  <a:rPr lang="ru-RU" sz="2000" dirty="0" smtClean="0"/>
                  <a:t/>
                </a:r>
                <a:br>
                  <a:rPr lang="ru-RU" sz="2000" dirty="0" smtClean="0"/>
                </a:br>
                <a:r>
                  <a:rPr lang="en-US" sz="2000" i="1" dirty="0" smtClean="0"/>
                  <a:t>s</a:t>
                </a:r>
                <a:r>
                  <a:rPr lang="ru-RU" sz="2000" dirty="0" smtClean="0"/>
                  <a:t> </a:t>
                </a:r>
                <a:r>
                  <a:rPr lang="ru-RU" sz="2000" dirty="0"/>
                  <a:t>м, скорость первой мухи </a:t>
                </a:r>
                <a:r>
                  <a:rPr lang="en-US" sz="2000" i="1" dirty="0"/>
                  <a:t>v</a:t>
                </a:r>
                <a:r>
                  <a:rPr lang="ru-RU" sz="2000" dirty="0"/>
                  <a:t> м/мин. Тогда скорость второй </a:t>
                </a:r>
                <a:r>
                  <a:rPr lang="ru-RU" sz="2000" dirty="0" smtClean="0"/>
                  <a:t/>
                </a:r>
                <a:br>
                  <a:rPr lang="ru-RU" sz="2000" dirty="0" smtClean="0"/>
                </a:br>
                <a:r>
                  <a:rPr lang="ru-RU" sz="2000" dirty="0" smtClean="0"/>
                  <a:t>мухи </a:t>
                </a:r>
                <a:r>
                  <a:rPr lang="ru-RU" sz="2000" dirty="0"/>
                  <a:t>2</a:t>
                </a:r>
                <a:r>
                  <a:rPr lang="en-US" sz="2000" i="1" dirty="0"/>
                  <a:t>v</a:t>
                </a:r>
                <a:r>
                  <a:rPr lang="ru-RU" sz="2000" dirty="0"/>
                  <a:t> м/мин на подъёме 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000" dirty="0"/>
                  <a:t> м/мин на спуске. </a:t>
                </a:r>
              </a:p>
              <a:p>
                <a:r>
                  <a:rPr lang="ru-RU" sz="2000" dirty="0"/>
                  <a:t>Время движения первой мухи в оба конца равно 2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</m:oMath>
                </a14:m>
                <a:r>
                  <a:rPr lang="ru-RU" sz="2000" dirty="0"/>
                  <a:t> мин, а время движения второй мухи равно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</m:oMath>
                </a14:m>
                <a:r>
                  <a:rPr lang="ru-RU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</m:oMath>
                </a14:m>
                <a:r>
                  <a:rPr lang="ru-RU" sz="2000" dirty="0"/>
                  <a:t>  =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2,5∙</m:t>
                    </m:r>
                  </m:oMath>
                </a14:m>
                <a:r>
                  <a:rPr lang="ru-RU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</m:oMath>
                </a14:m>
                <a:r>
                  <a:rPr lang="ru-RU" sz="2000" dirty="0"/>
                  <a:t> мин. Так как на двух участках пути время движения первой мухи меньше, чем время движения второй мухи, то первая муха финиширует первой.</a:t>
                </a:r>
              </a:p>
              <a:p>
                <a:pPr>
                  <a:spcBef>
                    <a:spcPts val="600"/>
                  </a:spcBef>
                </a:pPr>
                <a:endParaRPr lang="ru-RU" sz="2000" b="1" dirty="0" smtClean="0"/>
              </a:p>
              <a:p>
                <a:pPr>
                  <a:spcBef>
                    <a:spcPts val="600"/>
                  </a:spcBef>
                </a:pPr>
                <a:r>
                  <a:rPr lang="ru-RU" sz="2000" b="1" i="1" dirty="0"/>
                  <a:t> </a:t>
                </a:r>
                <a:r>
                  <a:rPr lang="ru-RU" sz="2000" b="1" i="1" dirty="0" smtClean="0"/>
                  <a:t>   </a:t>
                </a:r>
                <a:endParaRPr lang="ru-RU" sz="20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51447"/>
                <a:ext cx="8261302" cy="5197705"/>
              </a:xfrm>
              <a:prstGeom prst="rect">
                <a:avLst/>
              </a:prstGeom>
              <a:blipFill rotWithShape="0">
                <a:blip r:embed="rId2"/>
                <a:stretch>
                  <a:fillRect l="-738" t="-7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9131" y="0"/>
            <a:ext cx="6572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8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Где купить учебную литературу ИЛЕКСЫ?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138" y="699542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</a:p>
          <a:p>
            <a:pPr marL="0" indent="0">
              <a:spcBef>
                <a:spcPts val="300"/>
              </a:spcBef>
              <a:buNone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3" y="771550"/>
            <a:ext cx="756084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</a:t>
            </a:r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   Сайт издательства ИЛЕКСА </a:t>
            </a:r>
            <a:r>
              <a:rPr lang="ru-RU" sz="2000" dirty="0"/>
              <a:t>-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http://www.ilexa.ru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/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dirty="0" smtClean="0"/>
              <a:t>   Можно сделать заказ на книги «на бумаге», можно купить электронные версии книг. </a:t>
            </a:r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5566"/>
            <a:ext cx="913447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7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Задача про соревнование мух </a:t>
            </a:r>
            <a:r>
              <a:rPr lang="ru-RU" sz="1800" dirty="0">
                <a:solidFill>
                  <a:srgbClr val="FF0000"/>
                </a:solidFill>
              </a:rPr>
              <a:t>—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i="1" dirty="0" smtClean="0"/>
              <a:t>арифметический способ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9542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51520" y="751447"/>
                <a:ext cx="8261302" cy="35805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b="1" dirty="0" smtClean="0"/>
                  <a:t>    </a:t>
                </a:r>
                <a:r>
                  <a:rPr lang="en-US" sz="2000" i="1" dirty="0"/>
                  <a:t>II</a:t>
                </a:r>
                <a:r>
                  <a:rPr lang="ru-RU" sz="2000" i="1" dirty="0"/>
                  <a:t> способ. </a:t>
                </a:r>
                <a:r>
                  <a:rPr lang="ru-RU" sz="2000" dirty="0"/>
                  <a:t>Примем за единицу время движения </a:t>
                </a:r>
                <a:r>
                  <a:rPr lang="ru-RU" sz="2000" dirty="0" smtClean="0"/>
                  <a:t>первой 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ru-RU" sz="2000" dirty="0" smtClean="0"/>
                  <a:t>мухи </a:t>
                </a:r>
                <a:r>
                  <a:rPr lang="ru-RU" sz="2000" dirty="0"/>
                  <a:t>от пола до потолка. В оба конца первая муха 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ru-RU" sz="2000" dirty="0" smtClean="0"/>
                  <a:t>затратила </a:t>
                </a:r>
                <a:r>
                  <a:rPr lang="ru-RU" sz="2000" dirty="0"/>
                  <a:t>2 единицы времени. А вторая на быстрый подъём </a:t>
                </a:r>
                <a:br>
                  <a:rPr lang="ru-RU" sz="2000" dirty="0"/>
                </a:br>
                <a:r>
                  <a:rPr lang="ru-RU" sz="2000" dirty="0"/>
                  <a:t>и медленный спуск потратила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000" dirty="0"/>
                  <a:t> единицы и 2 единицы соответственно, а всего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000" dirty="0"/>
                  <a:t> единицы. 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ru-RU" sz="2000" dirty="0" smtClean="0"/>
                  <a:t>Так </a:t>
                </a:r>
                <a:r>
                  <a:rPr lang="ru-RU" sz="2000" dirty="0"/>
                  <a:t>как 2 </a:t>
                </a:r>
                <a:r>
                  <a:rPr lang="en-US" sz="2000" dirty="0"/>
                  <a:t>&lt; </a:t>
                </a:r>
                <a:r>
                  <a:rPr lang="ru-RU" sz="2000" dirty="0"/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240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sz="2000" dirty="0"/>
                  <a:t> то первая муха 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ru-RU" sz="2000" dirty="0" smtClean="0"/>
                  <a:t>придёт </a:t>
                </a:r>
                <a:r>
                  <a:rPr lang="ru-RU" sz="2000" dirty="0"/>
                  <a:t>к финишу первой. </a:t>
                </a:r>
              </a:p>
              <a:p>
                <a:pPr>
                  <a:spcBef>
                    <a:spcPts val="600"/>
                  </a:spcBef>
                </a:pPr>
                <a:r>
                  <a:rPr lang="ru-RU" sz="2000" b="1" i="1" dirty="0" smtClean="0"/>
                  <a:t>    </a:t>
                </a:r>
                <a:r>
                  <a:rPr lang="ru-RU" sz="2000" dirty="0" smtClean="0"/>
                  <a:t>А вот и </a:t>
                </a:r>
                <a:r>
                  <a:rPr lang="ru-RU" sz="2000" dirty="0"/>
                  <a:t>графическая </a:t>
                </a:r>
                <a:r>
                  <a:rPr lang="ru-RU" sz="2000" dirty="0" smtClean="0"/>
                  <a:t/>
                </a:r>
                <a:br>
                  <a:rPr lang="ru-RU" sz="2000" dirty="0" smtClean="0"/>
                </a:br>
                <a:r>
                  <a:rPr lang="ru-RU" sz="2000" dirty="0" smtClean="0"/>
                  <a:t>иллюстрация </a:t>
                </a:r>
                <a:r>
                  <a:rPr lang="en-US" sz="2000" i="1" dirty="0" smtClean="0"/>
                  <a:t>II </a:t>
                </a:r>
                <a:r>
                  <a:rPr lang="ru-RU" sz="2000" i="1" dirty="0"/>
                  <a:t>способа</a:t>
                </a:r>
                <a:r>
                  <a:rPr lang="ru-RU" sz="2000" dirty="0"/>
                  <a:t> решения.</a:t>
                </a: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51447"/>
                <a:ext cx="8261302" cy="3580596"/>
              </a:xfrm>
              <a:prstGeom prst="rect">
                <a:avLst/>
              </a:prstGeom>
              <a:blipFill rotWithShape="0">
                <a:blip r:embed="rId2"/>
                <a:stretch>
                  <a:fillRect l="-738" t="-1020" b="-18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9131" y="0"/>
            <a:ext cx="657225" cy="5143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7724" y="2441869"/>
            <a:ext cx="3530037" cy="207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7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i="1" dirty="0" smtClean="0"/>
              <a:t>Переформулировка </a:t>
            </a:r>
            <a:r>
              <a:rPr lang="ru-RU" sz="1800" b="1" i="1" dirty="0"/>
              <a:t>задачи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138" y="699542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751447"/>
            <a:ext cx="8261302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     </a:t>
            </a:r>
            <a:r>
              <a:rPr lang="en-US" sz="2000" i="1" dirty="0" smtClean="0"/>
              <a:t>III</a:t>
            </a:r>
            <a:r>
              <a:rPr lang="ru-RU" sz="2000" i="1" dirty="0" smtClean="0"/>
              <a:t> способ</a:t>
            </a:r>
            <a:r>
              <a:rPr lang="ru-RU" sz="2000" dirty="0" smtClean="0"/>
              <a:t>. Переформулируем </a:t>
            </a:r>
            <a:r>
              <a:rPr lang="ru-RU" sz="2000" dirty="0"/>
              <a:t>условия задачи так,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чтобы </a:t>
            </a:r>
            <a:r>
              <a:rPr lang="ru-RU" sz="2000" dirty="0"/>
              <a:t>ответ </a:t>
            </a:r>
            <a:r>
              <a:rPr lang="ru-RU" sz="2000" dirty="0" smtClean="0"/>
              <a:t>не </a:t>
            </a:r>
            <a:r>
              <a:rPr lang="ru-RU" sz="2000" dirty="0"/>
              <a:t>изменился. </a:t>
            </a:r>
            <a:endParaRPr lang="ru-RU" sz="2000" dirty="0" smtClean="0"/>
          </a:p>
          <a:p>
            <a:r>
              <a:rPr lang="ru-RU" sz="2000" dirty="0"/>
              <a:t> </a:t>
            </a:r>
            <a:r>
              <a:rPr lang="ru-RU" sz="2000" dirty="0" smtClean="0"/>
              <a:t>    Пусть </a:t>
            </a:r>
            <a:r>
              <a:rPr lang="ru-RU" sz="2000" dirty="0"/>
              <a:t>вторая муха </a:t>
            </a:r>
            <a:r>
              <a:rPr lang="ru-RU" sz="2000" dirty="0" smtClean="0"/>
              <a:t>сначала поднималась </a:t>
            </a:r>
            <a:r>
              <a:rPr lang="ru-RU" sz="2000" dirty="0"/>
              <a:t>вдвое </a:t>
            </a:r>
            <a:r>
              <a:rPr lang="ru-RU" sz="2000" dirty="0" smtClean="0"/>
              <a:t>медленнее первой, </a:t>
            </a:r>
            <a:r>
              <a:rPr lang="ru-RU" sz="2000" dirty="0"/>
              <a:t>а </a:t>
            </a:r>
            <a:r>
              <a:rPr lang="ru-RU" sz="2000" dirty="0" smtClean="0"/>
              <a:t>потом спускалась </a:t>
            </a:r>
            <a:r>
              <a:rPr lang="ru-RU" sz="2000" dirty="0"/>
              <a:t>вдвое быстрее. Тогда </a:t>
            </a:r>
            <a:r>
              <a:rPr lang="ru-RU" sz="2000" dirty="0" smtClean="0"/>
              <a:t>пока </a:t>
            </a:r>
            <a:r>
              <a:rPr lang="ru-RU" sz="2000" dirty="0"/>
              <a:t>вторая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муха </a:t>
            </a:r>
            <a:r>
              <a:rPr lang="ru-RU" sz="2000" dirty="0"/>
              <a:t>медленно поднимется до потолка, первая муха </a:t>
            </a:r>
            <a:r>
              <a:rPr lang="ru-RU" sz="2000" dirty="0" smtClean="0"/>
              <a:t>проделает </a:t>
            </a:r>
            <a:r>
              <a:rPr lang="ru-RU" sz="2000" dirty="0"/>
              <a:t>путь туда и обратно, то есть финиширует первой.</a:t>
            </a:r>
          </a:p>
          <a:p>
            <a:pPr>
              <a:spcBef>
                <a:spcPts val="600"/>
              </a:spcBef>
            </a:pPr>
            <a:r>
              <a:rPr lang="ru-RU" sz="2000" b="1" dirty="0" smtClean="0"/>
              <a:t>    Ответ</a:t>
            </a:r>
            <a:r>
              <a:rPr lang="ru-RU" sz="2000" b="1" dirty="0"/>
              <a:t>:</a:t>
            </a:r>
            <a:r>
              <a:rPr lang="ru-RU" sz="2000" dirty="0"/>
              <a:t> Первая</a:t>
            </a:r>
            <a:r>
              <a:rPr lang="ru-RU" sz="20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ru-RU" sz="2000" dirty="0"/>
              <a:t> </a:t>
            </a:r>
            <a:r>
              <a:rPr lang="ru-RU" sz="2000" dirty="0" smtClean="0"/>
              <a:t>   После решения такой задачи вспоминается пословица:</a:t>
            </a:r>
          </a:p>
          <a:p>
            <a:pPr>
              <a:spcBef>
                <a:spcPts val="600"/>
              </a:spcBef>
            </a:pP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                 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Тише едешь – дальше будешь.</a:t>
            </a:r>
          </a:p>
          <a:p>
            <a:r>
              <a:rPr lang="ru-RU" sz="2000" dirty="0" smtClean="0"/>
              <a:t>    Развивая тему, заменим число 2 другим числом. Пусть скорость второй мухи увеличивается и уменьшается в </a:t>
            </a:r>
            <a:r>
              <a:rPr lang="en-US" sz="2000" i="1" dirty="0" smtClean="0"/>
              <a:t>n</a:t>
            </a:r>
            <a:r>
              <a:rPr lang="ru-RU" sz="2000" dirty="0" smtClean="0"/>
              <a:t> раз, где </a:t>
            </a:r>
            <a:r>
              <a:rPr lang="en-US" sz="2000" i="1" dirty="0" smtClean="0"/>
              <a:t>n</a:t>
            </a:r>
            <a:r>
              <a:rPr lang="ru-RU" sz="2000" dirty="0" smtClean="0"/>
              <a:t> </a:t>
            </a:r>
            <a:r>
              <a:rPr lang="en-US" sz="2000" dirty="0" smtClean="0"/>
              <a:t>&gt; 1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269" y="0"/>
            <a:ext cx="6572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6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Изменим условия задачи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138" y="699542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138" y="751447"/>
            <a:ext cx="7901262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 Если </a:t>
            </a:r>
            <a:r>
              <a:rPr lang="en-US" sz="2000" i="1" dirty="0"/>
              <a:t>n</a:t>
            </a:r>
            <a:r>
              <a:rPr lang="en-US" sz="2000" dirty="0"/>
              <a:t> </a:t>
            </a:r>
            <a:r>
              <a:rPr lang="ru-RU" sz="2000" dirty="0" smtClean="0"/>
              <a:t>увеличивать, то первой на финише будет первая муха. Если уменьшить, например, взять </a:t>
            </a:r>
            <a:r>
              <a:rPr lang="en-US" sz="2000" i="1" dirty="0" smtClean="0"/>
              <a:t>n</a:t>
            </a:r>
            <a:r>
              <a:rPr lang="en-US" sz="2000" dirty="0" smtClean="0"/>
              <a:t> = </a:t>
            </a:r>
            <a:r>
              <a:rPr lang="ru-RU" sz="2000" dirty="0" smtClean="0"/>
              <a:t>1,5…, </a:t>
            </a:r>
          </a:p>
          <a:p>
            <a:r>
              <a:rPr lang="ru-RU" sz="2000" dirty="0" smtClean="0"/>
              <a:t>то опять первой будет первая муха.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Возникает задача, которая по силам старшеклассникам.</a:t>
            </a:r>
          </a:p>
          <a:p>
            <a:pPr>
              <a:spcBef>
                <a:spcPts val="600"/>
              </a:spcBef>
            </a:pPr>
            <a:r>
              <a:rPr lang="ru-RU" sz="2000" b="1" dirty="0" smtClean="0"/>
              <a:t>     2.</a:t>
            </a:r>
            <a:r>
              <a:rPr lang="ru-RU" sz="2000" dirty="0" smtClean="0"/>
              <a:t> </a:t>
            </a:r>
            <a:r>
              <a:rPr lang="ru-RU" sz="2000" dirty="0"/>
              <a:t>От пола комнаты одновременно вертикально вверх по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стене </a:t>
            </a:r>
            <a:r>
              <a:rPr lang="ru-RU" sz="2000" dirty="0"/>
              <a:t>поползли две мухи. Поднявшись до потолка, они </a:t>
            </a:r>
            <a:r>
              <a:rPr lang="ru-RU" sz="2000" dirty="0" smtClean="0"/>
              <a:t>поползли </a:t>
            </a:r>
            <a:r>
              <a:rPr lang="ru-RU" sz="2000" dirty="0"/>
              <a:t>обратно. Первая муха ползла в оба конца с одной и той же скоростью, а вторая хотя и поднималась в </a:t>
            </a:r>
            <a:r>
              <a:rPr lang="en-US" sz="2000" i="1" dirty="0"/>
              <a:t>n</a:t>
            </a:r>
            <a:r>
              <a:rPr lang="ru-RU" sz="2000" dirty="0"/>
              <a:t> раз быстрее первой, но зато спускалась в </a:t>
            </a:r>
            <a:r>
              <a:rPr lang="en-US" sz="2000" i="1" dirty="0"/>
              <a:t>n</a:t>
            </a:r>
            <a:r>
              <a:rPr lang="ru-RU" sz="2000" dirty="0"/>
              <a:t> раз медленнее. Можно ли подобрать </a:t>
            </a:r>
            <a:r>
              <a:rPr lang="ru-RU" sz="2000" dirty="0" smtClean="0"/>
              <a:t>число </a:t>
            </a:r>
            <a:r>
              <a:rPr lang="en-US" sz="2000" i="1" dirty="0"/>
              <a:t>n </a:t>
            </a:r>
            <a:r>
              <a:rPr lang="ru-RU" sz="2000" dirty="0"/>
              <a:t>&gt; 1, такое, что вторая муха финиширует первой</a:t>
            </a:r>
            <a:r>
              <a:rPr lang="ru-RU" sz="2000" dirty="0" smtClean="0"/>
              <a:t>?</a:t>
            </a:r>
          </a:p>
          <a:p>
            <a:endParaRPr lang="ru-RU" sz="2000" dirty="0" smtClean="0"/>
          </a:p>
          <a:p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6775" y="-2389"/>
            <a:ext cx="6572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5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Вспомогательные неизвестные, свойство неравенств</a:t>
            </a:r>
            <a:endParaRPr lang="ru-RU" sz="18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138" y="699542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71138" y="751447"/>
                <a:ext cx="7469214" cy="5009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ru-RU" sz="2000" b="1" dirty="0" smtClean="0"/>
                  <a:t>     Решение</a:t>
                </a:r>
                <a:r>
                  <a:rPr lang="ru-RU" sz="2000" b="1" dirty="0"/>
                  <a:t>.</a:t>
                </a:r>
                <a:r>
                  <a:rPr lang="ru-RU" sz="2000" dirty="0"/>
                  <a:t> </a:t>
                </a:r>
                <a:r>
                  <a:rPr lang="en-US" sz="2000" i="1" dirty="0"/>
                  <a:t>I</a:t>
                </a:r>
                <a:r>
                  <a:rPr lang="ru-RU" sz="2000" i="1" dirty="0"/>
                  <a:t> </a:t>
                </a:r>
                <a:r>
                  <a:rPr lang="ru-RU" sz="2000" i="1" dirty="0" smtClean="0"/>
                  <a:t>способ. </a:t>
                </a:r>
                <a:r>
                  <a:rPr lang="ru-RU" sz="2000" dirty="0" smtClean="0"/>
                  <a:t>Пусть </a:t>
                </a:r>
                <a:r>
                  <a:rPr lang="ru-RU" sz="2000" dirty="0"/>
                  <a:t>расстояние от пола до </a:t>
                </a:r>
                <a:r>
                  <a:rPr lang="ru-RU" sz="2000" dirty="0" smtClean="0"/>
                  <a:t/>
                </a:r>
                <a:br>
                  <a:rPr lang="ru-RU" sz="2000" dirty="0" smtClean="0"/>
                </a:br>
                <a:r>
                  <a:rPr lang="ru-RU" sz="2000" dirty="0" smtClean="0"/>
                  <a:t>потолка </a:t>
                </a:r>
                <a:r>
                  <a:rPr lang="en-US" sz="2000" i="1" dirty="0"/>
                  <a:t>s</a:t>
                </a:r>
                <a:r>
                  <a:rPr lang="ru-RU" sz="2000" dirty="0"/>
                  <a:t> м, </a:t>
                </a:r>
                <a:r>
                  <a:rPr lang="ru-RU" sz="2000" dirty="0" smtClean="0"/>
                  <a:t>скорость </a:t>
                </a:r>
                <a:r>
                  <a:rPr lang="ru-RU" sz="2000" dirty="0"/>
                  <a:t>первой мухи </a:t>
                </a:r>
                <a:r>
                  <a:rPr lang="en-US" sz="2000" i="1" dirty="0" smtClean="0"/>
                  <a:t>v</a:t>
                </a:r>
                <a:r>
                  <a:rPr lang="ru-RU" sz="2000" dirty="0" smtClean="0"/>
                  <a:t> </a:t>
                </a:r>
                <a:r>
                  <a:rPr lang="ru-RU" sz="2000" dirty="0"/>
                  <a:t>м/мин. </a:t>
                </a:r>
                <a:r>
                  <a:rPr lang="ru-RU" sz="2000" dirty="0" smtClean="0"/>
                  <a:t>Тогда </a:t>
                </a:r>
                <a:r>
                  <a:rPr lang="ru-RU" sz="2000" dirty="0"/>
                  <a:t>скорость второй мухи </a:t>
                </a:r>
                <a:r>
                  <a:rPr lang="en-US" sz="2000" i="1" dirty="0" err="1" smtClean="0"/>
                  <a:t>nv</a:t>
                </a:r>
                <a:r>
                  <a:rPr lang="ru-RU" sz="2000" dirty="0" smtClean="0"/>
                  <a:t> </a:t>
                </a:r>
                <a:r>
                  <a:rPr lang="ru-RU" sz="2000" dirty="0"/>
                  <a:t>м/мин на подъёме </a:t>
                </a:r>
                <a:r>
                  <a:rPr lang="ru-RU" sz="2000" dirty="0" smtClean="0"/>
                  <a:t>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ru-RU" sz="2000" dirty="0"/>
                  <a:t> </a:t>
                </a:r>
                <a:r>
                  <a:rPr lang="ru-RU" sz="2000" dirty="0" smtClean="0"/>
                  <a:t>м/мин </a:t>
                </a:r>
                <a:r>
                  <a:rPr lang="ru-RU" sz="2000" dirty="0"/>
                  <a:t>на спуске. </a:t>
                </a:r>
                <a:endParaRPr lang="ru-RU" sz="2000" dirty="0" smtClean="0"/>
              </a:p>
              <a:p>
                <a:pPr>
                  <a:spcBef>
                    <a:spcPts val="600"/>
                  </a:spcBef>
                </a:pPr>
                <a:r>
                  <a:rPr lang="ru-RU" sz="2000" dirty="0"/>
                  <a:t> </a:t>
                </a:r>
                <a:r>
                  <a:rPr lang="ru-RU" sz="2000" dirty="0" smtClean="0"/>
                  <a:t>    Время </a:t>
                </a:r>
                <a:r>
                  <a:rPr lang="ru-RU" sz="2000" dirty="0"/>
                  <a:t>движения первой мухи в оба конца </a:t>
                </a:r>
                <a:r>
                  <a:rPr lang="ru-RU" sz="2000" dirty="0" smtClean="0"/>
                  <a:t>равно 2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</m:oMath>
                </a14:m>
                <a:r>
                  <a:rPr lang="ru-RU" sz="2800" dirty="0"/>
                  <a:t> </a:t>
                </a:r>
                <a:r>
                  <a:rPr lang="ru-RU" sz="2000" dirty="0"/>
                  <a:t>мин</a:t>
                </a:r>
                <a:r>
                  <a:rPr lang="ru-RU" sz="2000" dirty="0" smtClean="0"/>
                  <a:t>, а </a:t>
                </a:r>
                <a:r>
                  <a:rPr lang="ru-RU" sz="2000" dirty="0"/>
                  <a:t>время движения второй мухи </a:t>
                </a:r>
                <a:r>
                  <a:rPr lang="ru-RU" sz="2000" dirty="0" smtClean="0"/>
                  <a:t>равно </a:t>
                </a:r>
              </a:p>
              <a:p>
                <a:pPr algn="ctr">
                  <a:spcBef>
                    <a:spcPts val="60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𝑛𝑣</m:t>
                        </m:r>
                      </m:den>
                    </m:f>
                  </m:oMath>
                </a14:m>
                <a:r>
                  <a:rPr lang="ru-RU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𝑛𝑠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</m:oMath>
                </a14:m>
                <a:r>
                  <a:rPr lang="ru-RU" sz="2000" dirty="0"/>
                  <a:t> 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ru-RU" sz="2400"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sz="2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</m:oMath>
                </a14:m>
                <a:r>
                  <a:rPr lang="ru-RU" sz="2000" dirty="0" smtClean="0"/>
                  <a:t> мин</a:t>
                </a:r>
                <a:r>
                  <a:rPr lang="ru-RU" sz="2000" dirty="0"/>
                  <a:t>. </a:t>
                </a:r>
                <a:endParaRPr lang="ru-RU" sz="2000" dirty="0" smtClean="0"/>
              </a:p>
              <a:p>
                <a:pPr>
                  <a:spcBef>
                    <a:spcPts val="600"/>
                  </a:spcBef>
                </a:pPr>
                <a:r>
                  <a:rPr lang="ru-RU" sz="2000" dirty="0" smtClean="0"/>
                  <a:t>     Так </a:t>
                </a:r>
                <a:r>
                  <a:rPr lang="ru-RU" sz="2000" dirty="0"/>
                  <a:t>как для </a:t>
                </a:r>
                <a:r>
                  <a:rPr lang="en-US" sz="2000" i="1" dirty="0"/>
                  <a:t>n </a:t>
                </a:r>
                <a:r>
                  <a:rPr lang="ru-RU" sz="2000" dirty="0"/>
                  <a:t>&gt; </a:t>
                </a:r>
                <a:r>
                  <a:rPr lang="ru-RU" sz="2000" dirty="0" smtClean="0"/>
                  <a:t>1 </a:t>
                </a:r>
                <a:r>
                  <a:rPr lang="ru-RU" sz="2000" dirty="0"/>
                  <a:t>справедливо неравенство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ru-RU" sz="2000" dirty="0" smtClean="0"/>
                  <a:t> + </a:t>
                </a:r>
                <a:r>
                  <a:rPr lang="en-US" sz="2000" i="1" dirty="0" smtClean="0"/>
                  <a:t>n</a:t>
                </a:r>
                <a:r>
                  <a:rPr lang="en-US" sz="2000" dirty="0" smtClean="0"/>
                  <a:t> &gt;</a:t>
                </a:r>
                <a:r>
                  <a:rPr lang="ru-RU" sz="2000" dirty="0" smtClean="0"/>
                  <a:t> </a:t>
                </a:r>
                <a:r>
                  <a:rPr lang="en-US" sz="2000" dirty="0" smtClean="0"/>
                  <a:t>2</a:t>
                </a:r>
                <a:r>
                  <a:rPr lang="ru-RU" sz="2000" dirty="0" smtClean="0"/>
                  <a:t>, то при </a:t>
                </a:r>
                <a:r>
                  <a:rPr lang="ru-RU" sz="2000" dirty="0"/>
                  <a:t>любом значении </a:t>
                </a:r>
                <a:r>
                  <a:rPr lang="en-US" sz="2000" i="1" dirty="0"/>
                  <a:t>n</a:t>
                </a:r>
                <a:r>
                  <a:rPr lang="ru-RU" sz="2000" dirty="0"/>
                  <a:t> &gt; 1 время движения второй мухи будет больше времени движения первой. </a:t>
                </a:r>
              </a:p>
              <a:p>
                <a:r>
                  <a:rPr lang="ru-RU" sz="2000" b="1" dirty="0" smtClean="0"/>
                  <a:t>     </a:t>
                </a:r>
                <a:endParaRPr lang="ru-RU" sz="2000" dirty="0" smtClean="0"/>
              </a:p>
              <a:p>
                <a:r>
                  <a:rPr lang="ru-RU" sz="2000" dirty="0" smtClean="0"/>
                  <a:t> </a:t>
                </a:r>
                <a:endParaRPr lang="ru-RU" sz="20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38" y="751447"/>
                <a:ext cx="7469214" cy="5009320"/>
              </a:xfrm>
              <a:prstGeom prst="rect">
                <a:avLst/>
              </a:prstGeom>
              <a:blipFill rotWithShape="0">
                <a:blip r:embed="rId2"/>
                <a:stretch>
                  <a:fillRect l="-816" t="-7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6775" y="-24627"/>
            <a:ext cx="6572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2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Свойство неравенств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138" y="699542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71138" y="751447"/>
                <a:ext cx="7973270" cy="49019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ru-RU" sz="2000" dirty="0" smtClean="0"/>
                  <a:t>     </a:t>
                </a:r>
                <a:r>
                  <a:rPr lang="en-US" sz="2000" i="1" dirty="0" smtClean="0"/>
                  <a:t>II</a:t>
                </a:r>
                <a:r>
                  <a:rPr lang="ru-RU" sz="2000" i="1" dirty="0" smtClean="0"/>
                  <a:t> способ. </a:t>
                </a:r>
                <a:r>
                  <a:rPr lang="ru-RU" sz="2000" dirty="0" smtClean="0"/>
                  <a:t>Примем </a:t>
                </a:r>
                <a:r>
                  <a:rPr lang="ru-RU" sz="2000" dirty="0"/>
                  <a:t>за 1 промежуток времени, за который </a:t>
                </a:r>
                <a:r>
                  <a:rPr lang="ru-RU" sz="2000" dirty="0" smtClean="0"/>
                  <a:t>первая </a:t>
                </a:r>
                <a:r>
                  <a:rPr lang="ru-RU" sz="2000" dirty="0"/>
                  <a:t>муха преодолевает расстояние от потолка до пола, </a:t>
                </a:r>
                <a:r>
                  <a:rPr lang="ru-RU" sz="2000" dirty="0" smtClean="0"/>
                  <a:t>на весь путь она </a:t>
                </a:r>
                <a:r>
                  <a:rPr lang="ru-RU" sz="2000" dirty="0"/>
                  <a:t>затратит 2 </a:t>
                </a:r>
                <a:r>
                  <a:rPr lang="ru-RU" sz="2000" dirty="0" smtClean="0"/>
                  <a:t>единицы</a:t>
                </a:r>
                <a:r>
                  <a:rPr lang="ru-RU" sz="2000" dirty="0"/>
                  <a:t>. </a:t>
                </a:r>
                <a:r>
                  <a:rPr lang="ru-RU" sz="2000" dirty="0" smtClean="0"/>
                  <a:t>Вторая </a:t>
                </a:r>
                <a:r>
                  <a:rPr lang="ru-RU" sz="2000" dirty="0"/>
                  <a:t>муха путь до потолка преодолевает со скоростью, в </a:t>
                </a:r>
                <a:r>
                  <a:rPr lang="en-US" sz="2000" i="1" dirty="0"/>
                  <a:t>n</a:t>
                </a:r>
                <a:r>
                  <a:rPr lang="ru-RU" sz="2000" dirty="0"/>
                  <a:t> раз большей, чем скорость первой мухи, поэтому затратит времени в </a:t>
                </a:r>
                <a:r>
                  <a:rPr lang="en-US" sz="2000" i="1" dirty="0"/>
                  <a:t>n</a:t>
                </a:r>
                <a:r>
                  <a:rPr lang="ru-RU" sz="2000" dirty="0"/>
                  <a:t> раз меньше —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ru-RU" sz="2000" dirty="0" smtClean="0"/>
                  <a:t> </a:t>
                </a:r>
                <a:r>
                  <a:rPr lang="ru-RU" sz="2000" dirty="0"/>
                  <a:t>единицы. </a:t>
                </a:r>
                <a:r>
                  <a:rPr lang="ru-RU" sz="2000" dirty="0" smtClean="0"/>
                  <a:t>Обратный </a:t>
                </a:r>
                <a:r>
                  <a:rPr lang="ru-RU" sz="2000" dirty="0"/>
                  <a:t>путь вторая муха </a:t>
                </a:r>
                <a:r>
                  <a:rPr lang="ru-RU" sz="2000" dirty="0" smtClean="0"/>
                  <a:t>преодолеет </a:t>
                </a:r>
                <a:r>
                  <a:rPr lang="ru-RU" sz="2000" dirty="0"/>
                  <a:t>со скоростью, в </a:t>
                </a:r>
                <a:r>
                  <a:rPr lang="en-US" sz="2000" i="1" dirty="0"/>
                  <a:t>n</a:t>
                </a:r>
                <a:r>
                  <a:rPr lang="ru-RU" sz="2000" dirty="0"/>
                  <a:t> раз меньшей, чем скорость первой мухи, поэтому затратит времени в </a:t>
                </a:r>
                <a:r>
                  <a:rPr lang="en-US" sz="2000" i="1" dirty="0"/>
                  <a:t>n</a:t>
                </a:r>
                <a:r>
                  <a:rPr lang="ru-RU" sz="2000" dirty="0"/>
                  <a:t> раз больше — </a:t>
                </a:r>
                <a:r>
                  <a:rPr lang="en-US" sz="2000" i="1" dirty="0"/>
                  <a:t>n</a:t>
                </a:r>
                <a:r>
                  <a:rPr lang="ru-RU" sz="2000" dirty="0"/>
                  <a:t> единиц, а </a:t>
                </a:r>
                <a:r>
                  <a:rPr lang="ru-RU" sz="2000" dirty="0" smtClean="0"/>
                  <a:t>всего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ru-RU" sz="2000" dirty="0"/>
                  <a:t> </a:t>
                </a:r>
                <a:r>
                  <a:rPr lang="ru-RU" sz="2000" dirty="0" smtClean="0"/>
                  <a:t>+ </a:t>
                </a:r>
                <a:r>
                  <a:rPr lang="en-US" sz="2000" i="1" dirty="0" smtClean="0"/>
                  <a:t>n</a:t>
                </a:r>
                <a:r>
                  <a:rPr lang="en-US" sz="2000" dirty="0" smtClean="0"/>
                  <a:t> </a:t>
                </a:r>
                <a:r>
                  <a:rPr lang="ru-RU" sz="2000" dirty="0" smtClean="0"/>
                  <a:t>единиц</a:t>
                </a:r>
                <a:r>
                  <a:rPr lang="ru-RU" sz="2000" dirty="0"/>
                  <a:t>. </a:t>
                </a:r>
                <a:endParaRPr lang="en-US" sz="2000" dirty="0" smtClean="0"/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</a:t>
                </a:r>
                <a:r>
                  <a:rPr lang="ru-RU" sz="2000" dirty="0" smtClean="0"/>
                  <a:t>Так </a:t>
                </a:r>
                <a:r>
                  <a:rPr lang="ru-RU" sz="2000" dirty="0"/>
                  <a:t>как для </a:t>
                </a:r>
                <a:r>
                  <a:rPr lang="en-US" sz="2000" i="1" dirty="0" smtClean="0"/>
                  <a:t>n</a:t>
                </a:r>
                <a:r>
                  <a:rPr lang="ru-RU" sz="2000" dirty="0" smtClean="0"/>
                  <a:t> </a:t>
                </a:r>
                <a:r>
                  <a:rPr lang="ru-RU" sz="2000" dirty="0"/>
                  <a:t>&gt; 1</a:t>
                </a:r>
                <a:r>
                  <a:rPr lang="ru-RU" sz="2000" i="1" dirty="0"/>
                  <a:t> </a:t>
                </a:r>
                <a:r>
                  <a:rPr lang="ru-RU" sz="2000" dirty="0"/>
                  <a:t>справедливо неравенство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ru-RU" sz="2000">
                        <a:latin typeface="Cambria Math" panose="02040503050406030204" pitchFamily="18" charset="0"/>
                      </a:rPr>
                      <m:t>+ 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i="1" dirty="0"/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ru-RU" sz="2000" dirty="0"/>
                  <a:t> 2, то при </a:t>
                </a:r>
                <a:r>
                  <a:rPr lang="ru-RU" sz="2000" dirty="0" smtClean="0"/>
                  <a:t>любом </a:t>
                </a:r>
                <a:r>
                  <a:rPr lang="ru-RU" sz="2000" dirty="0"/>
                  <a:t>значении </a:t>
                </a:r>
                <a:r>
                  <a:rPr lang="en-US" sz="2000" i="1" dirty="0" smtClean="0"/>
                  <a:t>n</a:t>
                </a:r>
                <a:r>
                  <a:rPr lang="ru-RU" sz="2000" dirty="0" smtClean="0"/>
                  <a:t> </a:t>
                </a:r>
                <a:r>
                  <a:rPr lang="ru-RU" sz="2000" dirty="0"/>
                  <a:t>&gt; 1 время движения второй мухи будет больше времени движения первой. </a:t>
                </a:r>
              </a:p>
              <a:p>
                <a:pPr>
                  <a:spcBef>
                    <a:spcPts val="300"/>
                  </a:spcBef>
                </a:pPr>
                <a:r>
                  <a:rPr lang="ru-RU" sz="2000" b="1" dirty="0" smtClean="0"/>
                  <a:t>     Ответ</a:t>
                </a:r>
                <a:r>
                  <a:rPr lang="ru-RU" sz="2000" b="1" dirty="0"/>
                  <a:t>.</a:t>
                </a:r>
                <a:r>
                  <a:rPr lang="ru-RU" sz="2000" dirty="0"/>
                  <a:t> Нельзя.</a:t>
                </a:r>
              </a:p>
              <a:p>
                <a:r>
                  <a:rPr lang="ru-RU" sz="2000" dirty="0" smtClean="0"/>
                  <a:t> </a:t>
                </a:r>
              </a:p>
              <a:p>
                <a:r>
                  <a:rPr lang="ru-RU" sz="2000" dirty="0" smtClean="0"/>
                  <a:t> </a:t>
                </a:r>
                <a:endParaRPr lang="ru-RU" sz="20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38" y="751447"/>
                <a:ext cx="7973270" cy="4901919"/>
              </a:xfrm>
              <a:prstGeom prst="rect">
                <a:avLst/>
              </a:prstGeom>
              <a:blipFill rotWithShape="0">
                <a:blip r:embed="rId2"/>
                <a:stretch>
                  <a:fillRect l="-765" t="-7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4594" y="0"/>
            <a:ext cx="6572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5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Свойство неравенств</a:t>
            </a:r>
            <a:endParaRPr lang="ru-RU" sz="1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71138" y="751447"/>
                <a:ext cx="7973270" cy="36942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 smtClean="0"/>
                  <a:t>    </a:t>
                </a:r>
                <a:r>
                  <a:rPr lang="ru-RU" sz="2000" b="1" dirty="0"/>
                  <a:t>3.</a:t>
                </a:r>
                <a:r>
                  <a:rPr lang="ru-RU" sz="2000" dirty="0"/>
                  <a:t> Велосипедист и мотоциклист отправились одновременно </a:t>
                </a:r>
                <a:r>
                  <a:rPr lang="ru-RU" sz="2000" dirty="0" smtClean="0"/>
                  <a:t/>
                </a:r>
                <a:br>
                  <a:rPr lang="ru-RU" sz="2000" dirty="0" smtClean="0"/>
                </a:br>
                <a:r>
                  <a:rPr lang="ru-RU" sz="2000" dirty="0" smtClean="0"/>
                  <a:t>из </a:t>
                </a:r>
                <a:r>
                  <a:rPr lang="ru-RU" sz="2000" dirty="0"/>
                  <a:t>пункта </a:t>
                </a:r>
                <a:r>
                  <a:rPr lang="en-US" sz="2000" i="1" dirty="0"/>
                  <a:t>A</a:t>
                </a:r>
                <a:r>
                  <a:rPr lang="ru-RU" sz="2000" dirty="0"/>
                  <a:t> в пункт </a:t>
                </a:r>
                <a:r>
                  <a:rPr lang="en-US" sz="2000" i="1" dirty="0"/>
                  <a:t>B</a:t>
                </a:r>
                <a:r>
                  <a:rPr lang="ru-RU" sz="2000" dirty="0"/>
                  <a:t>. Велосипедист весь путь преодолел с постоянной скоростью. Мотоциклист проехал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000" dirty="0"/>
                  <a:t> расстояния от </a:t>
                </a:r>
                <a:r>
                  <a:rPr lang="ru-RU" sz="2000" dirty="0" smtClean="0"/>
                  <a:t/>
                </a:r>
                <a:br>
                  <a:rPr lang="ru-RU" sz="2000" dirty="0" smtClean="0"/>
                </a:br>
                <a:r>
                  <a:rPr lang="en-US" sz="2000" i="1" dirty="0" smtClean="0"/>
                  <a:t>A</a:t>
                </a:r>
                <a:r>
                  <a:rPr lang="ru-RU" sz="2000" dirty="0" smtClean="0"/>
                  <a:t> </a:t>
                </a:r>
                <a:r>
                  <a:rPr lang="ru-RU" sz="2000" dirty="0"/>
                  <a:t>до </a:t>
                </a:r>
                <a:r>
                  <a:rPr lang="en-US" sz="2000" i="1" dirty="0"/>
                  <a:t>B</a:t>
                </a:r>
                <a:r>
                  <a:rPr lang="ru-RU" sz="2000" dirty="0"/>
                  <a:t> со скоростью, в </a:t>
                </a:r>
                <a:r>
                  <a:rPr lang="en-US" sz="2000" i="1" dirty="0"/>
                  <a:t>n</a:t>
                </a:r>
                <a:r>
                  <a:rPr lang="ru-RU" sz="2000" dirty="0"/>
                  <a:t> раз большей скорости велосипедиста, </a:t>
                </a:r>
                <a:r>
                  <a:rPr lang="ru-RU" sz="2000" dirty="0" smtClean="0"/>
                  <a:t/>
                </a:r>
                <a:br>
                  <a:rPr lang="ru-RU" sz="2000" dirty="0" smtClean="0"/>
                </a:br>
                <a:r>
                  <a:rPr lang="ru-RU" sz="2000" dirty="0" smtClean="0"/>
                  <a:t>и </a:t>
                </a:r>
                <a:r>
                  <a:rPr lang="ru-RU" sz="2000" dirty="0"/>
                  <a:t>проколол колесо. Остаток пути он вёл мотоцикл в руках со скоростью, в </a:t>
                </a:r>
                <a:r>
                  <a:rPr lang="en-US" sz="2000" i="1" dirty="0"/>
                  <a:t>n</a:t>
                </a:r>
                <a:r>
                  <a:rPr lang="ru-RU" sz="2000" dirty="0"/>
                  <a:t> раз меньшей скорости велосипедиста. Определите все значения </a:t>
                </a:r>
                <a:r>
                  <a:rPr lang="en-US" sz="2000" i="1" dirty="0"/>
                  <a:t>n</a:t>
                </a:r>
                <a:r>
                  <a:rPr lang="ru-RU" sz="2000" dirty="0"/>
                  <a:t>, при каждом из которых:</a:t>
                </a:r>
              </a:p>
              <a:p>
                <a:r>
                  <a:rPr lang="ru-RU" sz="2000" dirty="0"/>
                  <a:t>     а) велосипедист приедет в пункт </a:t>
                </a:r>
                <a:r>
                  <a:rPr lang="en-US" sz="2000" i="1" dirty="0"/>
                  <a:t>B</a:t>
                </a:r>
                <a:r>
                  <a:rPr lang="en-US" sz="2000" dirty="0"/>
                  <a:t> </a:t>
                </a:r>
                <a:r>
                  <a:rPr lang="ru-RU" sz="2000" dirty="0"/>
                  <a:t>позже мотоциклиста;</a:t>
                </a:r>
              </a:p>
              <a:p>
                <a:r>
                  <a:rPr lang="ru-RU" sz="2000" dirty="0"/>
                  <a:t>     б) велосипедист приедет в пункт </a:t>
                </a:r>
                <a:r>
                  <a:rPr lang="en-US" sz="2000" i="1" dirty="0"/>
                  <a:t>B</a:t>
                </a:r>
                <a:r>
                  <a:rPr lang="en-US" sz="2000" dirty="0"/>
                  <a:t> </a:t>
                </a:r>
                <a:r>
                  <a:rPr lang="ru-RU" sz="2000" dirty="0"/>
                  <a:t>раньше </a:t>
                </a:r>
                <a:r>
                  <a:rPr lang="ru-RU" sz="2000" dirty="0" smtClean="0"/>
                  <a:t>мотоциклиста.</a:t>
                </a:r>
                <a:endParaRPr lang="ru-RU" sz="2000" dirty="0"/>
              </a:p>
              <a:p>
                <a:endParaRPr lang="ru-RU" sz="2000" dirty="0"/>
              </a:p>
              <a:p>
                <a:endParaRPr lang="ru-RU" sz="20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38" y="751447"/>
                <a:ext cx="7973270" cy="3694281"/>
              </a:xfrm>
              <a:prstGeom prst="rect">
                <a:avLst/>
              </a:prstGeom>
              <a:blipFill rotWithShape="0">
                <a:blip r:embed="rId2"/>
                <a:stretch>
                  <a:fillRect l="-765" t="-9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937171"/>
            <a:ext cx="5760640" cy="96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94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неравенств</a:t>
            </a:r>
            <a:endParaRPr lang="ru-RU" sz="1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71138" y="751447"/>
                <a:ext cx="7973270" cy="4996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 smtClean="0"/>
                  <a:t>     </a:t>
                </a:r>
                <a:r>
                  <a:rPr lang="ru-RU" sz="2000" b="1" dirty="0" smtClean="0"/>
                  <a:t>Решение.</a:t>
                </a:r>
                <a:r>
                  <a:rPr lang="ru-RU" sz="2000" dirty="0" smtClean="0"/>
                  <a:t> </a:t>
                </a:r>
                <a:r>
                  <a:rPr lang="ru-RU" sz="2000" dirty="0"/>
                  <a:t>Примем за 1 промежуток </a:t>
                </a:r>
                <a:r>
                  <a:rPr lang="ru-RU" sz="2000" dirty="0" smtClean="0"/>
                  <a:t>времени</a:t>
                </a:r>
                <a:r>
                  <a:rPr lang="ru-RU" sz="2000" dirty="0"/>
                  <a:t>, за который велосипедист проезжает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000" dirty="0"/>
                  <a:t> расстояния от </a:t>
                </a:r>
                <a:r>
                  <a:rPr lang="en-US" sz="2000" i="1" dirty="0"/>
                  <a:t>A</a:t>
                </a:r>
                <a:r>
                  <a:rPr lang="en-US" sz="2000" dirty="0"/>
                  <a:t> </a:t>
                </a:r>
                <a:r>
                  <a:rPr lang="ru-RU" sz="2000" dirty="0"/>
                  <a:t>до </a:t>
                </a:r>
                <a:r>
                  <a:rPr lang="en-US" sz="2000" i="1" dirty="0"/>
                  <a:t>B</a:t>
                </a:r>
                <a:r>
                  <a:rPr lang="ru-RU" sz="2000" dirty="0"/>
                  <a:t>, тогда на расстояние от </a:t>
                </a:r>
                <a:r>
                  <a:rPr lang="en-US" sz="2000" i="1" dirty="0"/>
                  <a:t>A</a:t>
                </a:r>
                <a:r>
                  <a:rPr lang="en-US" sz="2000" dirty="0"/>
                  <a:t> </a:t>
                </a:r>
                <a:r>
                  <a:rPr lang="ru-RU" sz="2000" dirty="0"/>
                  <a:t>до </a:t>
                </a:r>
                <a:r>
                  <a:rPr lang="en-US" sz="2000" i="1" dirty="0"/>
                  <a:t>B</a:t>
                </a:r>
                <a:r>
                  <a:rPr lang="ru-RU" sz="2000" dirty="0"/>
                  <a:t> велосипедист затратит 3 единицы </a:t>
                </a:r>
                <a:r>
                  <a:rPr lang="ru-RU" sz="2000" dirty="0" smtClean="0"/>
                  <a:t>времени.</a:t>
                </a:r>
              </a:p>
              <a:p>
                <a:r>
                  <a:rPr lang="ru-RU" sz="2000" dirty="0"/>
                  <a:t>Мотоциклист проедет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000" dirty="0"/>
                  <a:t> расстояния от </a:t>
                </a:r>
                <a:r>
                  <a:rPr lang="en-US" sz="2000" i="1" dirty="0"/>
                  <a:t>A</a:t>
                </a:r>
                <a:r>
                  <a:rPr lang="ru-RU" sz="2000" dirty="0"/>
                  <a:t> до </a:t>
                </a:r>
                <a:r>
                  <a:rPr lang="en-US" sz="2000" i="1" dirty="0"/>
                  <a:t>B</a:t>
                </a:r>
                <a:r>
                  <a:rPr lang="ru-RU" sz="2000" dirty="0"/>
                  <a:t> со скоростью, в </a:t>
                </a:r>
                <a:r>
                  <a:rPr lang="en-US" sz="2000" i="1" dirty="0"/>
                  <a:t>n</a:t>
                </a:r>
                <a:r>
                  <a:rPr lang="ru-RU" sz="2000" dirty="0"/>
                  <a:t> раз большей, чем скорость велосипедиста, поэтому затратит в </a:t>
                </a:r>
                <a:r>
                  <a:rPr lang="en-US" sz="2000" i="1" dirty="0"/>
                  <a:t>n</a:t>
                </a:r>
                <a:r>
                  <a:rPr lang="ru-RU" sz="2000" dirty="0"/>
                  <a:t> раз меньше времени —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ru-RU" sz="2000" dirty="0"/>
                  <a:t> единицы. Остаток пути мотоциклист будет двигаться со скоростью, в </a:t>
                </a:r>
                <a:r>
                  <a:rPr lang="en-US" sz="2000" i="1" dirty="0"/>
                  <a:t>n</a:t>
                </a:r>
                <a:r>
                  <a:rPr lang="ru-RU" sz="2000" dirty="0"/>
                  <a:t> раз меньшей, чем скорость велосипедиста, поэтому затратит </a:t>
                </a:r>
                <a:r>
                  <a:rPr lang="ru-RU" sz="2000" dirty="0" smtClean="0"/>
                  <a:t/>
                </a:r>
                <a:br>
                  <a:rPr lang="ru-RU" sz="2000" dirty="0" smtClean="0"/>
                </a:br>
                <a:r>
                  <a:rPr lang="ru-RU" sz="2000" dirty="0" smtClean="0"/>
                  <a:t>времени </a:t>
                </a:r>
                <a:r>
                  <a:rPr lang="ru-RU" sz="2000" dirty="0"/>
                  <a:t>в </a:t>
                </a:r>
                <a:r>
                  <a:rPr lang="en-US" sz="2000" i="1" dirty="0"/>
                  <a:t>n</a:t>
                </a:r>
                <a:r>
                  <a:rPr lang="ru-RU" sz="2000" dirty="0"/>
                  <a:t> раз больше, чем </a:t>
                </a:r>
                <a:r>
                  <a:rPr lang="ru-RU" sz="2000" dirty="0" smtClean="0"/>
                  <a:t/>
                </a:r>
                <a:br>
                  <a:rPr lang="ru-RU" sz="2000" dirty="0" smtClean="0"/>
                </a:br>
                <a:r>
                  <a:rPr lang="ru-RU" sz="2000" dirty="0" smtClean="0"/>
                  <a:t>велосипедист</a:t>
                </a:r>
                <a:r>
                  <a:rPr lang="ru-RU" sz="2000" dirty="0"/>
                  <a:t>, т. е. </a:t>
                </a:r>
                <a:r>
                  <a:rPr lang="en-US" sz="2000" i="1" dirty="0"/>
                  <a:t>n</a:t>
                </a:r>
                <a:r>
                  <a:rPr lang="ru-RU" sz="2000" dirty="0"/>
                  <a:t> единиц, а </a:t>
                </a:r>
                <a:r>
                  <a:rPr lang="ru-RU" sz="2000" dirty="0" smtClean="0"/>
                  <a:t/>
                </a:r>
                <a:br>
                  <a:rPr lang="ru-RU" sz="2000" dirty="0" smtClean="0"/>
                </a:br>
                <a:r>
                  <a:rPr lang="ru-RU" sz="2000" dirty="0" smtClean="0"/>
                  <a:t>всего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ru-RU" sz="2000" dirty="0"/>
                  <a:t> + </a:t>
                </a:r>
                <a:r>
                  <a:rPr lang="en-US" sz="2000" i="1" dirty="0"/>
                  <a:t>n</a:t>
                </a:r>
                <a:r>
                  <a:rPr lang="ru-RU" sz="2000" dirty="0"/>
                  <a:t> единиц (рис. 1).</a:t>
                </a:r>
              </a:p>
              <a:p>
                <a:endParaRPr lang="ru-RU" sz="2000" dirty="0"/>
              </a:p>
              <a:p>
                <a:endParaRPr lang="ru-RU" sz="20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38" y="751447"/>
                <a:ext cx="7973270" cy="4996240"/>
              </a:xfrm>
              <a:prstGeom prst="rect">
                <a:avLst/>
              </a:prstGeom>
              <a:blipFill rotWithShape="0">
                <a:blip r:embed="rId2"/>
                <a:stretch>
                  <a:fillRect l="-765" t="-732" r="-6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127" y="3668058"/>
            <a:ext cx="4324249" cy="14916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469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5035</TotalTime>
  <Words>527</Words>
  <Application>Microsoft Office PowerPoint</Application>
  <PresentationFormat>Экран (16:9)</PresentationFormat>
  <Paragraphs>136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 Math</vt:lpstr>
      <vt:lpstr>Trebuchet MS</vt:lpstr>
      <vt:lpstr>Wingdings 3</vt:lpstr>
      <vt:lpstr>Грань</vt:lpstr>
      <vt:lpstr>Текстовые задачи на неравенства для 9 класса</vt:lpstr>
      <vt:lpstr>Задача про соревнование мух — арифметический способ</vt:lpstr>
      <vt:lpstr>Задача про соревнование мух — арифметический способ</vt:lpstr>
      <vt:lpstr>Переформулировка задачи</vt:lpstr>
      <vt:lpstr>Изменим условия задачи</vt:lpstr>
      <vt:lpstr>Вспомогательные неизвестные, свойство неравенств</vt:lpstr>
      <vt:lpstr>Свойство неравенств</vt:lpstr>
      <vt:lpstr>Свойство неравенств</vt:lpstr>
      <vt:lpstr>Решение неравенств</vt:lpstr>
      <vt:lpstr>Решение неравенств</vt:lpstr>
      <vt:lpstr>Решение неравенств</vt:lpstr>
      <vt:lpstr>Решение неравенств</vt:lpstr>
      <vt:lpstr>Решение нестрогих неравенств</vt:lpstr>
      <vt:lpstr>Решение нестрогих неравенств</vt:lpstr>
      <vt:lpstr>Решение нестрогих неравенств</vt:lpstr>
      <vt:lpstr>Решение нестрогих неравенств</vt:lpstr>
      <vt:lpstr>Решение нестрогих неравенств</vt:lpstr>
      <vt:lpstr>Решение нестрогих неравенств</vt:lpstr>
      <vt:lpstr>СПАСИБО ЗА ТЕРПЕНИЕ!</vt:lpstr>
      <vt:lpstr>Где купить учебную литературу ИЛЕКСЫ?</vt:lpstr>
    </vt:vector>
  </TitlesOfParts>
  <Company>Prosv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Шевкин</cp:lastModifiedBy>
  <cp:revision>495</cp:revision>
  <cp:lastPrinted>2017-04-04T13:08:37Z</cp:lastPrinted>
  <dcterms:created xsi:type="dcterms:W3CDTF">2016-11-09T08:55:41Z</dcterms:created>
  <dcterms:modified xsi:type="dcterms:W3CDTF">2018-03-31T12:28:55Z</dcterms:modified>
</cp:coreProperties>
</file>