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  <p:sldId id="269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A004E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A004E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A004E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A004E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A004E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A004E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A004E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A004E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A004E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2A00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CADB"/>
          </a:solidFill>
        </a:fill>
      </a:tcStyle>
    </a:wholeTbl>
    <a:band2H>
      <a:tcTxStyle/>
      <a:tcStyle>
        <a:tcBdr/>
        <a:fill>
          <a:solidFill>
            <a:srgbClr val="F7E6EE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2A00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E2EB"/>
          </a:solidFill>
        </a:fill>
      </a:tcStyle>
    </a:wholeTbl>
    <a:band2H>
      <a:tcTxStyle/>
      <a:tcStyle>
        <a:tcBdr/>
        <a:fill>
          <a:solidFill>
            <a:srgbClr val="F2F1F5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2A00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6"/>
          </a:solidFill>
        </a:fill>
      </a:tcStyle>
    </a:wholeTbl>
    <a:band2H>
      <a:tcTxStyle/>
      <a:tcStyle>
        <a:tcBdr/>
        <a:fill>
          <a:solidFill>
            <a:srgbClr val="E6E6FA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2A004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6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2A004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A004E"/>
              </a:solidFill>
              <a:prstDash val="solid"/>
              <a:round/>
            </a:ln>
          </a:top>
          <a:bottom>
            <a:ln w="25400" cap="flat">
              <a:solidFill>
                <a:srgbClr val="2A004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A004E"/>
              </a:solidFill>
              <a:prstDash val="solid"/>
              <a:round/>
            </a:ln>
          </a:top>
          <a:bottom>
            <a:ln w="25400" cap="flat">
              <a:solidFill>
                <a:srgbClr val="2A004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2A00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ACF"/>
          </a:solidFill>
        </a:fill>
      </a:tcStyle>
    </a:wholeTbl>
    <a:band2H>
      <a:tcTxStyle/>
      <a:tcStyle>
        <a:tcBdr/>
        <a:fill>
          <a:solidFill>
            <a:srgbClr val="E7E6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A004E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A004E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A004E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313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762000" latinLnBrk="0">
      <a:spcBef>
        <a:spcPts val="400"/>
      </a:spcBef>
      <a:defRPr sz="1200">
        <a:latin typeface="+mj-lt"/>
        <a:ea typeface="+mj-ea"/>
        <a:cs typeface="+mj-cs"/>
        <a:sym typeface="Times New Roman Cyr"/>
      </a:defRPr>
    </a:lvl1pPr>
    <a:lvl2pPr indent="228600" defTabSz="762000" latinLnBrk="0">
      <a:spcBef>
        <a:spcPts val="400"/>
      </a:spcBef>
      <a:defRPr sz="1200">
        <a:latin typeface="+mj-lt"/>
        <a:ea typeface="+mj-ea"/>
        <a:cs typeface="+mj-cs"/>
        <a:sym typeface="Times New Roman Cyr"/>
      </a:defRPr>
    </a:lvl2pPr>
    <a:lvl3pPr indent="457200" defTabSz="762000" latinLnBrk="0">
      <a:spcBef>
        <a:spcPts val="400"/>
      </a:spcBef>
      <a:defRPr sz="1200">
        <a:latin typeface="+mj-lt"/>
        <a:ea typeface="+mj-ea"/>
        <a:cs typeface="+mj-cs"/>
        <a:sym typeface="Times New Roman Cyr"/>
      </a:defRPr>
    </a:lvl3pPr>
    <a:lvl4pPr indent="685800" defTabSz="762000" latinLnBrk="0">
      <a:spcBef>
        <a:spcPts val="400"/>
      </a:spcBef>
      <a:defRPr sz="1200">
        <a:latin typeface="+mj-lt"/>
        <a:ea typeface="+mj-ea"/>
        <a:cs typeface="+mj-cs"/>
        <a:sym typeface="Times New Roman Cyr"/>
      </a:defRPr>
    </a:lvl4pPr>
    <a:lvl5pPr indent="914400" defTabSz="762000" latinLnBrk="0">
      <a:spcBef>
        <a:spcPts val="400"/>
      </a:spcBef>
      <a:defRPr sz="1200">
        <a:latin typeface="+mj-lt"/>
        <a:ea typeface="+mj-ea"/>
        <a:cs typeface="+mj-cs"/>
        <a:sym typeface="Times New Roman Cyr"/>
      </a:defRPr>
    </a:lvl5pPr>
    <a:lvl6pPr indent="1143000" defTabSz="762000" latinLnBrk="0">
      <a:spcBef>
        <a:spcPts val="400"/>
      </a:spcBef>
      <a:defRPr sz="1200">
        <a:latin typeface="+mj-lt"/>
        <a:ea typeface="+mj-ea"/>
        <a:cs typeface="+mj-cs"/>
        <a:sym typeface="Times New Roman Cyr"/>
      </a:defRPr>
    </a:lvl6pPr>
    <a:lvl7pPr indent="1371600" defTabSz="762000" latinLnBrk="0">
      <a:spcBef>
        <a:spcPts val="400"/>
      </a:spcBef>
      <a:defRPr sz="1200">
        <a:latin typeface="+mj-lt"/>
        <a:ea typeface="+mj-ea"/>
        <a:cs typeface="+mj-cs"/>
        <a:sym typeface="Times New Roman Cyr"/>
      </a:defRPr>
    </a:lvl7pPr>
    <a:lvl8pPr indent="1600200" defTabSz="762000" latinLnBrk="0">
      <a:spcBef>
        <a:spcPts val="400"/>
      </a:spcBef>
      <a:defRPr sz="1200">
        <a:latin typeface="+mj-lt"/>
        <a:ea typeface="+mj-ea"/>
        <a:cs typeface="+mj-cs"/>
        <a:sym typeface="Times New Roman Cyr"/>
      </a:defRPr>
    </a:lvl8pPr>
    <a:lvl9pPr indent="1828800" defTabSz="762000" latinLnBrk="0">
      <a:spcBef>
        <a:spcPts val="400"/>
      </a:spcBef>
      <a:defRPr sz="1200">
        <a:latin typeface="+mj-lt"/>
        <a:ea typeface="+mj-ea"/>
        <a:cs typeface="+mj-cs"/>
        <a:sym typeface="Times New Roman Cyr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15"/>
          <p:cNvGrpSpPr/>
          <p:nvPr/>
        </p:nvGrpSpPr>
        <p:grpSpPr>
          <a:xfrm>
            <a:off x="152400" y="2286000"/>
            <a:ext cx="1462088" cy="2181226"/>
            <a:chOff x="0" y="0"/>
            <a:chExt cx="1462087" cy="2181225"/>
          </a:xfrm>
        </p:grpSpPr>
        <p:grpSp>
          <p:nvGrpSpPr>
            <p:cNvPr id="32" name="Group 9"/>
            <p:cNvGrpSpPr/>
            <p:nvPr/>
          </p:nvGrpSpPr>
          <p:grpSpPr>
            <a:xfrm>
              <a:off x="0" y="0"/>
              <a:ext cx="1447800" cy="2181226"/>
              <a:chOff x="0" y="0"/>
              <a:chExt cx="1447800" cy="2181225"/>
            </a:xfrm>
          </p:grpSpPr>
          <p:sp>
            <p:nvSpPr>
              <p:cNvPr id="25" name="Freeform 2"/>
              <p:cNvSpPr/>
              <p:nvPr/>
            </p:nvSpPr>
            <p:spPr>
              <a:xfrm>
                <a:off x="134937" y="212725"/>
                <a:ext cx="1176338" cy="17605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5" y="0"/>
                    </a:moveTo>
                    <a:lnTo>
                      <a:pt x="0" y="10790"/>
                    </a:lnTo>
                    <a:lnTo>
                      <a:pt x="10785" y="21600"/>
                    </a:lnTo>
                    <a:lnTo>
                      <a:pt x="21600" y="10790"/>
                    </a:lnTo>
                    <a:lnTo>
                      <a:pt x="10785" y="0"/>
                    </a:lnTo>
                  </a:path>
                </a:pathLst>
              </a:custGeom>
              <a:gradFill flip="none" rotWithShape="1">
                <a:gsLst>
                  <a:gs pos="0">
                    <a:srgbClr val="2A004E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 Cyr"/>
                  </a:defRPr>
                </a:pPr>
                <a:endParaRPr/>
              </a:p>
            </p:txBody>
          </p:sp>
          <p:grpSp>
            <p:nvGrpSpPr>
              <p:cNvPr id="28" name="Group 5"/>
              <p:cNvGrpSpPr/>
              <p:nvPr/>
            </p:nvGrpSpPr>
            <p:grpSpPr>
              <a:xfrm>
                <a:off x="0" y="0"/>
                <a:ext cx="1447800" cy="1090613"/>
                <a:chOff x="0" y="0"/>
                <a:chExt cx="1447800" cy="1090612"/>
              </a:xfrm>
            </p:grpSpPr>
            <p:sp>
              <p:nvSpPr>
                <p:cNvPr id="26" name="Freeform 3"/>
                <p:cNvSpPr/>
                <p:nvPr/>
              </p:nvSpPr>
              <p:spPr>
                <a:xfrm>
                  <a:off x="723900" y="0"/>
                  <a:ext cx="723900" cy="10906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4276"/>
                      </a:moveTo>
                      <a:lnTo>
                        <a:pt x="0" y="0"/>
                      </a:lnTo>
                      <a:lnTo>
                        <a:pt x="21600" y="21600"/>
                      </a:lnTo>
                      <a:lnTo>
                        <a:pt x="17289" y="21600"/>
                      </a:lnTo>
                      <a:lnTo>
                        <a:pt x="0" y="4276"/>
                      </a:lnTo>
                    </a:path>
                  </a:pathLst>
                </a:custGeom>
                <a:solidFill>
                  <a:srgbClr val="7500D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  <a:latin typeface="+mj-lt"/>
                      <a:ea typeface="+mj-ea"/>
                      <a:cs typeface="+mj-cs"/>
                      <a:sym typeface="Times New Roman Cyr"/>
                    </a:defRPr>
                  </a:pPr>
                  <a:endParaRPr/>
                </a:p>
              </p:txBody>
            </p:sp>
            <p:sp>
              <p:nvSpPr>
                <p:cNvPr id="27" name="Freeform 4"/>
                <p:cNvSpPr/>
                <p:nvPr/>
              </p:nvSpPr>
              <p:spPr>
                <a:xfrm>
                  <a:off x="0" y="0"/>
                  <a:ext cx="723900" cy="10906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4276"/>
                      </a:lnTo>
                      <a:lnTo>
                        <a:pt x="4263" y="21600"/>
                      </a:lnTo>
                      <a:lnTo>
                        <a:pt x="0" y="21600"/>
                      </a:lnTo>
                      <a:lnTo>
                        <a:pt x="21600" y="0"/>
                      </a:lnTo>
                    </a:path>
                  </a:pathLst>
                </a:custGeom>
                <a:solidFill>
                  <a:srgbClr val="7500D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  <a:latin typeface="+mj-lt"/>
                      <a:ea typeface="+mj-ea"/>
                      <a:cs typeface="+mj-cs"/>
                      <a:sym typeface="Times New Roman Cyr"/>
                    </a:defRPr>
                  </a:pPr>
                  <a:endParaRPr/>
                </a:p>
              </p:txBody>
            </p:sp>
          </p:grpSp>
          <p:grpSp>
            <p:nvGrpSpPr>
              <p:cNvPr id="31" name="Group 8"/>
              <p:cNvGrpSpPr/>
              <p:nvPr/>
            </p:nvGrpSpPr>
            <p:grpSpPr>
              <a:xfrm>
                <a:off x="0" y="1090612"/>
                <a:ext cx="1447800" cy="1090614"/>
                <a:chOff x="0" y="0"/>
                <a:chExt cx="1447800" cy="1090612"/>
              </a:xfrm>
            </p:grpSpPr>
            <p:sp>
              <p:nvSpPr>
                <p:cNvPr id="29" name="Freeform 6"/>
                <p:cNvSpPr/>
                <p:nvPr/>
              </p:nvSpPr>
              <p:spPr>
                <a:xfrm>
                  <a:off x="723900" y="0"/>
                  <a:ext cx="723900" cy="10906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289" y="0"/>
                      </a:moveTo>
                      <a:lnTo>
                        <a:pt x="21600" y="0"/>
                      </a:lnTo>
                      <a:lnTo>
                        <a:pt x="0" y="21600"/>
                      </a:lnTo>
                      <a:lnTo>
                        <a:pt x="0" y="17293"/>
                      </a:lnTo>
                      <a:lnTo>
                        <a:pt x="17289" y="0"/>
                      </a:lnTo>
                    </a:path>
                  </a:pathLst>
                </a:custGeom>
                <a:solidFill>
                  <a:srgbClr val="2A004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  <a:latin typeface="+mj-lt"/>
                      <a:ea typeface="+mj-ea"/>
                      <a:cs typeface="+mj-cs"/>
                      <a:sym typeface="Times New Roman Cyr"/>
                    </a:defRPr>
                  </a:pPr>
                  <a:endParaRPr/>
                </a:p>
              </p:txBody>
            </p:sp>
            <p:sp>
              <p:nvSpPr>
                <p:cNvPr id="30" name="Freeform 7"/>
                <p:cNvSpPr/>
                <p:nvPr/>
              </p:nvSpPr>
              <p:spPr>
                <a:xfrm>
                  <a:off x="0" y="0"/>
                  <a:ext cx="723900" cy="10906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263" y="0"/>
                      </a:moveTo>
                      <a:lnTo>
                        <a:pt x="21600" y="17293"/>
                      </a:lnTo>
                      <a:lnTo>
                        <a:pt x="21600" y="21600"/>
                      </a:lnTo>
                      <a:lnTo>
                        <a:pt x="0" y="0"/>
                      </a:lnTo>
                      <a:lnTo>
                        <a:pt x="4263" y="0"/>
                      </a:lnTo>
                    </a:path>
                  </a:pathLst>
                </a:custGeom>
                <a:solidFill>
                  <a:srgbClr val="2A004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  <a:latin typeface="+mj-lt"/>
                      <a:ea typeface="+mj-ea"/>
                      <a:cs typeface="+mj-cs"/>
                      <a:sym typeface="Times New Roman Cyr"/>
                    </a:defRPr>
                  </a:pPr>
                  <a:endParaRPr/>
                </a:p>
              </p:txBody>
            </p:sp>
          </p:grpSp>
        </p:grpSp>
        <p:grpSp>
          <p:nvGrpSpPr>
            <p:cNvPr id="37" name="Group 14"/>
            <p:cNvGrpSpPr/>
            <p:nvPr/>
          </p:nvGrpSpPr>
          <p:grpSpPr>
            <a:xfrm>
              <a:off x="630237" y="182562"/>
              <a:ext cx="831851" cy="760414"/>
              <a:chOff x="0" y="0"/>
              <a:chExt cx="831850" cy="760412"/>
            </a:xfrm>
          </p:grpSpPr>
          <p:sp>
            <p:nvSpPr>
              <p:cNvPr id="33" name="Freeform 10"/>
              <p:cNvSpPr/>
              <p:nvPr/>
            </p:nvSpPr>
            <p:spPr>
              <a:xfrm>
                <a:off x="0" y="0"/>
                <a:ext cx="831850" cy="760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275" y="9785"/>
                    </a:moveTo>
                    <a:lnTo>
                      <a:pt x="5482" y="0"/>
                    </a:lnTo>
                    <a:lnTo>
                      <a:pt x="10841" y="8703"/>
                    </a:lnTo>
                    <a:lnTo>
                      <a:pt x="16200" y="0"/>
                    </a:lnTo>
                    <a:lnTo>
                      <a:pt x="12325" y="9785"/>
                    </a:lnTo>
                    <a:lnTo>
                      <a:pt x="21600" y="10823"/>
                    </a:lnTo>
                    <a:lnTo>
                      <a:pt x="12284" y="11815"/>
                    </a:lnTo>
                    <a:lnTo>
                      <a:pt x="16200" y="21600"/>
                    </a:lnTo>
                    <a:lnTo>
                      <a:pt x="10841" y="12897"/>
                    </a:lnTo>
                    <a:lnTo>
                      <a:pt x="5482" y="21600"/>
                    </a:lnTo>
                    <a:lnTo>
                      <a:pt x="9234" y="11860"/>
                    </a:lnTo>
                    <a:lnTo>
                      <a:pt x="0" y="10823"/>
                    </a:lnTo>
                    <a:lnTo>
                      <a:pt x="9275" y="9785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 Cyr"/>
                  </a:defRPr>
                </a:pPr>
                <a:endParaRPr/>
              </a:p>
            </p:txBody>
          </p:sp>
          <p:sp>
            <p:nvSpPr>
              <p:cNvPr id="34" name="Freeform 11"/>
              <p:cNvSpPr/>
              <p:nvPr/>
            </p:nvSpPr>
            <p:spPr>
              <a:xfrm>
                <a:off x="114300" y="103187"/>
                <a:ext cx="604838" cy="5540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74" y="9469"/>
                    </a:moveTo>
                    <a:lnTo>
                      <a:pt x="5386" y="0"/>
                    </a:lnTo>
                    <a:lnTo>
                      <a:pt x="10828" y="7922"/>
                    </a:lnTo>
                    <a:lnTo>
                      <a:pt x="16101" y="0"/>
                    </a:lnTo>
                    <a:lnTo>
                      <a:pt x="12869" y="9469"/>
                    </a:lnTo>
                    <a:lnTo>
                      <a:pt x="21600" y="10831"/>
                    </a:lnTo>
                    <a:lnTo>
                      <a:pt x="12813" y="12131"/>
                    </a:lnTo>
                    <a:lnTo>
                      <a:pt x="16101" y="21600"/>
                    </a:lnTo>
                    <a:lnTo>
                      <a:pt x="10828" y="13678"/>
                    </a:lnTo>
                    <a:lnTo>
                      <a:pt x="5386" y="21600"/>
                    </a:lnTo>
                    <a:lnTo>
                      <a:pt x="8617" y="12254"/>
                    </a:lnTo>
                    <a:lnTo>
                      <a:pt x="0" y="10831"/>
                    </a:lnTo>
                    <a:lnTo>
                      <a:pt x="8674" y="9469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7500D7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 Cyr"/>
                  </a:defRPr>
                </a:pPr>
                <a:endParaRPr/>
              </a:p>
            </p:txBody>
          </p:sp>
          <p:sp>
            <p:nvSpPr>
              <p:cNvPr id="35" name="Freeform 12"/>
              <p:cNvSpPr/>
              <p:nvPr/>
            </p:nvSpPr>
            <p:spPr>
              <a:xfrm>
                <a:off x="203200" y="117475"/>
                <a:ext cx="427038" cy="525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482"/>
                    </a:moveTo>
                    <a:lnTo>
                      <a:pt x="9796" y="9332"/>
                    </a:lnTo>
                    <a:lnTo>
                      <a:pt x="10840" y="0"/>
                    </a:lnTo>
                    <a:lnTo>
                      <a:pt x="11804" y="9332"/>
                    </a:lnTo>
                    <a:lnTo>
                      <a:pt x="21520" y="5351"/>
                    </a:lnTo>
                    <a:lnTo>
                      <a:pt x="12767" y="10833"/>
                    </a:lnTo>
                    <a:lnTo>
                      <a:pt x="21600" y="16249"/>
                    </a:lnTo>
                    <a:lnTo>
                      <a:pt x="11804" y="12334"/>
                    </a:lnTo>
                    <a:lnTo>
                      <a:pt x="10840" y="21600"/>
                    </a:lnTo>
                    <a:lnTo>
                      <a:pt x="9796" y="12334"/>
                    </a:lnTo>
                    <a:lnTo>
                      <a:pt x="0" y="16249"/>
                    </a:lnTo>
                    <a:lnTo>
                      <a:pt x="8833" y="10833"/>
                    </a:lnTo>
                    <a:lnTo>
                      <a:pt x="0" y="5482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 Cyr"/>
                  </a:defRPr>
                </a:pPr>
                <a:endParaRPr/>
              </a:p>
            </p:txBody>
          </p:sp>
          <p:sp>
            <p:nvSpPr>
              <p:cNvPr id="36" name="Freeform 13"/>
              <p:cNvSpPr/>
              <p:nvPr/>
            </p:nvSpPr>
            <p:spPr>
              <a:xfrm>
                <a:off x="363537" y="312737"/>
                <a:ext cx="106363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143"/>
                    </a:moveTo>
                    <a:lnTo>
                      <a:pt x="8704" y="7714"/>
                    </a:lnTo>
                    <a:lnTo>
                      <a:pt x="10639" y="0"/>
                    </a:lnTo>
                    <a:lnTo>
                      <a:pt x="12573" y="7714"/>
                    </a:lnTo>
                    <a:lnTo>
                      <a:pt x="21600" y="5143"/>
                    </a:lnTo>
                    <a:lnTo>
                      <a:pt x="14507" y="10800"/>
                    </a:lnTo>
                    <a:lnTo>
                      <a:pt x="21600" y="15943"/>
                    </a:lnTo>
                    <a:lnTo>
                      <a:pt x="12573" y="13371"/>
                    </a:lnTo>
                    <a:lnTo>
                      <a:pt x="10639" y="21600"/>
                    </a:lnTo>
                    <a:lnTo>
                      <a:pt x="8704" y="13371"/>
                    </a:lnTo>
                    <a:lnTo>
                      <a:pt x="0" y="15943"/>
                    </a:lnTo>
                    <a:lnTo>
                      <a:pt x="6770" y="10800"/>
                    </a:lnTo>
                    <a:lnTo>
                      <a:pt x="0" y="5143"/>
                    </a:lnTo>
                  </a:path>
                </a:pathLst>
              </a:custGeom>
              <a:solidFill>
                <a:srgbClr val="F9F9F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 Cyr"/>
                  </a:defRPr>
                </a:pPr>
                <a:endParaRPr/>
              </a:p>
            </p:txBody>
          </p:sp>
        </p:grpSp>
      </p:grp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370012" y="2133600"/>
            <a:ext cx="777240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1148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ClrTx/>
              <a:buSzTx/>
              <a:buNone/>
            </a:lvl1pPr>
            <a:lvl2pPr algn="ctr">
              <a:buClrTx/>
            </a:lvl2pPr>
            <a:lvl3pPr algn="ctr">
              <a:buClrTx/>
            </a:lvl3pPr>
            <a:lvl4pPr algn="ctr">
              <a:buClrTx/>
            </a:lvl4pPr>
            <a:lvl5pPr algn="ctr">
              <a:buClrTx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859837" y="6333138"/>
            <a:ext cx="282577" cy="28772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9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5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ClrTx/>
              <a:buSz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None/>
              <a:defRPr sz="20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7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7" name="Текст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  <p:sp>
        <p:nvSpPr>
          <p:cNvPr id="7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101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2" name="Текст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111" name="Рисунок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A004E"/>
            </a:gs>
            <a:gs pos="50000">
              <a:srgbClr val="500093"/>
            </a:gs>
            <a:gs pos="100000">
              <a:srgbClr val="2A004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5"/>
          <p:cNvGrpSpPr/>
          <p:nvPr/>
        </p:nvGrpSpPr>
        <p:grpSpPr>
          <a:xfrm>
            <a:off x="203200" y="276224"/>
            <a:ext cx="1258888" cy="1600202"/>
            <a:chOff x="0" y="0"/>
            <a:chExt cx="1258887" cy="1600200"/>
          </a:xfrm>
        </p:grpSpPr>
        <p:grpSp>
          <p:nvGrpSpPr>
            <p:cNvPr id="9" name="Group 9"/>
            <p:cNvGrpSpPr/>
            <p:nvPr/>
          </p:nvGrpSpPr>
          <p:grpSpPr>
            <a:xfrm>
              <a:off x="0" y="0"/>
              <a:ext cx="1168400" cy="1600201"/>
              <a:chOff x="0" y="0"/>
              <a:chExt cx="1168400" cy="1600200"/>
            </a:xfrm>
          </p:grpSpPr>
          <p:sp>
            <p:nvSpPr>
              <p:cNvPr id="2" name="Freeform 2"/>
              <p:cNvSpPr/>
              <p:nvPr/>
            </p:nvSpPr>
            <p:spPr>
              <a:xfrm>
                <a:off x="109537" y="155575"/>
                <a:ext cx="949326" cy="1292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0" y="10800"/>
                    </a:ln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</a:path>
                </a:pathLst>
              </a:custGeom>
              <a:gradFill flip="none" rotWithShape="1">
                <a:gsLst>
                  <a:gs pos="0">
                    <a:srgbClr val="2A004E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 Cyr"/>
                  </a:defRPr>
                </a:pPr>
                <a:endParaRPr/>
              </a:p>
            </p:txBody>
          </p:sp>
          <p:grpSp>
            <p:nvGrpSpPr>
              <p:cNvPr id="5" name="Group 5"/>
              <p:cNvGrpSpPr/>
              <p:nvPr/>
            </p:nvGrpSpPr>
            <p:grpSpPr>
              <a:xfrm>
                <a:off x="0" y="0"/>
                <a:ext cx="1168400" cy="800101"/>
                <a:chOff x="0" y="0"/>
                <a:chExt cx="1168400" cy="800100"/>
              </a:xfrm>
            </p:grpSpPr>
            <p:sp>
              <p:nvSpPr>
                <p:cNvPr id="3" name="Freeform 3"/>
                <p:cNvSpPr/>
                <p:nvPr/>
              </p:nvSpPr>
              <p:spPr>
                <a:xfrm>
                  <a:off x="584200" y="0"/>
                  <a:ext cx="584200" cy="8001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4286"/>
                      </a:moveTo>
                      <a:lnTo>
                        <a:pt x="0" y="0"/>
                      </a:lnTo>
                      <a:lnTo>
                        <a:pt x="21600" y="21600"/>
                      </a:lnTo>
                      <a:lnTo>
                        <a:pt x="17315" y="21600"/>
                      </a:lnTo>
                      <a:lnTo>
                        <a:pt x="0" y="4286"/>
                      </a:lnTo>
                    </a:path>
                  </a:pathLst>
                </a:custGeom>
                <a:solidFill>
                  <a:srgbClr val="7500D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  <a:latin typeface="+mj-lt"/>
                      <a:ea typeface="+mj-ea"/>
                      <a:cs typeface="+mj-cs"/>
                      <a:sym typeface="Times New Roman Cyr"/>
                    </a:defRPr>
                  </a:pPr>
                  <a:endParaRPr/>
                </a:p>
              </p:txBody>
            </p:sp>
            <p:sp>
              <p:nvSpPr>
                <p:cNvPr id="4" name="Freeform 4"/>
                <p:cNvSpPr/>
                <p:nvPr/>
              </p:nvSpPr>
              <p:spPr>
                <a:xfrm>
                  <a:off x="0" y="0"/>
                  <a:ext cx="584200" cy="8001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4286"/>
                      </a:lnTo>
                      <a:lnTo>
                        <a:pt x="4285" y="21600"/>
                      </a:lnTo>
                      <a:lnTo>
                        <a:pt x="0" y="21600"/>
                      </a:lnTo>
                      <a:lnTo>
                        <a:pt x="21600" y="0"/>
                      </a:lnTo>
                    </a:path>
                  </a:pathLst>
                </a:custGeom>
                <a:solidFill>
                  <a:srgbClr val="7500D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  <a:latin typeface="+mj-lt"/>
                      <a:ea typeface="+mj-ea"/>
                      <a:cs typeface="+mj-cs"/>
                      <a:sym typeface="Times New Roman Cyr"/>
                    </a:defRPr>
                  </a:pPr>
                  <a:endParaRPr/>
                </a:p>
              </p:txBody>
            </p:sp>
          </p:grpSp>
          <p:grpSp>
            <p:nvGrpSpPr>
              <p:cNvPr id="8" name="Group 8"/>
              <p:cNvGrpSpPr/>
              <p:nvPr/>
            </p:nvGrpSpPr>
            <p:grpSpPr>
              <a:xfrm>
                <a:off x="0" y="800100"/>
                <a:ext cx="1168400" cy="800101"/>
                <a:chOff x="0" y="0"/>
                <a:chExt cx="1168400" cy="800100"/>
              </a:xfrm>
            </p:grpSpPr>
            <p:sp>
              <p:nvSpPr>
                <p:cNvPr id="6" name="Freeform 6"/>
                <p:cNvSpPr/>
                <p:nvPr/>
              </p:nvSpPr>
              <p:spPr>
                <a:xfrm>
                  <a:off x="584200" y="0"/>
                  <a:ext cx="584200" cy="8001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315" y="0"/>
                      </a:moveTo>
                      <a:lnTo>
                        <a:pt x="21600" y="0"/>
                      </a:lnTo>
                      <a:lnTo>
                        <a:pt x="0" y="21600"/>
                      </a:lnTo>
                      <a:lnTo>
                        <a:pt x="0" y="17314"/>
                      </a:lnTo>
                      <a:lnTo>
                        <a:pt x="17315" y="0"/>
                      </a:lnTo>
                    </a:path>
                  </a:pathLst>
                </a:custGeom>
                <a:solidFill>
                  <a:srgbClr val="2A004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  <a:latin typeface="+mj-lt"/>
                      <a:ea typeface="+mj-ea"/>
                      <a:cs typeface="+mj-cs"/>
                      <a:sym typeface="Times New Roman Cyr"/>
                    </a:defRPr>
                  </a:pPr>
                  <a:endParaRPr/>
                </a:p>
              </p:txBody>
            </p:sp>
            <p:sp>
              <p:nvSpPr>
                <p:cNvPr id="7" name="Freeform 7"/>
                <p:cNvSpPr/>
                <p:nvPr/>
              </p:nvSpPr>
              <p:spPr>
                <a:xfrm>
                  <a:off x="0" y="0"/>
                  <a:ext cx="584200" cy="8001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285" y="0"/>
                      </a:moveTo>
                      <a:lnTo>
                        <a:pt x="21600" y="17314"/>
                      </a:lnTo>
                      <a:lnTo>
                        <a:pt x="21600" y="21600"/>
                      </a:lnTo>
                      <a:lnTo>
                        <a:pt x="0" y="0"/>
                      </a:lnTo>
                      <a:lnTo>
                        <a:pt x="4285" y="0"/>
                      </a:lnTo>
                    </a:path>
                  </a:pathLst>
                </a:custGeom>
                <a:solidFill>
                  <a:srgbClr val="2A004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  <a:latin typeface="+mj-lt"/>
                      <a:ea typeface="+mj-ea"/>
                      <a:cs typeface="+mj-cs"/>
                      <a:sym typeface="Times New Roman Cyr"/>
                    </a:defRPr>
                  </a:pPr>
                  <a:endParaRPr/>
                </a:p>
              </p:txBody>
            </p:sp>
          </p:grpSp>
        </p:grpSp>
        <p:grpSp>
          <p:nvGrpSpPr>
            <p:cNvPr id="14" name="Group 14"/>
            <p:cNvGrpSpPr/>
            <p:nvPr/>
          </p:nvGrpSpPr>
          <p:grpSpPr>
            <a:xfrm>
              <a:off x="427037" y="58737"/>
              <a:ext cx="831851" cy="760414"/>
              <a:chOff x="0" y="0"/>
              <a:chExt cx="831850" cy="760412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831850" cy="760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275" y="9785"/>
                    </a:moveTo>
                    <a:lnTo>
                      <a:pt x="5482" y="0"/>
                    </a:lnTo>
                    <a:lnTo>
                      <a:pt x="10841" y="8703"/>
                    </a:lnTo>
                    <a:lnTo>
                      <a:pt x="16200" y="0"/>
                    </a:lnTo>
                    <a:lnTo>
                      <a:pt x="12325" y="9785"/>
                    </a:lnTo>
                    <a:lnTo>
                      <a:pt x="21600" y="10823"/>
                    </a:lnTo>
                    <a:lnTo>
                      <a:pt x="12284" y="11815"/>
                    </a:lnTo>
                    <a:lnTo>
                      <a:pt x="16200" y="21600"/>
                    </a:lnTo>
                    <a:lnTo>
                      <a:pt x="10841" y="12897"/>
                    </a:lnTo>
                    <a:lnTo>
                      <a:pt x="5482" y="21600"/>
                    </a:lnTo>
                    <a:lnTo>
                      <a:pt x="9234" y="11860"/>
                    </a:lnTo>
                    <a:lnTo>
                      <a:pt x="0" y="10823"/>
                    </a:lnTo>
                    <a:lnTo>
                      <a:pt x="9275" y="9785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 Cyr"/>
                  </a:defRPr>
                </a:pPr>
                <a:endParaRPr/>
              </a:p>
            </p:txBody>
          </p:sp>
          <p:sp>
            <p:nvSpPr>
              <p:cNvPr id="11" name="Freeform 11"/>
              <p:cNvSpPr/>
              <p:nvPr/>
            </p:nvSpPr>
            <p:spPr>
              <a:xfrm>
                <a:off x="114300" y="103187"/>
                <a:ext cx="604838" cy="5540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74" y="9469"/>
                    </a:moveTo>
                    <a:lnTo>
                      <a:pt x="5386" y="0"/>
                    </a:lnTo>
                    <a:lnTo>
                      <a:pt x="10828" y="7922"/>
                    </a:lnTo>
                    <a:lnTo>
                      <a:pt x="16101" y="0"/>
                    </a:lnTo>
                    <a:lnTo>
                      <a:pt x="12869" y="9469"/>
                    </a:lnTo>
                    <a:lnTo>
                      <a:pt x="21600" y="10831"/>
                    </a:lnTo>
                    <a:lnTo>
                      <a:pt x="12813" y="12131"/>
                    </a:lnTo>
                    <a:lnTo>
                      <a:pt x="16101" y="21600"/>
                    </a:lnTo>
                    <a:lnTo>
                      <a:pt x="10828" y="13678"/>
                    </a:lnTo>
                    <a:lnTo>
                      <a:pt x="5386" y="21600"/>
                    </a:lnTo>
                    <a:lnTo>
                      <a:pt x="8617" y="12254"/>
                    </a:lnTo>
                    <a:lnTo>
                      <a:pt x="0" y="10831"/>
                    </a:lnTo>
                    <a:lnTo>
                      <a:pt x="8674" y="9469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7500D7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 Cyr"/>
                  </a:defRPr>
                </a:pPr>
                <a:endParaRPr/>
              </a:p>
            </p:txBody>
          </p:sp>
          <p:sp>
            <p:nvSpPr>
              <p:cNvPr id="12" name="Freeform 12"/>
              <p:cNvSpPr/>
              <p:nvPr/>
            </p:nvSpPr>
            <p:spPr>
              <a:xfrm>
                <a:off x="203200" y="117475"/>
                <a:ext cx="427038" cy="525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482"/>
                    </a:moveTo>
                    <a:lnTo>
                      <a:pt x="9796" y="9332"/>
                    </a:lnTo>
                    <a:lnTo>
                      <a:pt x="10840" y="0"/>
                    </a:lnTo>
                    <a:lnTo>
                      <a:pt x="11804" y="9332"/>
                    </a:lnTo>
                    <a:lnTo>
                      <a:pt x="21520" y="5351"/>
                    </a:lnTo>
                    <a:lnTo>
                      <a:pt x="12767" y="10833"/>
                    </a:lnTo>
                    <a:lnTo>
                      <a:pt x="21600" y="16249"/>
                    </a:lnTo>
                    <a:lnTo>
                      <a:pt x="11804" y="12334"/>
                    </a:lnTo>
                    <a:lnTo>
                      <a:pt x="10840" y="21600"/>
                    </a:lnTo>
                    <a:lnTo>
                      <a:pt x="9796" y="12334"/>
                    </a:lnTo>
                    <a:lnTo>
                      <a:pt x="0" y="16249"/>
                    </a:lnTo>
                    <a:lnTo>
                      <a:pt x="8833" y="10833"/>
                    </a:lnTo>
                    <a:lnTo>
                      <a:pt x="0" y="5482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 Cyr"/>
                  </a:defRPr>
                </a:pPr>
                <a:endParaRPr/>
              </a:p>
            </p:txBody>
          </p:sp>
          <p:sp>
            <p:nvSpPr>
              <p:cNvPr id="13" name="Freeform 13"/>
              <p:cNvSpPr/>
              <p:nvPr/>
            </p:nvSpPr>
            <p:spPr>
              <a:xfrm>
                <a:off x="363537" y="312737"/>
                <a:ext cx="106363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143"/>
                    </a:moveTo>
                    <a:lnTo>
                      <a:pt x="8704" y="7714"/>
                    </a:lnTo>
                    <a:lnTo>
                      <a:pt x="10639" y="0"/>
                    </a:lnTo>
                    <a:lnTo>
                      <a:pt x="12573" y="7714"/>
                    </a:lnTo>
                    <a:lnTo>
                      <a:pt x="21600" y="5143"/>
                    </a:lnTo>
                    <a:lnTo>
                      <a:pt x="14507" y="10800"/>
                    </a:lnTo>
                    <a:lnTo>
                      <a:pt x="21600" y="15943"/>
                    </a:lnTo>
                    <a:lnTo>
                      <a:pt x="12573" y="13371"/>
                    </a:lnTo>
                    <a:lnTo>
                      <a:pt x="10639" y="21600"/>
                    </a:lnTo>
                    <a:lnTo>
                      <a:pt x="8704" y="13371"/>
                    </a:lnTo>
                    <a:lnTo>
                      <a:pt x="0" y="15943"/>
                    </a:lnTo>
                    <a:lnTo>
                      <a:pt x="6770" y="10800"/>
                    </a:lnTo>
                    <a:lnTo>
                      <a:pt x="0" y="5143"/>
                    </a:lnTo>
                  </a:path>
                </a:pathLst>
              </a:custGeom>
              <a:solidFill>
                <a:srgbClr val="F9F9F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 Cyr"/>
                  </a:defRPr>
                </a:pPr>
                <a:endParaRPr/>
              </a:p>
            </p:txBody>
          </p:sp>
        </p:grpSp>
      </p:grpSp>
      <p:sp>
        <p:nvSpPr>
          <p:cNvPr id="1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37" tIns="46037" rIns="46037" bIns="46037" anchor="ctr"/>
          <a:lstStyle/>
          <a:p>
            <a:r>
              <a:t>Текст заголовка</a:t>
            </a:r>
          </a:p>
        </p:txBody>
      </p:sp>
      <p:sp>
        <p:nvSpPr>
          <p:cNvPr id="17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37" tIns="46037" rIns="46037" bIns="46037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175624" y="6333138"/>
            <a:ext cx="282577" cy="287724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1" u="none" strike="noStrike" cap="none" spc="0" baseline="0">
          <a:solidFill>
            <a:srgbClr val="00CC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1" u="none" strike="noStrike" cap="none" spc="0" baseline="0">
          <a:solidFill>
            <a:srgbClr val="00CC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1" u="none" strike="noStrike" cap="none" spc="0" baseline="0">
          <a:solidFill>
            <a:srgbClr val="00CC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1" u="none" strike="noStrike" cap="none" spc="0" baseline="0">
          <a:solidFill>
            <a:srgbClr val="00CC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1" u="none" strike="noStrike" cap="none" spc="0" baseline="0">
          <a:solidFill>
            <a:srgbClr val="00CC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1" u="none" strike="noStrike" cap="none" spc="0" baseline="0">
          <a:solidFill>
            <a:srgbClr val="00CC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1" u="none" strike="noStrike" cap="none" spc="0" baseline="0">
          <a:solidFill>
            <a:srgbClr val="00CC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1" u="none" strike="noStrike" cap="none" spc="0" baseline="0">
          <a:solidFill>
            <a:srgbClr val="00CC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1" u="none" strike="noStrike" cap="none" spc="0" baseline="0">
          <a:solidFill>
            <a:srgbClr val="00CCCC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CC"/>
        </a:buClr>
        <a:buSzPct val="75000"/>
        <a:buFontTx/>
        <a:buChar char=""/>
        <a:tabLst/>
        <a:defRPr sz="3200" b="0" i="0" u="none" strike="noStrike" cap="none" spc="0" baseline="0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CC"/>
        </a:buClr>
        <a:buSzPct val="75000"/>
        <a:buFontTx/>
        <a:buChar char=""/>
        <a:tabLst/>
        <a:defRPr sz="3200" b="0" i="0" u="none" strike="noStrike" cap="none" spc="0" baseline="0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CC"/>
        </a:buClr>
        <a:buSzPct val="65000"/>
        <a:buFontTx/>
        <a:buChar char=""/>
        <a:tabLst/>
        <a:defRPr sz="3200" b="0" i="0" u="none" strike="noStrike" cap="none" spc="0" baseline="0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CC"/>
        </a:buClr>
        <a:buSzPct val="65000"/>
        <a:buFontTx/>
        <a:buChar char=""/>
        <a:tabLst/>
        <a:defRPr sz="3200" b="0" i="0" u="none" strike="noStrike" cap="none" spc="0" baseline="0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CC"/>
        </a:buClr>
        <a:buSzPct val="65000"/>
        <a:buFontTx/>
        <a:buChar char=""/>
        <a:tabLst/>
        <a:defRPr sz="3200" b="0" i="0" u="none" strike="noStrike" cap="none" spc="0" baseline="0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CC"/>
        </a:buClr>
        <a:buSzPct val="65000"/>
        <a:buFontTx/>
        <a:buChar char=""/>
        <a:tabLst/>
        <a:defRPr sz="3200" b="0" i="0" u="none" strike="noStrike" cap="none" spc="0" baseline="0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CC"/>
        </a:buClr>
        <a:buSzPct val="65000"/>
        <a:buFontTx/>
        <a:buChar char=""/>
        <a:tabLst/>
        <a:defRPr sz="3200" b="0" i="0" u="none" strike="noStrike" cap="none" spc="0" baseline="0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CC"/>
        </a:buClr>
        <a:buSzPct val="65000"/>
        <a:buFontTx/>
        <a:buChar char=""/>
        <a:tabLst/>
        <a:defRPr sz="3200" b="0" i="0" u="none" strike="noStrike" cap="none" spc="0" baseline="0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CC"/>
        </a:buClr>
        <a:buSzPct val="65000"/>
        <a:buFontTx/>
        <a:buChar char=""/>
        <a:tabLst/>
        <a:defRPr sz="3200" b="0" i="0" u="none" strike="noStrike" cap="none" spc="0" baseline="0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alexei_savvateev" TargetMode="External"/><Relationship Id="rId2" Type="http://schemas.openxmlformats.org/officeDocument/2006/relationships/hyperlink" Target="http://savvateev.xy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Box 3"/>
          <p:cNvSpPr txBox="1"/>
          <p:nvPr/>
        </p:nvSpPr>
        <p:spPr>
          <a:xfrm>
            <a:off x="441007" y="2526030"/>
            <a:ext cx="8261986" cy="180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4400" b="1">
                <a:solidFill>
                  <a:srgbClr val="008F00"/>
                </a:solidFill>
                <a:latin typeface="+mj-lt"/>
                <a:ea typeface="+mj-ea"/>
                <a:cs typeface="+mj-cs"/>
                <a:sym typeface="Times New Roman Cyr"/>
              </a:defRPr>
            </a:pPr>
            <a:r>
              <a:rPr dirty="0">
                <a:solidFill>
                  <a:srgbClr val="92D050"/>
                </a:solidFill>
              </a:rPr>
              <a:t>АЛЕКСЕЙ САВВАТЕЕВ </a:t>
            </a:r>
          </a:p>
          <a:p>
            <a:pPr algn="ctr">
              <a:defRPr sz="3400" b="1">
                <a:solidFill>
                  <a:srgbClr val="008F00"/>
                </a:solidFill>
                <a:latin typeface="+mj-lt"/>
                <a:ea typeface="+mj-ea"/>
                <a:cs typeface="+mj-cs"/>
                <a:sym typeface="Times New Roman Cyr"/>
              </a:defRPr>
            </a:pPr>
            <a:r>
              <a:rPr dirty="0">
                <a:solidFill>
                  <a:srgbClr val="92D050"/>
                </a:solidFill>
              </a:rPr>
              <a:t>(КМЦ АГУ; МФТИ, ЦЭМИ РАН, </a:t>
            </a:r>
            <a:r>
              <a:rPr dirty="0" err="1">
                <a:solidFill>
                  <a:srgbClr val="92D050"/>
                </a:solidFill>
              </a:rPr>
              <a:t>КамМатЦентр</a:t>
            </a:r>
            <a:r>
              <a:rPr dirty="0">
                <a:solidFill>
                  <a:srgbClr val="92D050"/>
                </a:solidFill>
              </a:rPr>
              <a:t>, ITV, </a:t>
            </a:r>
            <a:r>
              <a:rPr dirty="0" err="1">
                <a:solidFill>
                  <a:srgbClr val="92D050"/>
                </a:solidFill>
              </a:rPr>
              <a:t>Школково</a:t>
            </a:r>
            <a:r>
              <a:rPr dirty="0">
                <a:solidFill>
                  <a:srgbClr val="92D050"/>
                </a:solidFill>
              </a:rPr>
              <a:t> и </a:t>
            </a:r>
            <a:r>
              <a:rPr dirty="0" err="1">
                <a:solidFill>
                  <a:srgbClr val="92D050"/>
                </a:solidFill>
              </a:rPr>
              <a:t>др</a:t>
            </a:r>
            <a:r>
              <a:rPr dirty="0"/>
              <a:t>.)</a:t>
            </a:r>
          </a:p>
        </p:txBody>
      </p:sp>
      <p:sp>
        <p:nvSpPr>
          <p:cNvPr id="123" name="Text Box 3"/>
          <p:cNvSpPr txBox="1"/>
          <p:nvPr/>
        </p:nvSpPr>
        <p:spPr>
          <a:xfrm>
            <a:off x="441007" y="1132209"/>
            <a:ext cx="8261986" cy="764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4400" b="1">
                <a:solidFill>
                  <a:srgbClr val="FF2600"/>
                </a:solidFill>
                <a:latin typeface="+mj-lt"/>
                <a:ea typeface="+mj-ea"/>
                <a:cs typeface="+mj-cs"/>
                <a:sym typeface="Times New Roman Cyr"/>
              </a:defRPr>
            </a:lvl1pPr>
          </a:lstStyle>
          <a:p>
            <a:r>
              <a:t>КОНТР-РЕФОРМА ШКОЛЫ</a:t>
            </a:r>
          </a:p>
        </p:txBody>
      </p:sp>
      <p:sp>
        <p:nvSpPr>
          <p:cNvPr id="124" name="Text Box 3"/>
          <p:cNvSpPr txBox="1"/>
          <p:nvPr/>
        </p:nvSpPr>
        <p:spPr>
          <a:xfrm>
            <a:off x="441007" y="4961254"/>
            <a:ext cx="8261986" cy="751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200" b="1">
                <a:solidFill>
                  <a:srgbClr val="FFFB00"/>
                </a:solidFill>
                <a:latin typeface="+mj-lt"/>
                <a:ea typeface="+mj-ea"/>
                <a:cs typeface="+mj-cs"/>
                <a:sym typeface="Times New Roman Cyr"/>
              </a:defRPr>
            </a:lvl1pPr>
          </a:lstStyle>
          <a:p>
            <a:r>
              <a:t>СПАСИБО ПАВЛУ ИВАНОВУ, МИХАИЛУ БОГДАНОВУ И ВСЕМ ДРУГИМ КОЛЛЕГАМ ПО «РОДНОЙ ШКОЛЕ»!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НАМ НУЖНА ПОЗИТИВНАЯ ПОВЕСТКА ПО СПАСЕНИЮ УЧИТЕЛЬСКОГО СОСЛОВИЯ!"/>
          <p:cNvSpPr txBox="1"/>
          <p:nvPr/>
        </p:nvSpPr>
        <p:spPr>
          <a:xfrm>
            <a:off x="481979" y="459105"/>
            <a:ext cx="8180042" cy="98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sz="29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НАМ НУЖНА ПОЗИТИВНАЯ ПОВЕСТКА ПО СПАСЕНИЮ УЧИТЕЛЬСКОГО СОСЛОВИЯ!</a:t>
            </a:r>
          </a:p>
        </p:txBody>
      </p:sp>
      <p:sp>
        <p:nvSpPr>
          <p:cNvPr id="151" name="Первый шаг состоит в том, чтобы предъявить всем доказательства того, что российский учитель в настоящее время находится в беде."/>
          <p:cNvSpPr txBox="1"/>
          <p:nvPr/>
        </p:nvSpPr>
        <p:spPr>
          <a:xfrm>
            <a:off x="700679" y="1904098"/>
            <a:ext cx="7742642" cy="150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3000">
                <a:solidFill>
                  <a:srgbClr val="00F9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Первый шаг состоит в том, чтобы </a:t>
            </a:r>
            <a:r>
              <a:rPr i="1"/>
              <a:t>предъявить всем доказательства того</a:t>
            </a:r>
            <a:r>
              <a:t>, что российский учитель в настоящее время находится в беде.</a:t>
            </a:r>
          </a:p>
        </p:txBody>
      </p:sp>
      <p:sp>
        <p:nvSpPr>
          <p:cNvPr id="152" name="МЫ РАЗРАБОТАЛИ АНКЕТУ ДЛЯ УЧИТЕЛЕЙ!…"/>
          <p:cNvSpPr txBox="1"/>
          <p:nvPr/>
        </p:nvSpPr>
        <p:spPr>
          <a:xfrm>
            <a:off x="458829" y="4051062"/>
            <a:ext cx="8226342" cy="98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ctr" defTabSz="457200">
              <a:defRPr sz="2900">
                <a:solidFill>
                  <a:srgbClr val="EBEBEB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МЫ РАЗРАБОТАЛИ АНКЕТУ ДЛЯ УЧИТЕЛЕЙ!</a:t>
            </a:r>
          </a:p>
          <a:p>
            <a:pPr algn="ctr" defTabSz="457200">
              <a:defRPr sz="2900">
                <a:solidFill>
                  <a:srgbClr val="EBEBEB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ПРИГЛАШАЕМ ВСЕХ СОДЕЙСТВОВАТЬ НАМ!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⚡️Объявляем мобилизацию по восстановлению массовой…"/>
          <p:cNvSpPr txBox="1"/>
          <p:nvPr/>
        </p:nvSpPr>
        <p:spPr>
          <a:xfrm>
            <a:off x="485510" y="310404"/>
            <a:ext cx="8446618" cy="6494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>
                <a:solidFill>
                  <a:srgbClr val="FFFC79"/>
                </a:solidFill>
              </a:defRPr>
            </a:pPr>
            <a:r>
              <a:rPr dirty="0"/>
              <a:t>⚡️</a:t>
            </a:r>
            <a:r>
              <a:rPr dirty="0" err="1"/>
              <a:t>Объявляем</a:t>
            </a:r>
            <a:r>
              <a:rPr dirty="0"/>
              <a:t> </a:t>
            </a:r>
            <a:r>
              <a:rPr dirty="0" err="1"/>
              <a:t>мобилизацию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восстановлению</a:t>
            </a:r>
            <a:r>
              <a:rPr dirty="0"/>
              <a:t> </a:t>
            </a:r>
            <a:r>
              <a:rPr dirty="0" err="1"/>
              <a:t>массовой</a:t>
            </a:r>
            <a:r>
              <a:rPr dirty="0"/>
              <a:t> 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dirty="0" err="1"/>
              <a:t>школы</a:t>
            </a:r>
            <a:r>
              <a:rPr dirty="0"/>
              <a:t> в </a:t>
            </a:r>
            <a:r>
              <a:rPr dirty="0" err="1"/>
              <a:t>России</a:t>
            </a:r>
            <a:r>
              <a:rPr dirty="0"/>
              <a:t>! </a:t>
            </a:r>
            <a:r>
              <a:rPr dirty="0" err="1"/>
              <a:t>Нам</a:t>
            </a:r>
            <a:r>
              <a:rPr dirty="0"/>
              <a:t> </a:t>
            </a:r>
            <a:r>
              <a:rPr dirty="0" err="1"/>
              <a:t>нужны</a:t>
            </a:r>
            <a:r>
              <a:rPr dirty="0"/>
              <a:t> </a:t>
            </a:r>
            <a:r>
              <a:rPr dirty="0" err="1"/>
              <a:t>помощники</a:t>
            </a:r>
            <a:r>
              <a:rPr dirty="0"/>
              <a:t>!</a:t>
            </a:r>
          </a:p>
          <a:p>
            <a:pPr>
              <a:defRPr>
                <a:solidFill>
                  <a:srgbClr val="FFFC79"/>
                </a:solidFill>
              </a:defRPr>
            </a:pPr>
            <a:endParaRPr dirty="0"/>
          </a:p>
          <a:p>
            <a:pPr>
              <a:defRPr>
                <a:solidFill>
                  <a:srgbClr val="FFFC79"/>
                </a:solidFill>
              </a:defRPr>
            </a:pPr>
            <a:endParaRPr dirty="0"/>
          </a:p>
          <a:p>
            <a:pPr>
              <a:defRPr>
                <a:solidFill>
                  <a:srgbClr val="FFFC79"/>
                </a:solidFill>
              </a:defRPr>
            </a:pPr>
            <a:r>
              <a:rPr sz="2400" dirty="0" err="1"/>
              <a:t>Движение</a:t>
            </a:r>
            <a:r>
              <a:rPr sz="2400" dirty="0"/>
              <a:t> «</a:t>
            </a:r>
            <a:r>
              <a:rPr sz="2400" dirty="0" err="1"/>
              <a:t>Родная</a:t>
            </a:r>
            <a:r>
              <a:rPr sz="2400" dirty="0"/>
              <a:t> </a:t>
            </a:r>
            <a:r>
              <a:rPr sz="2400" dirty="0" err="1"/>
              <a:t>школа</a:t>
            </a:r>
            <a:r>
              <a:rPr sz="2400" dirty="0"/>
              <a:t>», </a:t>
            </a:r>
            <a:r>
              <a:rPr sz="2400" dirty="0" err="1"/>
              <a:t>возглавляемое</a:t>
            </a:r>
            <a:r>
              <a:rPr sz="2400" dirty="0"/>
              <a:t> </a:t>
            </a:r>
            <a:r>
              <a:rPr sz="2400" dirty="0" err="1"/>
              <a:t>членом-корреспондентом</a:t>
            </a:r>
            <a:r>
              <a:rPr sz="2400" dirty="0"/>
              <a:t> РАН, 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sz="2400" dirty="0"/>
              <a:t>д. ф.-м. н., </a:t>
            </a:r>
            <a:r>
              <a:rPr sz="2400" dirty="0" err="1"/>
              <a:t>профессором</a:t>
            </a:r>
            <a:r>
              <a:rPr sz="2400" dirty="0"/>
              <a:t> </a:t>
            </a:r>
            <a:r>
              <a:rPr sz="2400" dirty="0" err="1"/>
              <a:t>Алексеем</a:t>
            </a:r>
            <a:r>
              <a:rPr sz="2400" dirty="0"/>
              <a:t> </a:t>
            </a:r>
            <a:r>
              <a:rPr sz="2400" dirty="0" err="1"/>
              <a:t>Владимировичем</a:t>
            </a:r>
            <a:r>
              <a:rPr sz="2400" dirty="0"/>
              <a:t> </a:t>
            </a:r>
            <a:r>
              <a:rPr sz="2400" dirty="0" err="1"/>
              <a:t>Савватеевым</a:t>
            </a:r>
            <a:r>
              <a:rPr sz="2400" dirty="0"/>
              <a:t>, 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sz="2400" dirty="0" err="1"/>
              <a:t>приглашает</a:t>
            </a:r>
            <a:r>
              <a:rPr sz="2400" dirty="0"/>
              <a:t> </a:t>
            </a:r>
            <a:r>
              <a:rPr sz="2400" dirty="0" err="1"/>
              <a:t>всех</a:t>
            </a:r>
            <a:r>
              <a:rPr sz="2400" dirty="0"/>
              <a:t> </a:t>
            </a:r>
            <a:r>
              <a:rPr sz="2400" dirty="0" err="1"/>
              <a:t>неравнодушных</a:t>
            </a:r>
            <a:r>
              <a:rPr sz="2400" dirty="0"/>
              <a:t> и </a:t>
            </a:r>
            <a:r>
              <a:rPr sz="2400" dirty="0" err="1"/>
              <a:t>заинтересованных</a:t>
            </a:r>
            <a:r>
              <a:rPr sz="2400" dirty="0"/>
              <a:t> в </a:t>
            </a:r>
            <a:r>
              <a:rPr sz="2400" dirty="0" err="1"/>
              <a:t>реальном</a:t>
            </a:r>
            <a:r>
              <a:rPr sz="2400" dirty="0"/>
              <a:t> 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sz="2400" dirty="0" err="1"/>
              <a:t>изменении</a:t>
            </a:r>
            <a:r>
              <a:rPr sz="2400" dirty="0"/>
              <a:t> </a:t>
            </a:r>
            <a:r>
              <a:rPr sz="2400" dirty="0" err="1"/>
              <a:t>образовательной</a:t>
            </a:r>
            <a:r>
              <a:rPr sz="2400" dirty="0"/>
              <a:t> </a:t>
            </a:r>
            <a:r>
              <a:rPr sz="2400" dirty="0" err="1"/>
              <a:t>политики</a:t>
            </a:r>
            <a:r>
              <a:rPr sz="2400" dirty="0"/>
              <a:t> в </a:t>
            </a:r>
            <a:r>
              <a:rPr sz="2400" dirty="0" err="1"/>
              <a:t>России</a:t>
            </a:r>
            <a:r>
              <a:rPr sz="2400" dirty="0"/>
              <a:t> </a:t>
            </a:r>
            <a:r>
              <a:rPr sz="2400" dirty="0" err="1"/>
              <a:t>людей</a:t>
            </a:r>
            <a:r>
              <a:rPr sz="2400" dirty="0"/>
              <a:t> </a:t>
            </a:r>
            <a:r>
              <a:rPr sz="2400" dirty="0" err="1"/>
              <a:t>оказать</a:t>
            </a:r>
            <a:r>
              <a:rPr sz="2400" dirty="0"/>
              <a:t> 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sz="2400" dirty="0" err="1"/>
              <a:t>помощь</a:t>
            </a:r>
            <a:r>
              <a:rPr sz="2400" dirty="0"/>
              <a:t> в </a:t>
            </a:r>
            <a:r>
              <a:rPr sz="2400" dirty="0" err="1"/>
              <a:t>проведении</a:t>
            </a:r>
            <a:r>
              <a:rPr sz="2400" dirty="0"/>
              <a:t> </a:t>
            </a:r>
            <a:r>
              <a:rPr sz="2400" dirty="0" err="1"/>
              <a:t>исследования</a:t>
            </a:r>
            <a:endParaRPr sz="2400" dirty="0"/>
          </a:p>
          <a:p>
            <a:pPr>
              <a:defRPr>
                <a:solidFill>
                  <a:srgbClr val="FFFC79"/>
                </a:solidFill>
              </a:defRPr>
            </a:pPr>
            <a:r>
              <a:rPr lang="ru-RU" sz="2400" dirty="0"/>
              <a:t>   </a:t>
            </a:r>
            <a:r>
              <a:rPr sz="2400" dirty="0"/>
              <a:t>«</a:t>
            </a:r>
            <a:r>
              <a:rPr sz="2400" dirty="0" err="1"/>
              <a:t>Российская</a:t>
            </a:r>
            <a:r>
              <a:rPr sz="2400" dirty="0"/>
              <a:t> </a:t>
            </a:r>
            <a:r>
              <a:rPr sz="2400" dirty="0" err="1"/>
              <a:t>массовая</a:t>
            </a:r>
            <a:r>
              <a:rPr sz="2400" dirty="0"/>
              <a:t> </a:t>
            </a:r>
            <a:r>
              <a:rPr sz="2400" dirty="0" err="1"/>
              <a:t>школа</a:t>
            </a:r>
            <a:r>
              <a:rPr sz="2400" dirty="0"/>
              <a:t>: </a:t>
            </a:r>
            <a:r>
              <a:rPr sz="2400" dirty="0" err="1"/>
              <a:t>реалии</a:t>
            </a:r>
            <a:r>
              <a:rPr sz="2400" dirty="0"/>
              <a:t> </a:t>
            </a:r>
            <a:r>
              <a:rPr sz="2400" dirty="0" err="1"/>
              <a:t>сегодняшнего</a:t>
            </a:r>
            <a:r>
              <a:rPr sz="2400" dirty="0"/>
              <a:t> </a:t>
            </a:r>
            <a:r>
              <a:rPr sz="2400" dirty="0" err="1"/>
              <a:t>дня</a:t>
            </a:r>
            <a:r>
              <a:rPr sz="2400" dirty="0"/>
              <a:t>».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lang="ru-RU" sz="2400" dirty="0"/>
              <a:t>   </a:t>
            </a:r>
            <a:r>
              <a:rPr sz="2400" dirty="0" err="1"/>
              <a:t>Данное</a:t>
            </a:r>
            <a:r>
              <a:rPr sz="2400" dirty="0"/>
              <a:t> </a:t>
            </a:r>
            <a:r>
              <a:rPr sz="2400" dirty="0" err="1"/>
              <a:t>исследование</a:t>
            </a:r>
            <a:r>
              <a:rPr sz="2400" dirty="0"/>
              <a:t> </a:t>
            </a:r>
            <a:r>
              <a:rPr sz="2400" dirty="0" err="1"/>
              <a:t>проводится</a:t>
            </a:r>
            <a:r>
              <a:rPr sz="2400" dirty="0"/>
              <a:t> в </a:t>
            </a:r>
            <a:r>
              <a:rPr sz="2400" dirty="0" err="1"/>
              <a:t>целях</a:t>
            </a:r>
            <a:r>
              <a:rPr sz="2400" dirty="0"/>
              <a:t> </a:t>
            </a:r>
            <a:r>
              <a:rPr sz="2400" dirty="0" err="1"/>
              <a:t>сбора</a:t>
            </a:r>
            <a:r>
              <a:rPr sz="2400" dirty="0"/>
              <a:t> </a:t>
            </a:r>
            <a:r>
              <a:rPr sz="2400" dirty="0" err="1"/>
              <a:t>объективной</a:t>
            </a:r>
            <a:r>
              <a:rPr sz="2400" dirty="0"/>
              <a:t> 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sz="2400" dirty="0"/>
              <a:t>и </a:t>
            </a:r>
            <a:r>
              <a:rPr sz="2400" dirty="0" err="1"/>
              <a:t>актуальной</a:t>
            </a:r>
            <a:r>
              <a:rPr sz="2400" dirty="0"/>
              <a:t> </a:t>
            </a:r>
            <a:r>
              <a:rPr sz="2400" dirty="0" err="1"/>
              <a:t>информации</a:t>
            </a:r>
            <a:r>
              <a:rPr sz="2400" dirty="0"/>
              <a:t> о </a:t>
            </a:r>
            <a:r>
              <a:rPr sz="2400" dirty="0" err="1"/>
              <a:t>школьном</a:t>
            </a:r>
            <a:r>
              <a:rPr sz="2400" dirty="0"/>
              <a:t> </a:t>
            </a:r>
            <a:r>
              <a:rPr sz="2400" dirty="0" err="1"/>
              <a:t>образовании</a:t>
            </a:r>
            <a:r>
              <a:rPr sz="2400" dirty="0"/>
              <a:t> в </a:t>
            </a:r>
            <a:r>
              <a:rPr sz="2400" dirty="0" err="1"/>
              <a:t>России</a:t>
            </a:r>
            <a:r>
              <a:rPr sz="2400" dirty="0"/>
              <a:t>.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lang="ru-RU" sz="2400" dirty="0"/>
              <a:t>   </a:t>
            </a:r>
            <a:r>
              <a:rPr sz="2400" dirty="0" err="1"/>
              <a:t>Присоединяйтесь</a:t>
            </a:r>
            <a:r>
              <a:rPr sz="2400" dirty="0"/>
              <a:t> к </a:t>
            </a:r>
            <a:r>
              <a:rPr sz="2400" dirty="0" err="1"/>
              <a:t>нашей</a:t>
            </a:r>
            <a:r>
              <a:rPr sz="2400" dirty="0"/>
              <a:t> </a:t>
            </a:r>
            <a:r>
              <a:rPr sz="2400" dirty="0" err="1"/>
              <a:t>работе</a:t>
            </a:r>
            <a:r>
              <a:rPr sz="2400" dirty="0"/>
              <a:t>!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lang="ru-RU" sz="2400" dirty="0"/>
              <a:t>   </a:t>
            </a:r>
            <a:r>
              <a:rPr sz="2400" dirty="0" err="1"/>
              <a:t>Вместе</a:t>
            </a:r>
            <a:r>
              <a:rPr sz="2400" dirty="0"/>
              <a:t> </a:t>
            </a:r>
            <a:r>
              <a:rPr sz="2400" dirty="0" err="1"/>
              <a:t>мы</a:t>
            </a:r>
            <a:r>
              <a:rPr sz="2400" dirty="0"/>
              <a:t> </a:t>
            </a:r>
            <a:r>
              <a:rPr sz="2400" dirty="0" err="1"/>
              <a:t>сможем</a:t>
            </a:r>
            <a:r>
              <a:rPr sz="2400" dirty="0"/>
              <a:t> </a:t>
            </a:r>
            <a:r>
              <a:rPr sz="2400" dirty="0" err="1"/>
              <a:t>возродить</a:t>
            </a:r>
            <a:r>
              <a:rPr sz="2400" dirty="0"/>
              <a:t> в </a:t>
            </a:r>
            <a:r>
              <a:rPr sz="2400" dirty="0" err="1"/>
              <a:t>России</a:t>
            </a:r>
            <a:r>
              <a:rPr sz="2400" dirty="0"/>
              <a:t> </a:t>
            </a:r>
            <a:r>
              <a:rPr sz="2400" dirty="0" err="1"/>
              <a:t>по-настоящему</a:t>
            </a:r>
            <a:r>
              <a:rPr sz="2400" dirty="0"/>
              <a:t> 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sz="2400" dirty="0" err="1"/>
              <a:t>достойную</a:t>
            </a:r>
            <a:r>
              <a:rPr sz="2400" dirty="0"/>
              <a:t> </a:t>
            </a:r>
            <a:r>
              <a:rPr sz="2400" dirty="0" err="1"/>
              <a:t>массовую</a:t>
            </a:r>
            <a:r>
              <a:rPr sz="2400" dirty="0"/>
              <a:t> </a:t>
            </a:r>
            <a:r>
              <a:rPr sz="2400" dirty="0" err="1"/>
              <a:t>школу</a:t>
            </a:r>
            <a:r>
              <a:rPr sz="2400" dirty="0"/>
              <a:t>!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Для проведения аудита системы образования России нам нужны…"/>
          <p:cNvSpPr txBox="1"/>
          <p:nvPr/>
        </p:nvSpPr>
        <p:spPr>
          <a:xfrm>
            <a:off x="65566" y="271603"/>
            <a:ext cx="9078434" cy="7048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>
                <a:solidFill>
                  <a:srgbClr val="FFFC79"/>
                </a:solidFill>
              </a:defRPr>
            </a:pPr>
            <a:r>
              <a:rPr sz="2700" dirty="0" err="1"/>
              <a:t>Для</a:t>
            </a:r>
            <a:r>
              <a:rPr sz="2700" dirty="0"/>
              <a:t> </a:t>
            </a:r>
            <a:r>
              <a:rPr sz="2700" dirty="0" err="1"/>
              <a:t>проведения</a:t>
            </a:r>
            <a:r>
              <a:rPr sz="2700" dirty="0"/>
              <a:t> </a:t>
            </a:r>
            <a:r>
              <a:rPr sz="2700" dirty="0" err="1"/>
              <a:t>аудита</a:t>
            </a:r>
            <a:r>
              <a:rPr sz="2700" dirty="0"/>
              <a:t> </a:t>
            </a:r>
            <a:r>
              <a:rPr sz="2700" dirty="0" err="1"/>
              <a:t>системы</a:t>
            </a:r>
            <a:r>
              <a:rPr sz="2700" dirty="0"/>
              <a:t> </a:t>
            </a:r>
            <a:r>
              <a:rPr sz="2700" dirty="0" err="1"/>
              <a:t>образования</a:t>
            </a:r>
            <a:r>
              <a:rPr sz="2700" dirty="0"/>
              <a:t> </a:t>
            </a:r>
            <a:r>
              <a:rPr sz="2700" dirty="0" err="1"/>
              <a:t>России</a:t>
            </a:r>
            <a:r>
              <a:rPr sz="2700" dirty="0"/>
              <a:t> </a:t>
            </a:r>
            <a:r>
              <a:rPr sz="2700" dirty="0" err="1"/>
              <a:t>нам</a:t>
            </a:r>
            <a:r>
              <a:rPr sz="2700" dirty="0"/>
              <a:t> </a:t>
            </a:r>
            <a:r>
              <a:rPr sz="2700" dirty="0" err="1"/>
              <a:t>нужны</a:t>
            </a:r>
            <a:r>
              <a:rPr sz="2700" dirty="0"/>
              <a:t> </a:t>
            </a:r>
            <a:r>
              <a:rPr sz="2700" dirty="0" err="1"/>
              <a:t>помощники</a:t>
            </a:r>
            <a:r>
              <a:rPr sz="2700" dirty="0"/>
              <a:t> – </a:t>
            </a:r>
            <a:r>
              <a:rPr sz="2700" dirty="0" err="1"/>
              <a:t>волонтеры</a:t>
            </a:r>
            <a:r>
              <a:rPr sz="2700" dirty="0"/>
              <a:t>. </a:t>
            </a:r>
            <a:r>
              <a:rPr sz="2700" dirty="0" err="1"/>
              <a:t>Это</a:t>
            </a:r>
            <a:r>
              <a:rPr sz="2700" dirty="0"/>
              <a:t> </a:t>
            </a:r>
            <a:r>
              <a:rPr sz="2700" dirty="0" err="1"/>
              <a:t>люди</a:t>
            </a:r>
            <a:r>
              <a:rPr sz="2700" dirty="0"/>
              <a:t>, </a:t>
            </a:r>
            <a:r>
              <a:rPr sz="2700" dirty="0" err="1"/>
              <a:t>которые</a:t>
            </a:r>
            <a:r>
              <a:rPr sz="2700" dirty="0"/>
              <a:t> </a:t>
            </a:r>
            <a:r>
              <a:rPr sz="2700" dirty="0" err="1"/>
              <a:t>помогут</a:t>
            </a:r>
            <a:r>
              <a:rPr sz="2700" dirty="0"/>
              <a:t> </a:t>
            </a:r>
            <a:r>
              <a:rPr sz="2700" dirty="0" err="1"/>
              <a:t>организовать</a:t>
            </a:r>
            <a:r>
              <a:rPr sz="2700" dirty="0"/>
              <a:t> </a:t>
            </a:r>
            <a:r>
              <a:rPr sz="2700" dirty="0" err="1"/>
              <a:t>на</a:t>
            </a:r>
            <a:r>
              <a:rPr sz="2700" dirty="0"/>
              <a:t> </a:t>
            </a:r>
            <a:r>
              <a:rPr sz="2700" dirty="0" err="1"/>
              <a:t>местах</a:t>
            </a:r>
            <a:r>
              <a:rPr sz="2700" dirty="0"/>
              <a:t> </a:t>
            </a:r>
            <a:r>
              <a:rPr sz="2700" dirty="0" err="1"/>
              <a:t>опрос</a:t>
            </a:r>
            <a:r>
              <a:rPr sz="2700" dirty="0"/>
              <a:t> </a:t>
            </a:r>
            <a:r>
              <a:rPr sz="2700" dirty="0" err="1"/>
              <a:t>сотрудников</a:t>
            </a:r>
            <a:r>
              <a:rPr sz="2700" dirty="0"/>
              <a:t> </a:t>
            </a:r>
            <a:r>
              <a:rPr sz="2700" dirty="0" err="1"/>
              <a:t>образовательных</a:t>
            </a:r>
            <a:r>
              <a:rPr sz="2700" dirty="0"/>
              <a:t> </a:t>
            </a:r>
            <a:r>
              <a:rPr sz="2700" dirty="0" err="1"/>
              <a:t>организаций</a:t>
            </a:r>
            <a:r>
              <a:rPr sz="2700" dirty="0"/>
              <a:t> (</a:t>
            </a:r>
            <a:r>
              <a:rPr sz="2700" dirty="0" err="1"/>
              <a:t>пока</a:t>
            </a:r>
            <a:r>
              <a:rPr sz="2700" dirty="0"/>
              <a:t> </a:t>
            </a:r>
            <a:r>
              <a:rPr sz="2700" dirty="0" err="1"/>
              <a:t>именно</a:t>
            </a:r>
            <a:r>
              <a:rPr sz="2700" dirty="0"/>
              <a:t> </a:t>
            </a:r>
            <a:r>
              <a:rPr sz="2700" dirty="0" err="1"/>
              <a:t>их</a:t>
            </a:r>
            <a:r>
              <a:rPr sz="2700" dirty="0"/>
              <a:t>!) с </a:t>
            </a:r>
            <a:r>
              <a:rPr sz="2700" dirty="0" err="1"/>
              <a:t>помощью</a:t>
            </a:r>
            <a:r>
              <a:rPr sz="2700" dirty="0"/>
              <a:t> </a:t>
            </a:r>
            <a:r>
              <a:rPr sz="2700" dirty="0" err="1"/>
              <a:t>специальной</a:t>
            </a:r>
            <a:r>
              <a:rPr sz="2700" dirty="0"/>
              <a:t> </a:t>
            </a:r>
            <a:r>
              <a:rPr sz="2700" dirty="0" err="1"/>
              <a:t>анкеты</a:t>
            </a:r>
            <a:r>
              <a:rPr sz="2700" dirty="0"/>
              <a:t>, </a:t>
            </a:r>
            <a:r>
              <a:rPr sz="2700" dirty="0" err="1"/>
              <a:t>содержащей</a:t>
            </a:r>
            <a:r>
              <a:rPr sz="2700" dirty="0"/>
              <a:t> </a:t>
            </a:r>
            <a:r>
              <a:rPr sz="2700" dirty="0" err="1"/>
              <a:t>вопросы</a:t>
            </a:r>
            <a:r>
              <a:rPr sz="2700" dirty="0"/>
              <a:t> о </a:t>
            </a:r>
            <a:r>
              <a:rPr sz="2700" dirty="0" err="1"/>
              <a:t>том</a:t>
            </a:r>
            <a:r>
              <a:rPr sz="2700" dirty="0"/>
              <a:t>, </a:t>
            </a:r>
            <a:r>
              <a:rPr sz="2700" dirty="0" err="1"/>
              <a:t>как</a:t>
            </a:r>
            <a:r>
              <a:rPr sz="2700" dirty="0"/>
              <a:t> </a:t>
            </a:r>
            <a:r>
              <a:rPr sz="2700" dirty="0" err="1"/>
              <a:t>сегодня</a:t>
            </a:r>
            <a:r>
              <a:rPr sz="2700" dirty="0"/>
              <a:t> </a:t>
            </a:r>
            <a:r>
              <a:rPr sz="2700" dirty="0" err="1"/>
              <a:t>работает</a:t>
            </a:r>
            <a:r>
              <a:rPr sz="2700" dirty="0"/>
              <a:t> </a:t>
            </a:r>
            <a:r>
              <a:rPr sz="2700" dirty="0" err="1"/>
              <a:t>школа</a:t>
            </a:r>
            <a:r>
              <a:rPr sz="2700" dirty="0"/>
              <a:t>.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sz="2700" dirty="0" err="1"/>
              <a:t>Мы</a:t>
            </a:r>
            <a:r>
              <a:rPr sz="2700" dirty="0"/>
              <a:t> </a:t>
            </a:r>
            <a:r>
              <a:rPr sz="2700" dirty="0" err="1"/>
              <a:t>приглашаем</a:t>
            </a:r>
            <a:r>
              <a:rPr sz="2700" dirty="0"/>
              <a:t> </a:t>
            </a:r>
            <a:r>
              <a:rPr sz="2700" dirty="0" err="1"/>
              <a:t>всех</a:t>
            </a:r>
            <a:r>
              <a:rPr sz="2700" dirty="0"/>
              <a:t> </a:t>
            </a:r>
            <a:r>
              <a:rPr sz="2700" dirty="0" err="1"/>
              <a:t>заинтересованных</a:t>
            </a:r>
            <a:r>
              <a:rPr sz="2700" dirty="0"/>
              <a:t> </a:t>
            </a:r>
            <a:r>
              <a:rPr sz="2700" dirty="0" err="1"/>
              <a:t>помочь</a:t>
            </a:r>
            <a:r>
              <a:rPr sz="2700" dirty="0"/>
              <a:t> в </a:t>
            </a:r>
            <a:r>
              <a:rPr sz="2700" dirty="0" err="1"/>
              <a:t>проведе</a:t>
            </a:r>
            <a:r>
              <a:rPr lang="ru-RU" sz="2700" dirty="0"/>
              <a:t>-</a:t>
            </a:r>
            <a:r>
              <a:rPr sz="2700" dirty="0" err="1"/>
              <a:t>нии</a:t>
            </a:r>
            <a:r>
              <a:rPr sz="2700" dirty="0"/>
              <a:t> </a:t>
            </a:r>
            <a:r>
              <a:rPr sz="2700" dirty="0" err="1"/>
              <a:t>этой</a:t>
            </a:r>
            <a:r>
              <a:rPr sz="2700" dirty="0"/>
              <a:t> </a:t>
            </a:r>
            <a:r>
              <a:rPr sz="2700" dirty="0" err="1"/>
              <a:t>важной</a:t>
            </a:r>
            <a:r>
              <a:rPr sz="2700" dirty="0"/>
              <a:t> </a:t>
            </a:r>
            <a:r>
              <a:rPr sz="2700" dirty="0" err="1"/>
              <a:t>работы</a:t>
            </a:r>
            <a:r>
              <a:rPr sz="2700" dirty="0"/>
              <a:t> </a:t>
            </a:r>
            <a:r>
              <a:rPr sz="2700" dirty="0" err="1"/>
              <a:t>стать</a:t>
            </a:r>
            <a:r>
              <a:rPr sz="2700" dirty="0"/>
              <a:t> </a:t>
            </a:r>
            <a:r>
              <a:rPr sz="2700" dirty="0" err="1"/>
              <a:t>нашими</a:t>
            </a:r>
            <a:r>
              <a:rPr sz="2700" dirty="0"/>
              <a:t> </a:t>
            </a:r>
            <a:r>
              <a:rPr sz="2700" dirty="0" err="1"/>
              <a:t>представителями</a:t>
            </a:r>
            <a:r>
              <a:rPr sz="2700" dirty="0"/>
              <a:t> – </a:t>
            </a:r>
            <a:r>
              <a:rPr sz="2700" dirty="0" err="1"/>
              <a:t>аудиторами</a:t>
            </a:r>
            <a:r>
              <a:rPr sz="2700" dirty="0"/>
              <a:t> «</a:t>
            </a:r>
            <a:r>
              <a:rPr sz="2700" dirty="0" err="1"/>
              <a:t>Родной</a:t>
            </a:r>
            <a:r>
              <a:rPr sz="2700" dirty="0"/>
              <a:t> </a:t>
            </a:r>
            <a:r>
              <a:rPr lang="ru-RU" sz="2700" dirty="0"/>
              <a:t> </a:t>
            </a:r>
            <a:r>
              <a:rPr sz="2700" dirty="0" err="1"/>
              <a:t>школы</a:t>
            </a:r>
            <a:r>
              <a:rPr sz="2700" dirty="0"/>
              <a:t>»! </a:t>
            </a:r>
            <a:r>
              <a:rPr sz="2700" dirty="0" err="1"/>
              <a:t>Участвовать</a:t>
            </a:r>
            <a:r>
              <a:rPr sz="2700" dirty="0"/>
              <a:t> в </a:t>
            </a:r>
            <a:r>
              <a:rPr sz="2700" dirty="0" err="1"/>
              <a:t>этой</a:t>
            </a:r>
            <a:r>
              <a:rPr sz="2700" dirty="0"/>
              <a:t> </a:t>
            </a:r>
            <a:r>
              <a:rPr sz="2700" dirty="0" err="1"/>
              <a:t>работе</a:t>
            </a:r>
            <a:r>
              <a:rPr sz="2700" dirty="0"/>
              <a:t> </a:t>
            </a:r>
            <a:r>
              <a:rPr sz="2700" dirty="0" err="1"/>
              <a:t>могут</a:t>
            </a:r>
            <a:r>
              <a:rPr sz="2700" dirty="0"/>
              <a:t> </a:t>
            </a:r>
            <a:r>
              <a:rPr sz="2700" dirty="0" err="1"/>
              <a:t>как</a:t>
            </a:r>
            <a:r>
              <a:rPr sz="2700" dirty="0"/>
              <a:t> </a:t>
            </a:r>
            <a:r>
              <a:rPr sz="2700" dirty="0" err="1"/>
              <a:t>сотрудники</a:t>
            </a:r>
            <a:r>
              <a:rPr sz="2700" dirty="0"/>
              <a:t> </a:t>
            </a:r>
            <a:r>
              <a:rPr sz="2700" dirty="0" err="1"/>
              <a:t>образовательных</a:t>
            </a:r>
            <a:r>
              <a:rPr sz="2700" dirty="0"/>
              <a:t> </a:t>
            </a:r>
            <a:r>
              <a:rPr sz="2700" dirty="0" err="1"/>
              <a:t>организаций</a:t>
            </a:r>
            <a:r>
              <a:rPr sz="2700" dirty="0"/>
              <a:t>, </a:t>
            </a:r>
            <a:r>
              <a:rPr sz="2700" dirty="0" err="1"/>
              <a:t>так</a:t>
            </a:r>
            <a:r>
              <a:rPr sz="2700" dirty="0"/>
              <a:t> и </a:t>
            </a:r>
            <a:r>
              <a:rPr sz="2700" dirty="0" err="1"/>
              <a:t>родители</a:t>
            </a:r>
            <a:r>
              <a:rPr sz="2700" dirty="0"/>
              <a:t>, и </a:t>
            </a:r>
            <a:r>
              <a:rPr sz="2700" dirty="0" err="1"/>
              <a:t>любые</a:t>
            </a:r>
            <a:r>
              <a:rPr sz="2700" dirty="0"/>
              <a:t> </a:t>
            </a:r>
            <a:r>
              <a:rPr sz="2700" dirty="0" err="1"/>
              <a:t>иные</a:t>
            </a:r>
            <a:r>
              <a:rPr sz="2700" dirty="0"/>
              <a:t> </a:t>
            </a:r>
            <a:r>
              <a:rPr sz="2700" dirty="0" err="1"/>
              <a:t>лица</a:t>
            </a:r>
            <a:r>
              <a:rPr sz="2700" dirty="0"/>
              <a:t>.</a:t>
            </a:r>
            <a:r>
              <a:rPr lang="ru-RU" sz="2700" dirty="0"/>
              <a:t> </a:t>
            </a:r>
            <a:endParaRPr sz="2700" dirty="0"/>
          </a:p>
          <a:p>
            <a:pPr>
              <a:defRPr>
                <a:solidFill>
                  <a:srgbClr val="FFFC79"/>
                </a:solidFill>
              </a:defRPr>
            </a:pPr>
            <a:r>
              <a:rPr sz="2700" dirty="0" err="1"/>
              <a:t>Задача</a:t>
            </a:r>
            <a:r>
              <a:rPr sz="2700" dirty="0"/>
              <a:t> </a:t>
            </a:r>
            <a:r>
              <a:rPr sz="2700" dirty="0" err="1"/>
              <a:t>аудиторов</a:t>
            </a:r>
            <a:r>
              <a:rPr sz="2700" dirty="0"/>
              <a:t> – </a:t>
            </a:r>
            <a:r>
              <a:rPr sz="2700" dirty="0" err="1"/>
              <a:t>привлечение</a:t>
            </a:r>
            <a:r>
              <a:rPr sz="2700" dirty="0"/>
              <a:t> </a:t>
            </a:r>
            <a:r>
              <a:rPr sz="2700" dirty="0" err="1"/>
              <a:t>сотрудников</a:t>
            </a:r>
            <a:r>
              <a:rPr sz="2700" dirty="0"/>
              <a:t> </a:t>
            </a:r>
            <a:r>
              <a:rPr sz="2700" dirty="0" err="1"/>
              <a:t>образова</a:t>
            </a:r>
            <a:r>
              <a:rPr lang="ru-RU" sz="2700" dirty="0"/>
              <a:t>-</a:t>
            </a:r>
            <a:r>
              <a:rPr sz="2700" dirty="0" err="1"/>
              <a:t>тельных</a:t>
            </a:r>
            <a:r>
              <a:rPr sz="2700" dirty="0"/>
              <a:t> </a:t>
            </a:r>
            <a:r>
              <a:rPr sz="2700" dirty="0" err="1"/>
              <a:t>организаций</a:t>
            </a:r>
            <a:r>
              <a:rPr sz="2700" dirty="0"/>
              <a:t> к </a:t>
            </a:r>
            <a:r>
              <a:rPr sz="2700" dirty="0" err="1"/>
              <a:t>участию</a:t>
            </a:r>
            <a:r>
              <a:rPr sz="2700" dirty="0"/>
              <a:t> в </a:t>
            </a:r>
            <a:r>
              <a:rPr sz="2700" dirty="0" err="1"/>
              <a:t>опросе</a:t>
            </a:r>
            <a:r>
              <a:rPr sz="2700" dirty="0"/>
              <a:t> и </a:t>
            </a:r>
            <a:r>
              <a:rPr sz="2700" dirty="0" err="1"/>
              <a:t>помощь</a:t>
            </a:r>
            <a:r>
              <a:rPr sz="2700" dirty="0"/>
              <a:t> </a:t>
            </a:r>
            <a:r>
              <a:rPr sz="2700" dirty="0" err="1"/>
              <a:t>им</a:t>
            </a:r>
            <a:r>
              <a:rPr sz="2700" dirty="0"/>
              <a:t> в </a:t>
            </a:r>
            <a:r>
              <a:rPr sz="2700" dirty="0" err="1"/>
              <a:t>прохождении</a:t>
            </a:r>
            <a:r>
              <a:rPr sz="2700" dirty="0"/>
              <a:t> </a:t>
            </a:r>
            <a:r>
              <a:rPr sz="2700" dirty="0" err="1"/>
              <a:t>анкетирования</a:t>
            </a:r>
            <a:r>
              <a:rPr sz="2700" dirty="0"/>
              <a:t> (</a:t>
            </a:r>
            <a:r>
              <a:rPr sz="2700" dirty="0" err="1"/>
              <a:t>консультирование</a:t>
            </a:r>
            <a:r>
              <a:rPr sz="2700" dirty="0"/>
              <a:t> </a:t>
            </a:r>
            <a:r>
              <a:rPr lang="ru-RU" sz="2700" dirty="0"/>
              <a:t> </a:t>
            </a:r>
            <a:r>
              <a:rPr sz="2700" dirty="0"/>
              <a:t>и </a:t>
            </a:r>
            <a:r>
              <a:rPr sz="2700" dirty="0" err="1"/>
              <a:t>распределение</a:t>
            </a:r>
            <a:r>
              <a:rPr sz="2700" dirty="0"/>
              <a:t> </a:t>
            </a:r>
            <a:r>
              <a:rPr sz="2700" dirty="0" err="1"/>
              <a:t>между</a:t>
            </a:r>
            <a:r>
              <a:rPr sz="2700" dirty="0"/>
              <a:t> </a:t>
            </a:r>
            <a:r>
              <a:rPr sz="2700" dirty="0" err="1"/>
              <a:t>участниками</a:t>
            </a:r>
            <a:r>
              <a:rPr sz="2700" dirty="0"/>
              <a:t> </a:t>
            </a:r>
            <a:r>
              <a:rPr sz="2700" dirty="0" err="1"/>
              <a:t>ключей</a:t>
            </a:r>
            <a:r>
              <a:rPr sz="2700" dirty="0"/>
              <a:t> </a:t>
            </a:r>
            <a:r>
              <a:rPr sz="2700" dirty="0" err="1"/>
              <a:t>доступа</a:t>
            </a:r>
            <a:r>
              <a:rPr sz="2700" dirty="0"/>
              <a:t> к </a:t>
            </a:r>
            <a:r>
              <a:rPr sz="2700" dirty="0" err="1"/>
              <a:t>анкете</a:t>
            </a:r>
            <a:r>
              <a:rPr sz="2700" dirty="0"/>
              <a:t>).</a:t>
            </a:r>
          </a:p>
          <a:p>
            <a:pPr>
              <a:defRPr>
                <a:solidFill>
                  <a:srgbClr val="FFFC79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Для проведения аудита системы образования России нам нужны…"/>
          <p:cNvSpPr txBox="1"/>
          <p:nvPr/>
        </p:nvSpPr>
        <p:spPr>
          <a:xfrm>
            <a:off x="223024" y="271603"/>
            <a:ext cx="8530683" cy="6324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>
                <a:solidFill>
                  <a:srgbClr val="FFFC79"/>
                </a:solidFill>
              </a:defRPr>
            </a:pPr>
            <a:endParaRPr lang="ru-RU" sz="2700" dirty="0"/>
          </a:p>
          <a:p>
            <a:pPr>
              <a:defRPr>
                <a:solidFill>
                  <a:srgbClr val="FFFC79"/>
                </a:solidFill>
              </a:defRPr>
            </a:pPr>
            <a:endParaRPr lang="ru-RU" sz="2700" dirty="0"/>
          </a:p>
          <a:p>
            <a:pPr>
              <a:defRPr>
                <a:solidFill>
                  <a:srgbClr val="FFFC79"/>
                </a:solidFill>
              </a:defRPr>
            </a:pPr>
            <a:r>
              <a:rPr sz="2700" dirty="0" err="1"/>
              <a:t>Главная</a:t>
            </a:r>
            <a:r>
              <a:rPr sz="2700" dirty="0"/>
              <a:t> </a:t>
            </a:r>
            <a:r>
              <a:rPr sz="2700" dirty="0" err="1"/>
              <a:t>функция</a:t>
            </a:r>
            <a:r>
              <a:rPr sz="2700" dirty="0"/>
              <a:t> </a:t>
            </a:r>
            <a:r>
              <a:rPr sz="2700" dirty="0" err="1"/>
              <a:t>аудиторов</a:t>
            </a:r>
            <a:r>
              <a:rPr sz="2700" dirty="0"/>
              <a:t> – </a:t>
            </a:r>
            <a:r>
              <a:rPr sz="2700" dirty="0" err="1"/>
              <a:t>привлечь</a:t>
            </a:r>
            <a:r>
              <a:rPr sz="2700" dirty="0"/>
              <a:t> к </a:t>
            </a:r>
            <a:r>
              <a:rPr sz="2700" dirty="0" err="1"/>
              <a:t>участию</a:t>
            </a:r>
            <a:r>
              <a:rPr sz="2700" dirty="0"/>
              <a:t> в </a:t>
            </a:r>
            <a:r>
              <a:rPr sz="2700" dirty="0" err="1"/>
              <a:t>опросе</a:t>
            </a:r>
            <a:r>
              <a:rPr sz="2700" dirty="0"/>
              <a:t> </a:t>
            </a:r>
            <a:r>
              <a:rPr sz="2700" dirty="0" err="1"/>
              <a:t>как</a:t>
            </a:r>
            <a:r>
              <a:rPr sz="2700" dirty="0"/>
              <a:t> </a:t>
            </a:r>
            <a:r>
              <a:rPr sz="2700" dirty="0" err="1"/>
              <a:t>можно</a:t>
            </a:r>
            <a:r>
              <a:rPr sz="2700" dirty="0"/>
              <a:t> </a:t>
            </a:r>
            <a:r>
              <a:rPr sz="2700" dirty="0" err="1"/>
              <a:t>большее</a:t>
            </a:r>
            <a:r>
              <a:rPr sz="2700" dirty="0"/>
              <a:t> </a:t>
            </a:r>
            <a:r>
              <a:rPr sz="2700" dirty="0" err="1"/>
              <a:t>число</a:t>
            </a:r>
            <a:r>
              <a:rPr sz="2700" dirty="0"/>
              <a:t> </a:t>
            </a:r>
            <a:r>
              <a:rPr sz="2700" dirty="0" err="1"/>
              <a:t>работников</a:t>
            </a:r>
            <a:r>
              <a:rPr sz="2700" dirty="0"/>
              <a:t> </a:t>
            </a:r>
            <a:r>
              <a:rPr sz="2700" dirty="0" err="1"/>
              <a:t>системы</a:t>
            </a:r>
            <a:r>
              <a:rPr sz="2700" dirty="0"/>
              <a:t> </a:t>
            </a:r>
            <a:r>
              <a:rPr sz="2700" dirty="0" err="1"/>
              <a:t>школьного</a:t>
            </a:r>
            <a:r>
              <a:rPr sz="2700" dirty="0"/>
              <a:t> (</a:t>
            </a:r>
            <a:r>
              <a:rPr sz="2700" dirty="0" err="1"/>
              <a:t>только</a:t>
            </a:r>
            <a:r>
              <a:rPr sz="2700" dirty="0"/>
              <a:t> </a:t>
            </a:r>
            <a:r>
              <a:rPr sz="2700" dirty="0" err="1"/>
              <a:t>школьного</a:t>
            </a:r>
            <a:r>
              <a:rPr sz="2700" dirty="0"/>
              <a:t>!) </a:t>
            </a:r>
            <a:r>
              <a:rPr sz="2700" dirty="0" err="1"/>
              <a:t>образования</a:t>
            </a:r>
            <a:r>
              <a:rPr sz="2700" dirty="0"/>
              <a:t>.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sz="2700" dirty="0" err="1"/>
              <a:t>Подробнее</a:t>
            </a:r>
            <a:r>
              <a:rPr sz="2700" dirty="0"/>
              <a:t> о </a:t>
            </a:r>
            <a:r>
              <a:rPr sz="2700" dirty="0" err="1"/>
              <a:t>проводимом</a:t>
            </a:r>
            <a:r>
              <a:rPr sz="2700" dirty="0"/>
              <a:t> </a:t>
            </a:r>
            <a:r>
              <a:rPr sz="2700" dirty="0" err="1"/>
              <a:t>исследовании</a:t>
            </a:r>
            <a:r>
              <a:rPr sz="2700" dirty="0"/>
              <a:t> и о </a:t>
            </a:r>
            <a:r>
              <a:rPr sz="2700" dirty="0" err="1"/>
              <a:t>том</a:t>
            </a:r>
            <a:r>
              <a:rPr sz="2700" dirty="0"/>
              <a:t>, </a:t>
            </a:r>
            <a:r>
              <a:rPr sz="2700" dirty="0" err="1"/>
              <a:t>как</a:t>
            </a:r>
            <a:r>
              <a:rPr sz="2700" dirty="0"/>
              <a:t> </a:t>
            </a:r>
            <a:r>
              <a:rPr sz="2700" dirty="0" err="1"/>
              <a:t>стать</a:t>
            </a:r>
            <a:r>
              <a:rPr sz="2700" dirty="0"/>
              <a:t> </a:t>
            </a:r>
            <a:r>
              <a:rPr sz="2700" dirty="0" err="1"/>
              <a:t>Аудитором</a:t>
            </a:r>
            <a:r>
              <a:rPr sz="2700" dirty="0"/>
              <a:t> "</a:t>
            </a:r>
            <a:r>
              <a:rPr sz="2700" dirty="0" err="1"/>
              <a:t>Родной</a:t>
            </a:r>
            <a:r>
              <a:rPr sz="2700" dirty="0"/>
              <a:t> </a:t>
            </a:r>
            <a:r>
              <a:rPr sz="2700" dirty="0" err="1"/>
              <a:t>школы</a:t>
            </a:r>
            <a:r>
              <a:rPr sz="2700" dirty="0"/>
              <a:t>" - в </a:t>
            </a:r>
            <a:r>
              <a:rPr sz="2700" dirty="0" err="1"/>
              <a:t>этой</a:t>
            </a:r>
            <a:r>
              <a:rPr sz="2700" dirty="0"/>
              <a:t> </a:t>
            </a:r>
            <a:r>
              <a:rPr sz="2700" dirty="0" err="1"/>
              <a:t>публикации</a:t>
            </a:r>
            <a:r>
              <a:rPr sz="2700" dirty="0"/>
              <a:t> </a:t>
            </a:r>
            <a:r>
              <a:rPr sz="2700" dirty="0" err="1"/>
              <a:t>на</a:t>
            </a:r>
            <a:r>
              <a:rPr sz="2700" dirty="0"/>
              <a:t> </a:t>
            </a:r>
            <a:r>
              <a:rPr sz="2700" dirty="0" err="1"/>
              <a:t>нашем</a:t>
            </a:r>
            <a:r>
              <a:rPr sz="2700" dirty="0"/>
              <a:t> </a:t>
            </a:r>
            <a:r>
              <a:rPr sz="2700" dirty="0" err="1"/>
              <a:t>сайте</a:t>
            </a:r>
            <a:r>
              <a:rPr sz="2700" dirty="0"/>
              <a:t> (https://роднаяшкола.рф/audit/)!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sz="2700" dirty="0" err="1"/>
              <a:t>Там</a:t>
            </a:r>
            <a:r>
              <a:rPr sz="2700" dirty="0"/>
              <a:t> </a:t>
            </a:r>
            <a:r>
              <a:rPr sz="2700" dirty="0" err="1"/>
              <a:t>же</a:t>
            </a:r>
            <a:r>
              <a:rPr sz="2700" dirty="0"/>
              <a:t> </a:t>
            </a:r>
            <a:r>
              <a:rPr sz="2700" dirty="0" err="1"/>
              <a:t>вы</a:t>
            </a:r>
            <a:r>
              <a:rPr sz="2700" dirty="0"/>
              <a:t> </a:t>
            </a:r>
            <a:r>
              <a:rPr sz="2700" dirty="0" err="1"/>
              <a:t>найдете</a:t>
            </a:r>
            <a:r>
              <a:rPr sz="2700" dirty="0"/>
              <a:t> и </a:t>
            </a:r>
            <a:r>
              <a:rPr sz="2700" dirty="0" err="1"/>
              <a:t>ссылку</a:t>
            </a:r>
            <a:r>
              <a:rPr sz="2700" dirty="0"/>
              <a:t> </a:t>
            </a:r>
            <a:r>
              <a:rPr sz="2700" dirty="0" err="1"/>
              <a:t>на</a:t>
            </a:r>
            <a:r>
              <a:rPr sz="2700" dirty="0"/>
              <a:t> </a:t>
            </a:r>
            <a:r>
              <a:rPr sz="2700" dirty="0" err="1"/>
              <a:t>страницу</a:t>
            </a:r>
            <a:r>
              <a:rPr sz="2700" dirty="0"/>
              <a:t> </a:t>
            </a:r>
            <a:r>
              <a:rPr sz="2700" dirty="0" err="1"/>
              <a:t>регистрации</a:t>
            </a:r>
            <a:r>
              <a:rPr sz="2700" dirty="0"/>
              <a:t> </a:t>
            </a:r>
            <a:r>
              <a:rPr sz="2700" dirty="0" err="1"/>
              <a:t>аудиторов</a:t>
            </a:r>
            <a:r>
              <a:rPr sz="2700" dirty="0"/>
              <a:t>.</a:t>
            </a:r>
          </a:p>
          <a:p>
            <a:pPr>
              <a:defRPr>
                <a:solidFill>
                  <a:srgbClr val="FFFC79"/>
                </a:solidFill>
              </a:defRPr>
            </a:pPr>
            <a:r>
              <a:rPr sz="2700" dirty="0"/>
              <a:t>👉</a:t>
            </a:r>
            <a:r>
              <a:rPr sz="2700" dirty="0" err="1"/>
              <a:t>Вопросы</a:t>
            </a:r>
            <a:r>
              <a:rPr sz="2700" dirty="0"/>
              <a:t> </a:t>
            </a:r>
            <a:r>
              <a:rPr sz="2700" dirty="0" err="1"/>
              <a:t>по</a:t>
            </a:r>
            <a:r>
              <a:rPr sz="2700" dirty="0"/>
              <a:t> </a:t>
            </a:r>
            <a:r>
              <a:rPr sz="2700" dirty="0" err="1"/>
              <a:t>организации</a:t>
            </a:r>
            <a:r>
              <a:rPr sz="2700" dirty="0"/>
              <a:t> </a:t>
            </a:r>
            <a:r>
              <a:rPr sz="2700" dirty="0" err="1"/>
              <a:t>работы</a:t>
            </a:r>
            <a:r>
              <a:rPr sz="2700" dirty="0"/>
              <a:t> </a:t>
            </a:r>
            <a:r>
              <a:rPr sz="2700" dirty="0" err="1"/>
              <a:t>аудиторов</a:t>
            </a:r>
            <a:r>
              <a:rPr sz="2700" dirty="0"/>
              <a:t> </a:t>
            </a:r>
            <a:r>
              <a:rPr sz="2700" dirty="0" err="1"/>
              <a:t>буд</a:t>
            </a:r>
            <a:r>
              <a:rPr lang="ru-RU" sz="2700" dirty="0"/>
              <a:t>у</a:t>
            </a:r>
            <a:r>
              <a:rPr sz="2700" dirty="0"/>
              <a:t>т </a:t>
            </a:r>
            <a:r>
              <a:rPr sz="2700" dirty="0" err="1"/>
              <a:t>рассмотрены</a:t>
            </a:r>
            <a:r>
              <a:rPr sz="2700" dirty="0"/>
              <a:t> </a:t>
            </a:r>
            <a:r>
              <a:rPr sz="2700" dirty="0" err="1"/>
              <a:t>на</a:t>
            </a:r>
            <a:r>
              <a:rPr sz="2700" dirty="0"/>
              <a:t> </a:t>
            </a:r>
            <a:r>
              <a:rPr sz="2700" dirty="0" err="1"/>
              <a:t>специальном</a:t>
            </a:r>
            <a:r>
              <a:rPr sz="2700" dirty="0"/>
              <a:t> </a:t>
            </a:r>
            <a:r>
              <a:rPr sz="2700" dirty="0" err="1"/>
              <a:t>вебинаре</a:t>
            </a:r>
            <a:r>
              <a:rPr sz="2700" dirty="0"/>
              <a:t>, </a:t>
            </a:r>
            <a:r>
              <a:rPr sz="2700" dirty="0" err="1"/>
              <a:t>на</a:t>
            </a:r>
            <a:r>
              <a:rPr sz="2700" dirty="0"/>
              <a:t> </a:t>
            </a:r>
            <a:r>
              <a:rPr sz="2700" dirty="0" err="1"/>
              <a:t>который</a:t>
            </a:r>
            <a:r>
              <a:rPr sz="2700" dirty="0"/>
              <a:t> </a:t>
            </a:r>
            <a:r>
              <a:rPr sz="2700" dirty="0" err="1"/>
              <a:t>мы</a:t>
            </a:r>
            <a:r>
              <a:rPr sz="2700" dirty="0"/>
              <a:t> </a:t>
            </a:r>
            <a:r>
              <a:rPr sz="2700" dirty="0" err="1"/>
              <a:t>пригласим</a:t>
            </a:r>
            <a:r>
              <a:rPr sz="2700" dirty="0"/>
              <a:t> </a:t>
            </a:r>
            <a:r>
              <a:rPr sz="2700" dirty="0" err="1"/>
              <a:t>зарегистрировавшихся</a:t>
            </a:r>
            <a:r>
              <a:rPr sz="2700" dirty="0"/>
              <a:t> </a:t>
            </a:r>
            <a:r>
              <a:rPr sz="2700" dirty="0" err="1"/>
              <a:t>по</a:t>
            </a:r>
            <a:r>
              <a:rPr sz="2700" dirty="0"/>
              <a:t> </a:t>
            </a:r>
            <a:r>
              <a:rPr sz="2700" dirty="0" err="1"/>
              <a:t>адресу</a:t>
            </a:r>
            <a:r>
              <a:rPr sz="2700" dirty="0"/>
              <a:t> </a:t>
            </a:r>
            <a:r>
              <a:rPr sz="2700" dirty="0" err="1"/>
              <a:t>электронной</a:t>
            </a:r>
            <a:r>
              <a:rPr sz="2700" dirty="0"/>
              <a:t> </a:t>
            </a:r>
            <a:r>
              <a:rPr sz="2700" dirty="0" err="1"/>
              <a:t>почты</a:t>
            </a:r>
            <a:r>
              <a:rPr sz="2700" dirty="0"/>
              <a:t>, </a:t>
            </a:r>
            <a:r>
              <a:rPr sz="2700" dirty="0" err="1"/>
              <a:t>указанной</a:t>
            </a:r>
            <a:r>
              <a:rPr sz="2700" dirty="0"/>
              <a:t> </a:t>
            </a:r>
            <a:r>
              <a:rPr sz="2700" dirty="0" err="1"/>
              <a:t>при</a:t>
            </a:r>
            <a:r>
              <a:rPr sz="2700" dirty="0"/>
              <a:t> </a:t>
            </a:r>
            <a:r>
              <a:rPr sz="2700" dirty="0" err="1"/>
              <a:t>регистрации</a:t>
            </a:r>
            <a:r>
              <a:rPr sz="2700" dirty="0"/>
              <a:t>.</a:t>
            </a:r>
          </a:p>
          <a:p>
            <a:pPr>
              <a:defRPr>
                <a:solidFill>
                  <a:srgbClr val="FFFC79"/>
                </a:solidFill>
              </a:defRPr>
            </a:pPr>
            <a:endParaRPr sz="2700" dirty="0"/>
          </a:p>
        </p:txBody>
      </p:sp>
    </p:spTree>
    <p:extLst>
      <p:ext uri="{BB962C8B-B14F-4D97-AF65-F5344CB8AC3E}">
        <p14:creationId xmlns:p14="http://schemas.microsoft.com/office/powerpoint/2010/main" val="236442387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ВЕРНУТЬ СОДЕРЖАНИЕ ШКОЛЬНОМУ УРОКУ!"/>
          <p:cNvSpPr txBox="1"/>
          <p:nvPr/>
        </p:nvSpPr>
        <p:spPr>
          <a:xfrm>
            <a:off x="461002" y="258563"/>
            <a:ext cx="8221996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 defTabSz="457200">
              <a:defRPr sz="2800">
                <a:solidFill>
                  <a:srgbClr val="FF260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ВЕРНУТЬ СОДЕРЖАНИЕ ШКОЛЬНОМУ УРОКУ!</a:t>
            </a:r>
          </a:p>
        </p:txBody>
      </p:sp>
      <p:sp>
        <p:nvSpPr>
          <p:cNvPr id="159" name="А. Внедрение формулы зарплаты директора наподобие московской;…"/>
          <p:cNvSpPr txBox="1"/>
          <p:nvPr/>
        </p:nvSpPr>
        <p:spPr>
          <a:xfrm>
            <a:off x="461002" y="872995"/>
            <a:ext cx="8221996" cy="4924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700">
                <a:solidFill>
                  <a:srgbClr val="00FDFF"/>
                </a:solidFill>
              </a:defRPr>
            </a:pPr>
            <a:r>
              <a:rPr lang="ru-RU" sz="2700" dirty="0"/>
              <a:t>   </a:t>
            </a:r>
          </a:p>
          <a:p>
            <a:pPr>
              <a:defRPr sz="1700">
                <a:solidFill>
                  <a:srgbClr val="00FDFF"/>
                </a:solidFill>
              </a:defRPr>
            </a:pPr>
            <a:r>
              <a:rPr lang="ru-RU" sz="2700" dirty="0"/>
              <a:t>   </a:t>
            </a:r>
            <a:r>
              <a:rPr sz="2700" dirty="0"/>
              <a:t>А. </a:t>
            </a:r>
            <a:r>
              <a:rPr sz="2700" dirty="0" err="1"/>
              <a:t>Внедрение</a:t>
            </a:r>
            <a:r>
              <a:rPr sz="2700" dirty="0"/>
              <a:t> </a:t>
            </a:r>
            <a:r>
              <a:rPr sz="2700" dirty="0" err="1"/>
              <a:t>формулы</a:t>
            </a:r>
            <a:r>
              <a:rPr sz="2700" dirty="0"/>
              <a:t> </a:t>
            </a:r>
            <a:r>
              <a:rPr sz="2700" dirty="0" err="1"/>
              <a:t>зарплаты</a:t>
            </a:r>
            <a:r>
              <a:rPr sz="2700" dirty="0"/>
              <a:t> </a:t>
            </a:r>
            <a:r>
              <a:rPr sz="2700" dirty="0" err="1"/>
              <a:t>директора</a:t>
            </a:r>
            <a:r>
              <a:rPr sz="2700" dirty="0"/>
              <a:t> </a:t>
            </a:r>
            <a:r>
              <a:rPr sz="2700" dirty="0" err="1"/>
              <a:t>наподобие</a:t>
            </a:r>
            <a:r>
              <a:rPr sz="2700" dirty="0"/>
              <a:t> </a:t>
            </a:r>
            <a:r>
              <a:rPr sz="2700" dirty="0" err="1"/>
              <a:t>московской</a:t>
            </a:r>
            <a:r>
              <a:rPr sz="2700" dirty="0"/>
              <a:t>;</a:t>
            </a:r>
          </a:p>
          <a:p>
            <a:pPr>
              <a:defRPr sz="1700">
                <a:solidFill>
                  <a:srgbClr val="00FDFF"/>
                </a:solidFill>
              </a:defRPr>
            </a:pPr>
            <a:r>
              <a:rPr lang="ru-RU" sz="2700" dirty="0"/>
              <a:t>   </a:t>
            </a:r>
            <a:r>
              <a:rPr sz="2700" dirty="0"/>
              <a:t>Б. </a:t>
            </a:r>
            <a:r>
              <a:rPr sz="2700" dirty="0" err="1"/>
              <a:t>Обязательная</a:t>
            </a:r>
            <a:r>
              <a:rPr sz="2700" dirty="0"/>
              <a:t> </a:t>
            </a:r>
            <a:r>
              <a:rPr sz="2700" dirty="0" err="1"/>
              <a:t>публикация</a:t>
            </a:r>
            <a:r>
              <a:rPr sz="2700" dirty="0"/>
              <a:t> </a:t>
            </a:r>
            <a:r>
              <a:rPr sz="2700" dirty="0" err="1"/>
              <a:t>ведомости</a:t>
            </a:r>
            <a:r>
              <a:rPr sz="2700" dirty="0"/>
              <a:t> </a:t>
            </a:r>
            <a:r>
              <a:rPr sz="2700" dirty="0" err="1"/>
              <a:t>зарплат</a:t>
            </a:r>
            <a:r>
              <a:rPr sz="2700" dirty="0"/>
              <a:t> (</a:t>
            </a:r>
            <a:r>
              <a:rPr sz="2700" dirty="0" err="1"/>
              <a:t>без</a:t>
            </a:r>
            <a:r>
              <a:rPr sz="2700" dirty="0"/>
              <a:t> </a:t>
            </a:r>
            <a:r>
              <a:rPr sz="2700" dirty="0" err="1"/>
              <a:t>фамилий</a:t>
            </a:r>
            <a:r>
              <a:rPr sz="2700" dirty="0"/>
              <a:t>);</a:t>
            </a:r>
          </a:p>
          <a:p>
            <a:pPr>
              <a:defRPr sz="1700">
                <a:solidFill>
                  <a:srgbClr val="00FDFF"/>
                </a:solidFill>
              </a:defRPr>
            </a:pPr>
            <a:r>
              <a:rPr lang="ru-RU" sz="2700" dirty="0"/>
              <a:t>   </a:t>
            </a:r>
            <a:r>
              <a:rPr sz="2700" dirty="0"/>
              <a:t>В. </a:t>
            </a:r>
            <a:r>
              <a:rPr sz="2700" dirty="0" err="1"/>
              <a:t>Требование</a:t>
            </a:r>
            <a:r>
              <a:rPr sz="2700" dirty="0"/>
              <a:t>, </a:t>
            </a:r>
            <a:r>
              <a:rPr sz="2700" dirty="0" err="1"/>
              <a:t>чтобы</a:t>
            </a:r>
            <a:r>
              <a:rPr sz="2700" dirty="0"/>
              <a:t> </a:t>
            </a:r>
            <a:r>
              <a:rPr sz="2700" dirty="0" err="1"/>
              <a:t>минимум</a:t>
            </a:r>
            <a:r>
              <a:rPr sz="2700" dirty="0"/>
              <a:t> 50 (</a:t>
            </a:r>
            <a:r>
              <a:rPr sz="2700" dirty="0" err="1"/>
              <a:t>лучше</a:t>
            </a:r>
            <a:r>
              <a:rPr sz="2700" dirty="0"/>
              <a:t> 70) </a:t>
            </a:r>
            <a:r>
              <a:rPr sz="2700" dirty="0" err="1"/>
              <a:t>процентов</a:t>
            </a:r>
            <a:r>
              <a:rPr sz="2700" dirty="0"/>
              <a:t> </a:t>
            </a:r>
            <a:r>
              <a:rPr sz="2700" dirty="0" err="1"/>
              <a:t>средств</a:t>
            </a:r>
            <a:r>
              <a:rPr sz="2700" dirty="0"/>
              <a:t> </a:t>
            </a:r>
            <a:r>
              <a:rPr lang="ru-RU" sz="2700" dirty="0"/>
              <a:t> </a:t>
            </a:r>
            <a:r>
              <a:rPr sz="2700" dirty="0" err="1"/>
              <a:t>Фонда</a:t>
            </a:r>
            <a:r>
              <a:rPr sz="2700" dirty="0"/>
              <a:t> </a:t>
            </a:r>
            <a:r>
              <a:rPr sz="2700" dirty="0" err="1"/>
              <a:t>зарплат</a:t>
            </a:r>
            <a:r>
              <a:rPr sz="2700" dirty="0"/>
              <a:t> </a:t>
            </a:r>
            <a:r>
              <a:rPr sz="2700" dirty="0" err="1"/>
              <a:t>шло</a:t>
            </a:r>
            <a:r>
              <a:rPr sz="2700" dirty="0"/>
              <a:t> </a:t>
            </a:r>
            <a:r>
              <a:rPr sz="2700" dirty="0" err="1"/>
              <a:t>непосредственно</a:t>
            </a:r>
            <a:r>
              <a:rPr sz="2700" dirty="0"/>
              <a:t> </a:t>
            </a:r>
            <a:r>
              <a:rPr sz="2700" dirty="0" err="1"/>
              <a:t>на</a:t>
            </a:r>
            <a:r>
              <a:rPr sz="2700" dirty="0"/>
              <a:t> </a:t>
            </a:r>
            <a:r>
              <a:rPr sz="2700" dirty="0" err="1"/>
              <a:t>зарплаты</a:t>
            </a:r>
            <a:r>
              <a:rPr sz="2700" dirty="0"/>
              <a:t> </a:t>
            </a:r>
            <a:r>
              <a:rPr sz="2700" dirty="0" err="1"/>
              <a:t>учителей</a:t>
            </a:r>
            <a:r>
              <a:rPr sz="2700" dirty="0"/>
              <a:t> </a:t>
            </a:r>
          </a:p>
          <a:p>
            <a:pPr>
              <a:defRPr sz="1700">
                <a:solidFill>
                  <a:srgbClr val="00FDFF"/>
                </a:solidFill>
              </a:defRPr>
            </a:pPr>
            <a:r>
              <a:rPr sz="2700" dirty="0"/>
              <a:t>ПО СЕТКЕ РАСПИСАНИЯ УРОКОВ;</a:t>
            </a:r>
          </a:p>
          <a:p>
            <a:pPr>
              <a:defRPr sz="1700">
                <a:solidFill>
                  <a:srgbClr val="00FDFF"/>
                </a:solidFill>
              </a:defRPr>
            </a:pPr>
            <a:r>
              <a:rPr lang="ru-RU" sz="2700" dirty="0"/>
              <a:t>   </a:t>
            </a:r>
            <a:r>
              <a:rPr sz="2700" dirty="0"/>
              <a:t>Г. </a:t>
            </a:r>
            <a:r>
              <a:rPr sz="2700" dirty="0" err="1"/>
              <a:t>Комиссия</a:t>
            </a:r>
            <a:r>
              <a:rPr sz="2700" dirty="0"/>
              <a:t> </a:t>
            </a:r>
            <a:r>
              <a:rPr sz="2700" dirty="0" err="1"/>
              <a:t>оперативного</a:t>
            </a:r>
            <a:r>
              <a:rPr sz="2700" dirty="0"/>
              <a:t> </a:t>
            </a:r>
            <a:r>
              <a:rPr sz="2700" dirty="0" err="1"/>
              <a:t>реагирования</a:t>
            </a:r>
            <a:r>
              <a:rPr sz="2700" dirty="0"/>
              <a:t> (</a:t>
            </a:r>
            <a:r>
              <a:rPr sz="2700" dirty="0" err="1"/>
              <a:t>на</a:t>
            </a:r>
            <a:r>
              <a:rPr sz="2700" dirty="0"/>
              <a:t> </a:t>
            </a:r>
            <a:r>
              <a:rPr sz="2700" dirty="0" err="1"/>
              <a:t>случай</a:t>
            </a:r>
            <a:r>
              <a:rPr sz="2700" dirty="0"/>
              <a:t> </a:t>
            </a:r>
            <a:r>
              <a:rPr lang="ru-RU" sz="2700" dirty="0"/>
              <a:t>«</a:t>
            </a:r>
            <a:r>
              <a:rPr sz="2700" dirty="0" err="1"/>
              <a:t>обмана</a:t>
            </a:r>
            <a:r>
              <a:rPr sz="2700" dirty="0"/>
              <a:t> </a:t>
            </a:r>
            <a:r>
              <a:rPr sz="2700" dirty="0" err="1"/>
              <a:t>системы</a:t>
            </a:r>
            <a:r>
              <a:rPr lang="ru-RU" sz="2700" dirty="0"/>
              <a:t>»</a:t>
            </a:r>
            <a:r>
              <a:rPr sz="2700" dirty="0"/>
              <a:t>');</a:t>
            </a:r>
          </a:p>
          <a:p>
            <a:pPr>
              <a:defRPr sz="1700">
                <a:solidFill>
                  <a:srgbClr val="00FDFF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20677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ВЕРНУТЬ СОДЕРЖАНИЕ ШКОЛЬНОМУ УРОКУ!"/>
          <p:cNvSpPr txBox="1"/>
          <p:nvPr/>
        </p:nvSpPr>
        <p:spPr>
          <a:xfrm>
            <a:off x="461002" y="258563"/>
            <a:ext cx="8221996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 defTabSz="457200">
              <a:defRPr sz="2800">
                <a:solidFill>
                  <a:srgbClr val="FF260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ВЕРНУТЬ СОДЕРЖАНИЕ ШКОЛЬНОМУ УРОКУ!</a:t>
            </a:r>
          </a:p>
        </p:txBody>
      </p:sp>
      <p:sp>
        <p:nvSpPr>
          <p:cNvPr id="159" name="А. Внедрение формулы зарплаты директора наподобие московской;…"/>
          <p:cNvSpPr txBox="1"/>
          <p:nvPr/>
        </p:nvSpPr>
        <p:spPr>
          <a:xfrm>
            <a:off x="256478" y="872995"/>
            <a:ext cx="8541833" cy="5493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700">
                <a:solidFill>
                  <a:srgbClr val="00FDFF"/>
                </a:solidFill>
              </a:defRPr>
            </a:pPr>
            <a:r>
              <a:rPr lang="ru-RU" sz="2700" dirty="0"/>
              <a:t>   </a:t>
            </a:r>
            <a:r>
              <a:rPr sz="2700" dirty="0"/>
              <a:t>Д. </a:t>
            </a:r>
            <a:r>
              <a:rPr sz="2700" dirty="0" err="1"/>
              <a:t>Ликвидация</a:t>
            </a:r>
            <a:r>
              <a:rPr sz="2700" dirty="0"/>
              <a:t> </a:t>
            </a:r>
            <a:r>
              <a:rPr sz="2700" dirty="0" err="1"/>
              <a:t>любой</a:t>
            </a:r>
            <a:r>
              <a:rPr sz="2700" dirty="0"/>
              <a:t> </a:t>
            </a:r>
            <a:r>
              <a:rPr sz="2700" dirty="0" err="1"/>
              <a:t>бюрократической</a:t>
            </a:r>
            <a:r>
              <a:rPr sz="2700" dirty="0"/>
              <a:t> </a:t>
            </a:r>
            <a:r>
              <a:rPr sz="2700" dirty="0" err="1"/>
              <a:t>отчётности</a:t>
            </a:r>
            <a:r>
              <a:rPr sz="2700" dirty="0"/>
              <a:t> (в </a:t>
            </a:r>
            <a:r>
              <a:rPr sz="2700" dirty="0" err="1"/>
              <a:t>кооперации</a:t>
            </a:r>
            <a:r>
              <a:rPr sz="2700" dirty="0"/>
              <a:t> с </a:t>
            </a:r>
            <a:r>
              <a:rPr sz="2700" dirty="0" err="1"/>
              <a:t>Минпросом</a:t>
            </a:r>
            <a:r>
              <a:rPr sz="2700" dirty="0"/>
              <a:t>) </a:t>
            </a:r>
            <a:r>
              <a:rPr sz="2700" dirty="0" err="1"/>
              <a:t>учителей</a:t>
            </a:r>
            <a:r>
              <a:rPr sz="2700" dirty="0"/>
              <a:t>, </a:t>
            </a:r>
            <a:r>
              <a:rPr sz="2700" dirty="0" err="1"/>
              <a:t>отмена</a:t>
            </a:r>
            <a:r>
              <a:rPr sz="2700" dirty="0"/>
              <a:t> </a:t>
            </a:r>
            <a:r>
              <a:rPr sz="2700" dirty="0" err="1"/>
              <a:t>бессмысленных</a:t>
            </a:r>
            <a:r>
              <a:rPr sz="2700" dirty="0"/>
              <a:t> ВПР (</a:t>
            </a:r>
            <a:r>
              <a:rPr sz="2700" dirty="0" err="1"/>
              <a:t>тут</a:t>
            </a:r>
            <a:r>
              <a:rPr sz="2700" dirty="0"/>
              <a:t> </a:t>
            </a:r>
            <a:r>
              <a:rPr sz="2700" dirty="0" err="1"/>
              <a:t>надо</a:t>
            </a:r>
            <a:r>
              <a:rPr sz="2700" dirty="0"/>
              <a:t> с РАО </a:t>
            </a:r>
            <a:r>
              <a:rPr sz="2700" dirty="0" err="1"/>
              <a:t>будет</a:t>
            </a:r>
            <a:r>
              <a:rPr sz="2700" dirty="0"/>
              <a:t> </a:t>
            </a:r>
            <a:r>
              <a:rPr sz="2700" dirty="0" err="1"/>
              <a:t>договариваться</a:t>
            </a:r>
            <a:r>
              <a:rPr sz="2700" dirty="0"/>
              <a:t>);</a:t>
            </a:r>
          </a:p>
          <a:p>
            <a:pPr>
              <a:defRPr sz="1700">
                <a:solidFill>
                  <a:srgbClr val="00FDFF"/>
                </a:solidFill>
              </a:defRPr>
            </a:pPr>
            <a:r>
              <a:rPr lang="ru-RU" sz="2700" dirty="0"/>
              <a:t>   </a:t>
            </a:r>
            <a:r>
              <a:rPr sz="2700" dirty="0"/>
              <a:t>Е. </a:t>
            </a:r>
            <a:r>
              <a:rPr sz="2700" dirty="0" err="1"/>
              <a:t>Создание</a:t>
            </a:r>
            <a:r>
              <a:rPr sz="2700" dirty="0"/>
              <a:t> </a:t>
            </a:r>
            <a:r>
              <a:rPr sz="2700" dirty="0" err="1"/>
              <a:t>базы</a:t>
            </a:r>
            <a:r>
              <a:rPr sz="2700" dirty="0"/>
              <a:t> </a:t>
            </a:r>
            <a:r>
              <a:rPr lang="ru-RU" sz="2700" dirty="0"/>
              <a:t>"</a:t>
            </a:r>
            <a:r>
              <a:rPr sz="2700" dirty="0" err="1"/>
              <a:t>золотого</a:t>
            </a:r>
            <a:r>
              <a:rPr sz="2700" dirty="0"/>
              <a:t> </a:t>
            </a:r>
            <a:r>
              <a:rPr sz="2700" dirty="0" err="1"/>
              <a:t>учительского</a:t>
            </a:r>
            <a:r>
              <a:rPr sz="2700" dirty="0"/>
              <a:t> </a:t>
            </a:r>
            <a:r>
              <a:rPr sz="2700" dirty="0" err="1"/>
              <a:t>фонда</a:t>
            </a:r>
            <a:r>
              <a:rPr sz="2700" dirty="0"/>
              <a:t>'', </a:t>
            </a:r>
            <a:r>
              <a:rPr sz="2700" dirty="0" err="1"/>
              <a:t>критерии</a:t>
            </a:r>
            <a:r>
              <a:rPr sz="2700" dirty="0"/>
              <a:t> - </a:t>
            </a:r>
            <a:r>
              <a:rPr sz="2700" dirty="0" err="1"/>
              <a:t>по</a:t>
            </a:r>
            <a:r>
              <a:rPr sz="2700" dirty="0"/>
              <a:t> </a:t>
            </a:r>
            <a:r>
              <a:rPr lang="ru-RU" sz="2700" dirty="0"/>
              <a:t> </a:t>
            </a:r>
            <a:r>
              <a:rPr sz="2700" dirty="0" err="1"/>
              <a:t>отзывам</a:t>
            </a:r>
            <a:r>
              <a:rPr sz="2700" dirty="0"/>
              <a:t> </a:t>
            </a:r>
            <a:r>
              <a:rPr sz="2700" dirty="0" err="1"/>
              <a:t>самих</a:t>
            </a:r>
            <a:r>
              <a:rPr sz="2700" dirty="0"/>
              <a:t> </a:t>
            </a:r>
            <a:r>
              <a:rPr sz="2700" dirty="0" err="1"/>
              <a:t>выпускников</a:t>
            </a:r>
            <a:r>
              <a:rPr sz="2700" dirty="0"/>
              <a:t>, </a:t>
            </a:r>
            <a:r>
              <a:rPr sz="2700" dirty="0" err="1"/>
              <a:t>учреждение</a:t>
            </a:r>
            <a:r>
              <a:rPr sz="2700" dirty="0"/>
              <a:t> </a:t>
            </a:r>
            <a:r>
              <a:rPr sz="2700" dirty="0" err="1"/>
              <a:t>для</a:t>
            </a:r>
            <a:r>
              <a:rPr sz="2700" dirty="0"/>
              <a:t> </a:t>
            </a:r>
            <a:r>
              <a:rPr sz="2700" dirty="0" err="1"/>
              <a:t>этих</a:t>
            </a:r>
            <a:r>
              <a:rPr sz="2700" dirty="0"/>
              <a:t> </a:t>
            </a:r>
            <a:r>
              <a:rPr sz="2700" dirty="0" err="1"/>
              <a:t>учителей</a:t>
            </a:r>
            <a:r>
              <a:rPr sz="2700" dirty="0"/>
              <a:t> </a:t>
            </a:r>
            <a:r>
              <a:rPr sz="2700" dirty="0" err="1"/>
              <a:t>пожизненных</a:t>
            </a:r>
            <a:r>
              <a:rPr sz="2700" dirty="0"/>
              <a:t> </a:t>
            </a:r>
            <a:r>
              <a:rPr sz="2700" dirty="0" err="1"/>
              <a:t>стипендий</a:t>
            </a:r>
            <a:r>
              <a:rPr sz="2700" dirty="0"/>
              <a:t> 100 000 </a:t>
            </a:r>
            <a:r>
              <a:rPr sz="2700" dirty="0" err="1"/>
              <a:t>рублей</a:t>
            </a:r>
            <a:r>
              <a:rPr sz="2700" dirty="0"/>
              <a:t> в </a:t>
            </a:r>
            <a:r>
              <a:rPr sz="2700" dirty="0" err="1"/>
              <a:t>месяц</a:t>
            </a:r>
            <a:r>
              <a:rPr sz="2700" dirty="0"/>
              <a:t>, </a:t>
            </a:r>
            <a:r>
              <a:rPr sz="2700" dirty="0" err="1"/>
              <a:t>включение</a:t>
            </a:r>
            <a:r>
              <a:rPr sz="2700" dirty="0"/>
              <a:t> </a:t>
            </a:r>
            <a:r>
              <a:rPr sz="2700" dirty="0" err="1"/>
              <a:t>их</a:t>
            </a:r>
            <a:r>
              <a:rPr sz="2700" dirty="0"/>
              <a:t> в </a:t>
            </a:r>
            <a:r>
              <a:rPr sz="2700" dirty="0" err="1"/>
              <a:t>программу</a:t>
            </a:r>
            <a:r>
              <a:rPr sz="2700" dirty="0"/>
              <a:t> </a:t>
            </a:r>
            <a:r>
              <a:rPr sz="2700" dirty="0" err="1"/>
              <a:t>передачи</a:t>
            </a:r>
            <a:r>
              <a:rPr sz="2700" dirty="0"/>
              <a:t> </a:t>
            </a:r>
            <a:r>
              <a:rPr sz="2700" dirty="0" err="1"/>
              <a:t>опыта</a:t>
            </a:r>
            <a:r>
              <a:rPr sz="2700" dirty="0"/>
              <a:t> </a:t>
            </a:r>
            <a:r>
              <a:rPr sz="2700" dirty="0" err="1"/>
              <a:t>младшим</a:t>
            </a:r>
            <a:r>
              <a:rPr sz="2700" dirty="0"/>
              <a:t> </a:t>
            </a:r>
            <a:r>
              <a:rPr sz="2700" dirty="0" err="1"/>
              <a:t>коллегам</a:t>
            </a:r>
            <a:r>
              <a:rPr sz="2700" dirty="0"/>
              <a:t>;</a:t>
            </a:r>
          </a:p>
          <a:p>
            <a:pPr>
              <a:defRPr sz="1700">
                <a:solidFill>
                  <a:srgbClr val="00FDFF"/>
                </a:solidFill>
              </a:defRPr>
            </a:pPr>
            <a:r>
              <a:rPr lang="ru-RU" sz="2700" dirty="0"/>
              <a:t>   </a:t>
            </a:r>
            <a:r>
              <a:rPr sz="2700" dirty="0"/>
              <a:t>Ж. </a:t>
            </a:r>
            <a:r>
              <a:rPr sz="2700" dirty="0" err="1"/>
              <a:t>Обязательная</a:t>
            </a:r>
            <a:r>
              <a:rPr sz="2700" dirty="0"/>
              <a:t> </a:t>
            </a:r>
            <a:r>
              <a:rPr sz="2700" dirty="0" err="1"/>
              <a:t>сдача</a:t>
            </a:r>
            <a:r>
              <a:rPr sz="2700" dirty="0"/>
              <a:t> </a:t>
            </a:r>
            <a:r>
              <a:rPr sz="2700" dirty="0" err="1"/>
              <a:t>смартфонов</a:t>
            </a:r>
            <a:r>
              <a:rPr sz="2700" dirty="0"/>
              <a:t> </a:t>
            </a:r>
            <a:r>
              <a:rPr sz="2700" dirty="0" err="1"/>
              <a:t>на</a:t>
            </a:r>
            <a:r>
              <a:rPr sz="2700" dirty="0"/>
              <a:t> </a:t>
            </a:r>
            <a:r>
              <a:rPr sz="2700" dirty="0" err="1"/>
              <a:t>входе</a:t>
            </a:r>
            <a:r>
              <a:rPr sz="2700" dirty="0"/>
              <a:t> в </a:t>
            </a:r>
            <a:r>
              <a:rPr sz="2700" dirty="0" err="1"/>
              <a:t>школу</a:t>
            </a:r>
            <a:r>
              <a:rPr sz="2700" dirty="0"/>
              <a:t>. </a:t>
            </a:r>
            <a:r>
              <a:rPr sz="2700" dirty="0" err="1"/>
              <a:t>Без</a:t>
            </a:r>
            <a:r>
              <a:rPr sz="2700" dirty="0"/>
              <a:t> </a:t>
            </a:r>
            <a:r>
              <a:rPr sz="2700" dirty="0" err="1"/>
              <a:t>этого</a:t>
            </a:r>
            <a:r>
              <a:rPr sz="2700" dirty="0"/>
              <a:t> </a:t>
            </a:r>
            <a:r>
              <a:rPr sz="2700" dirty="0" err="1"/>
              <a:t>пункта</a:t>
            </a:r>
            <a:r>
              <a:rPr sz="2700" dirty="0"/>
              <a:t> </a:t>
            </a:r>
            <a:r>
              <a:rPr sz="2700" dirty="0" err="1"/>
              <a:t>не</a:t>
            </a:r>
            <a:r>
              <a:rPr sz="2700" dirty="0"/>
              <a:t> </a:t>
            </a:r>
            <a:r>
              <a:rPr sz="2700" dirty="0" err="1"/>
              <a:t>запустится</a:t>
            </a:r>
            <a:r>
              <a:rPr sz="2700" dirty="0"/>
              <a:t> </a:t>
            </a:r>
            <a:r>
              <a:rPr sz="2700" dirty="0" err="1"/>
              <a:t>ничего</a:t>
            </a:r>
            <a:r>
              <a:rPr sz="2700" dirty="0"/>
              <a:t>, </a:t>
            </a:r>
            <a:r>
              <a:rPr sz="2700" dirty="0" err="1"/>
              <a:t>сейчас</a:t>
            </a:r>
            <a:r>
              <a:rPr sz="2700" dirty="0"/>
              <a:t> </a:t>
            </a:r>
            <a:r>
              <a:rPr sz="2700" dirty="0" err="1"/>
              <a:t>имеет</a:t>
            </a:r>
            <a:r>
              <a:rPr sz="2700" dirty="0"/>
              <a:t> </a:t>
            </a:r>
            <a:r>
              <a:rPr sz="2700" dirty="0" err="1"/>
              <a:t>место</a:t>
            </a:r>
            <a:r>
              <a:rPr sz="2700" dirty="0"/>
              <a:t> </a:t>
            </a:r>
            <a:r>
              <a:rPr sz="2700" dirty="0" err="1"/>
              <a:t>поголовная</a:t>
            </a:r>
            <a:r>
              <a:rPr sz="2700" dirty="0"/>
              <a:t> </a:t>
            </a:r>
            <a:r>
              <a:rPr sz="2700" dirty="0" err="1"/>
              <a:t>смартфонная</a:t>
            </a:r>
            <a:r>
              <a:rPr sz="2700" dirty="0"/>
              <a:t> </a:t>
            </a:r>
            <a:r>
              <a:rPr sz="2700" dirty="0" err="1"/>
              <a:t>наркомания</a:t>
            </a:r>
            <a:r>
              <a:rPr sz="2700" dirty="0"/>
              <a:t>. </a:t>
            </a:r>
            <a:r>
              <a:rPr sz="2700" dirty="0" err="1"/>
              <a:t>Здесь</a:t>
            </a:r>
            <a:r>
              <a:rPr sz="2700" dirty="0"/>
              <a:t> </a:t>
            </a:r>
            <a:r>
              <a:rPr sz="2700" dirty="0" err="1"/>
              <a:t>Кравцов</a:t>
            </a:r>
            <a:r>
              <a:rPr sz="2700" dirty="0"/>
              <a:t> </a:t>
            </a:r>
            <a:r>
              <a:rPr sz="2700" dirty="0" err="1"/>
              <a:t>пойдёт</a:t>
            </a:r>
            <a:r>
              <a:rPr sz="2700" dirty="0"/>
              <a:t> </a:t>
            </a:r>
            <a:r>
              <a:rPr sz="2700" dirty="0" err="1"/>
              <a:t>нам</a:t>
            </a:r>
            <a:r>
              <a:rPr sz="2700" dirty="0"/>
              <a:t> </a:t>
            </a:r>
            <a:r>
              <a:rPr sz="2700" dirty="0" err="1"/>
              <a:t>на</a:t>
            </a:r>
            <a:r>
              <a:rPr sz="2700" dirty="0"/>
              <a:t> </a:t>
            </a:r>
            <a:r>
              <a:rPr sz="2700" dirty="0" err="1"/>
              <a:t>встречу</a:t>
            </a:r>
            <a:r>
              <a:rPr sz="2700" dirty="0"/>
              <a:t>, </a:t>
            </a:r>
            <a:r>
              <a:rPr sz="2700" dirty="0" err="1"/>
              <a:t>он</a:t>
            </a:r>
            <a:r>
              <a:rPr sz="2700" dirty="0"/>
              <a:t> </a:t>
            </a:r>
            <a:r>
              <a:rPr sz="2700" dirty="0" err="1"/>
              <a:t>тоже</a:t>
            </a:r>
            <a:r>
              <a:rPr sz="2700" dirty="0"/>
              <a:t> </a:t>
            </a:r>
            <a:r>
              <a:rPr sz="2700" dirty="0" err="1"/>
              <a:t>так</a:t>
            </a:r>
            <a:r>
              <a:rPr sz="2700" dirty="0"/>
              <a:t> </a:t>
            </a:r>
            <a:r>
              <a:rPr sz="2700" dirty="0" err="1"/>
              <a:t>полагает</a:t>
            </a:r>
            <a:r>
              <a:rPr sz="2700" dirty="0"/>
              <a:t>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 Box 39"/>
          <p:cNvSpPr txBox="1"/>
          <p:nvPr/>
        </p:nvSpPr>
        <p:spPr>
          <a:xfrm>
            <a:off x="45719" y="1145325"/>
            <a:ext cx="9052562" cy="418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4800" b="1">
                <a:solidFill>
                  <a:srgbClr val="FFFFFF"/>
                </a:solidFill>
              </a:defRPr>
            </a:pPr>
            <a:r>
              <a:t>Маткульт-привет!</a:t>
            </a:r>
          </a:p>
          <a:p>
            <a:pPr algn="ctr">
              <a:defRPr sz="4800" b="1">
                <a:solidFill>
                  <a:srgbClr val="FFFFFF"/>
                </a:solidFill>
              </a:defRPr>
            </a:pPr>
            <a:endParaRPr sz="2600"/>
          </a:p>
          <a:p>
            <a:pPr algn="ctr">
              <a:defRPr sz="3600" b="1">
                <a:solidFill>
                  <a:srgbClr val="FFFFFF"/>
                </a:solidFill>
              </a:defRPr>
            </a:pPr>
            <a:r>
              <a:t>Персональный сайт: </a:t>
            </a:r>
            <a:r>
              <a:rPr u="sng"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hlinkClick r:id="rId2"/>
              </a:rPr>
              <a:t>savvateev.xyz</a:t>
            </a:r>
            <a:endParaRPr sz="2600"/>
          </a:p>
          <a:p>
            <a:pPr algn="ctr">
              <a:defRPr sz="3600" b="1">
                <a:solidFill>
                  <a:srgbClr val="FFFFFF"/>
                </a:solidFill>
              </a:defRPr>
            </a:pPr>
            <a:endParaRPr sz="2600"/>
          </a:p>
          <a:p>
            <a:pPr algn="ctr" defTabSz="457200">
              <a:defRPr sz="3600">
                <a:solidFill>
                  <a:srgbClr val="00F9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Телеграм-канал о проблемах образования: </a:t>
            </a:r>
            <a:r>
              <a:rPr u="sng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hlinkClick r:id="rId3"/>
              </a:rPr>
              <a:t>https://t.me/alexei_savvateev</a:t>
            </a:r>
          </a:p>
          <a:p>
            <a:pPr algn="ctr" defTabSz="457200">
              <a:defRPr sz="3600">
                <a:solidFill>
                  <a:srgbClr val="00F9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endParaRPr sz="2100"/>
          </a:p>
          <a:p>
            <a:pPr defTabSz="457200">
              <a:defRPr sz="3500">
                <a:solidFill>
                  <a:srgbClr val="FF26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https://роднаяшкола.рф/doktrina-rodnaya-shkola</a:t>
            </a:r>
            <a:r>
              <a:rPr sz="1200"/>
              <a:t>/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ШНОБЕЛЕВСКАЯ ПРЕМИЯ…"/>
          <p:cNvSpPr txBox="1"/>
          <p:nvPr/>
        </p:nvSpPr>
        <p:spPr>
          <a:xfrm>
            <a:off x="697863" y="1180957"/>
            <a:ext cx="7748273" cy="4832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 i="1">
                <a:solidFill>
                  <a:srgbClr val="FF2600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b="1" dirty="0"/>
              <a:t>ШНОБЕЛЕВСКАЯ ПРЕМИЯ </a:t>
            </a:r>
          </a:p>
          <a:p>
            <a:pPr algn="ctr">
              <a:defRPr sz="4400" i="1">
                <a:solidFill>
                  <a:srgbClr val="FF2600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b="1" dirty="0"/>
              <a:t>ПО ПЕДАГОГИКЕ, </a:t>
            </a:r>
          </a:p>
          <a:p>
            <a:pPr algn="ctr">
              <a:defRPr sz="4400" i="1">
                <a:solidFill>
                  <a:srgbClr val="00FD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dirty="0" err="1"/>
              <a:t>или</a:t>
            </a:r>
            <a:r>
              <a:rPr dirty="0"/>
              <a:t> </a:t>
            </a:r>
          </a:p>
          <a:p>
            <a:pPr algn="ctr">
              <a:defRPr sz="4400" i="1">
                <a:solidFill>
                  <a:srgbClr val="00FD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dirty="0"/>
              <a:t>10 </a:t>
            </a:r>
            <a:r>
              <a:rPr dirty="0" err="1"/>
              <a:t>самых</a:t>
            </a:r>
            <a:r>
              <a:rPr dirty="0"/>
              <a:t> </a:t>
            </a:r>
            <a:r>
              <a:rPr dirty="0" err="1"/>
              <a:t>разрушительных</a:t>
            </a:r>
            <a:r>
              <a:rPr dirty="0"/>
              <a:t>, </a:t>
            </a:r>
            <a:endParaRPr lang="ru-RU" dirty="0"/>
          </a:p>
          <a:p>
            <a:pPr algn="ctr">
              <a:defRPr sz="4400" i="1">
                <a:solidFill>
                  <a:srgbClr val="00FD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dirty="0" err="1"/>
              <a:t>завиральных</a:t>
            </a:r>
            <a:r>
              <a:rPr dirty="0"/>
              <a:t>, </a:t>
            </a:r>
            <a:r>
              <a:rPr dirty="0" err="1"/>
              <a:t>вредных</a:t>
            </a:r>
            <a:r>
              <a:rPr dirty="0"/>
              <a:t>, </a:t>
            </a:r>
            <a:endParaRPr lang="ru-RU" dirty="0"/>
          </a:p>
          <a:p>
            <a:pPr algn="ctr">
              <a:defRPr sz="4400" i="1">
                <a:solidFill>
                  <a:srgbClr val="00FD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dirty="0" err="1"/>
              <a:t>утопических</a:t>
            </a:r>
            <a:r>
              <a:rPr dirty="0"/>
              <a:t> </a:t>
            </a:r>
            <a:r>
              <a:rPr dirty="0" err="1"/>
              <a:t>идей</a:t>
            </a:r>
            <a:r>
              <a:rPr dirty="0"/>
              <a:t> </a:t>
            </a:r>
            <a:endParaRPr lang="ru-RU" dirty="0"/>
          </a:p>
          <a:p>
            <a:pPr algn="ctr">
              <a:defRPr sz="4400" i="1">
                <a:solidFill>
                  <a:srgbClr val="00FD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массовой</a:t>
            </a:r>
            <a:r>
              <a:rPr dirty="0"/>
              <a:t> </a:t>
            </a:r>
            <a:r>
              <a:rPr dirty="0" err="1"/>
              <a:t>школы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ГУМАНИЗМ (поменьше стресса, инклюзивное образование, экзамены ведут к суицидам и т.д. и т.п.)…"/>
          <p:cNvSpPr txBox="1"/>
          <p:nvPr/>
        </p:nvSpPr>
        <p:spPr>
          <a:xfrm>
            <a:off x="191451" y="335279"/>
            <a:ext cx="8761098" cy="618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60947" indent="-360947" algn="just" defTabSz="457200">
              <a:buSzPct val="100000"/>
              <a:buAutoNum type="arabicPeriod"/>
              <a:defRPr sz="26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ГУМАНИЗМ (поменьше стресса, инклюзивное образование, экзамены ведут к суицидам и т.д. и т.п.)</a:t>
            </a:r>
          </a:p>
          <a:p>
            <a:pPr algn="just" defTabSz="457200">
              <a:defRPr sz="26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endParaRPr/>
          </a:p>
          <a:p>
            <a:pPr algn="just" defTabSz="457200">
              <a:defRPr sz="26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2. ПРАВА РЕБЁНКА (на хамство во время уроков, на тройку в любом случае, на ничегонеделание, короче говоря)</a:t>
            </a:r>
          </a:p>
          <a:p>
            <a:pPr algn="just" defTabSz="457200">
              <a:defRPr sz="26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endParaRPr/>
          </a:p>
          <a:p>
            <a:pPr algn="just" defTabSz="457200">
              <a:defRPr sz="26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3. НОВЫЕ МЕТОДИКИ ВЕДЕНИЯ УРОКОВ (учителя-новаторы, геймификация, ученики проверяют работы и т.д. Петерсон: «Что ты ещё не знаешь? Составь план» и т.д.) </a:t>
            </a:r>
          </a:p>
          <a:p>
            <a:pPr algn="just" defTabSz="457200">
              <a:defRPr sz="26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endParaRPr/>
          </a:p>
          <a:p>
            <a:pPr algn="just" defTabSz="457200">
              <a:defRPr sz="26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4. ИНДИВИДУАЛЬНЫЕ ТРАЕКТОРИИ (ученик сам себе выбирает, что учить, а что нет. Что, думаете, он выберет?)</a:t>
            </a:r>
          </a:p>
          <a:p>
            <a:pPr algn="just" defTabSz="457200">
              <a:defRPr sz="26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endParaRPr/>
          </a:p>
          <a:p>
            <a:pPr algn="just" defTabSz="457200">
              <a:defRPr sz="26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5. ПОДУШЕВОЕ ФИНАНСИРОВАНИЕ ШКОЛ (смерть деревенским школам, а значит, и сельской жизни вообще)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6. ДИРЕКТОР - ЭФФЕКТИВНЫЙ МЕНЕДЖЕР (директором должен быть учитель, знающий «кухню»!)…"/>
          <p:cNvSpPr txBox="1"/>
          <p:nvPr/>
        </p:nvSpPr>
        <p:spPr>
          <a:xfrm>
            <a:off x="412595" y="723293"/>
            <a:ext cx="8341112" cy="5693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defRPr sz="2600">
                <a:solidFill>
                  <a:srgbClr val="FFFC7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dirty="0"/>
              <a:t>6. ДИРЕКТОР - ЭФФЕКТИВНЫЙ МЕНЕДЖЕР (</a:t>
            </a:r>
            <a:r>
              <a:rPr dirty="0" err="1"/>
              <a:t>директором</a:t>
            </a:r>
            <a:r>
              <a:rPr dirty="0"/>
              <a:t> </a:t>
            </a:r>
            <a:r>
              <a:rPr dirty="0" err="1"/>
              <a:t>должен</a:t>
            </a:r>
            <a:r>
              <a:rPr dirty="0"/>
              <a:t> </a:t>
            </a:r>
            <a:r>
              <a:rPr dirty="0" err="1"/>
              <a:t>быть</a:t>
            </a:r>
            <a:r>
              <a:rPr dirty="0"/>
              <a:t> </a:t>
            </a:r>
            <a:r>
              <a:rPr dirty="0" err="1"/>
              <a:t>учитель</a:t>
            </a:r>
            <a:r>
              <a:rPr dirty="0"/>
              <a:t>, </a:t>
            </a:r>
            <a:r>
              <a:rPr dirty="0" err="1"/>
              <a:t>знающий</a:t>
            </a:r>
            <a:r>
              <a:rPr dirty="0"/>
              <a:t> «</a:t>
            </a:r>
            <a:r>
              <a:rPr dirty="0" err="1"/>
              <a:t>кухню</a:t>
            </a:r>
            <a:r>
              <a:rPr dirty="0"/>
              <a:t>»!)</a:t>
            </a:r>
          </a:p>
          <a:p>
            <a:pPr algn="just">
              <a:defRPr sz="2600">
                <a:solidFill>
                  <a:srgbClr val="FFFC7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endParaRPr dirty="0"/>
          </a:p>
          <a:p>
            <a:pPr algn="just">
              <a:defRPr sz="2600">
                <a:solidFill>
                  <a:srgbClr val="FFFC7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dirty="0"/>
              <a:t>7. УНИВЕРСАЛЬНЫЕ УЧЕБНЫЕ ДЕЙСТВИЯ (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существует</a:t>
            </a:r>
            <a:r>
              <a:rPr dirty="0"/>
              <a:t>,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кабинетный</a:t>
            </a:r>
            <a:r>
              <a:rPr dirty="0"/>
              <a:t> </a:t>
            </a:r>
            <a:r>
              <a:rPr dirty="0" err="1"/>
              <a:t>миф</a:t>
            </a:r>
            <a:r>
              <a:rPr dirty="0"/>
              <a:t>. </a:t>
            </a:r>
            <a:r>
              <a:rPr dirty="0" err="1"/>
              <a:t>Но</a:t>
            </a:r>
            <a:r>
              <a:rPr dirty="0"/>
              <a:t> в </a:t>
            </a:r>
            <a:r>
              <a:rPr dirty="0" err="1"/>
              <a:t>отчёты</a:t>
            </a:r>
            <a:r>
              <a:rPr dirty="0"/>
              <a:t> - </a:t>
            </a:r>
            <a:r>
              <a:rPr dirty="0" err="1"/>
              <a:t>входят</a:t>
            </a:r>
            <a:r>
              <a:rPr dirty="0"/>
              <a:t>!)</a:t>
            </a:r>
          </a:p>
          <a:p>
            <a:pPr algn="just">
              <a:defRPr sz="2600">
                <a:solidFill>
                  <a:srgbClr val="FFFC7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endParaRPr dirty="0"/>
          </a:p>
          <a:p>
            <a:pPr lvl="1" indent="0" algn="just">
              <a:defRPr sz="2600">
                <a:solidFill>
                  <a:srgbClr val="FFFC7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dirty="0"/>
              <a:t>8. ЦИФРОВЫЕ ПОМОЩНИКИ (УЧЕНИКА, УЧИТЕЛЯ И Т.Д.) - </a:t>
            </a:r>
            <a:r>
              <a:rPr dirty="0" err="1"/>
              <a:t>важнейшая</a:t>
            </a:r>
            <a:r>
              <a:rPr dirty="0"/>
              <a:t> </a:t>
            </a:r>
            <a:r>
              <a:rPr dirty="0" err="1"/>
              <a:t>тема</a:t>
            </a:r>
            <a:r>
              <a:rPr dirty="0"/>
              <a:t>, </a:t>
            </a:r>
            <a:r>
              <a:rPr dirty="0" err="1"/>
              <a:t>см</a:t>
            </a:r>
            <a:r>
              <a:rPr dirty="0"/>
              <a:t>. </a:t>
            </a:r>
            <a:r>
              <a:rPr dirty="0" err="1"/>
              <a:t>ниже</a:t>
            </a:r>
            <a:r>
              <a:rPr dirty="0"/>
              <a:t> </a:t>
            </a:r>
            <a:r>
              <a:rPr dirty="0" err="1"/>
              <a:t>об</a:t>
            </a:r>
            <a:r>
              <a:rPr dirty="0"/>
              <a:t> </a:t>
            </a:r>
            <a:r>
              <a:rPr dirty="0" err="1"/>
              <a:t>этом</a:t>
            </a:r>
            <a:endParaRPr dirty="0"/>
          </a:p>
          <a:p>
            <a:pPr algn="just">
              <a:defRPr sz="2600">
                <a:solidFill>
                  <a:srgbClr val="FFFC7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endParaRPr dirty="0"/>
          </a:p>
          <a:p>
            <a:pPr algn="just">
              <a:defRPr sz="2600">
                <a:solidFill>
                  <a:srgbClr val="FFFC7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dirty="0"/>
              <a:t>9. SOFT SKILLS (ВМЕСТО ПРЕДМЕТНОЙ БАЗЫ) - </a:t>
            </a:r>
            <a:r>
              <a:rPr dirty="0" err="1"/>
              <a:t>либерастический</a:t>
            </a:r>
            <a:r>
              <a:rPr dirty="0"/>
              <a:t> </a:t>
            </a:r>
            <a:r>
              <a:rPr dirty="0" err="1"/>
              <a:t>вздор</a:t>
            </a:r>
            <a:r>
              <a:rPr dirty="0"/>
              <a:t>, в </a:t>
            </a:r>
            <a:r>
              <a:rPr dirty="0" err="1"/>
              <a:t>угоду</a:t>
            </a:r>
            <a:r>
              <a:rPr dirty="0"/>
              <a:t> </a:t>
            </a:r>
            <a:r>
              <a:rPr dirty="0" err="1"/>
              <a:t>сегодняшней</a:t>
            </a:r>
            <a:r>
              <a:rPr dirty="0"/>
              <a:t> </a:t>
            </a:r>
            <a:r>
              <a:rPr dirty="0" err="1"/>
              <a:t>моде</a:t>
            </a:r>
            <a:endParaRPr dirty="0"/>
          </a:p>
          <a:p>
            <a:pPr algn="just">
              <a:defRPr sz="2600">
                <a:solidFill>
                  <a:srgbClr val="FFFC7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endParaRPr dirty="0"/>
          </a:p>
          <a:p>
            <a:pPr algn="just">
              <a:defRPr sz="2600">
                <a:solidFill>
                  <a:srgbClr val="FFFC7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rPr dirty="0"/>
              <a:t>10. МЕТАПРЕДМЕТНЫЕ НАВЫКИ (</a:t>
            </a:r>
            <a:r>
              <a:rPr dirty="0" err="1"/>
              <a:t>без</a:t>
            </a:r>
            <a:r>
              <a:rPr dirty="0"/>
              <a:t> </a:t>
            </a:r>
            <a:r>
              <a:rPr dirty="0" err="1"/>
              <a:t>солидной</a:t>
            </a:r>
            <a:r>
              <a:rPr dirty="0"/>
              <a:t> </a:t>
            </a:r>
            <a:r>
              <a:rPr dirty="0" err="1"/>
              <a:t>предметной</a:t>
            </a:r>
            <a:r>
              <a:rPr dirty="0"/>
              <a:t> </a:t>
            </a:r>
            <a:r>
              <a:rPr dirty="0" err="1"/>
              <a:t>базы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в </a:t>
            </a:r>
            <a:r>
              <a:rPr dirty="0" err="1"/>
              <a:t>принципе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возникнуть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 Box 269"/>
          <p:cNvSpPr txBox="1"/>
          <p:nvPr/>
        </p:nvSpPr>
        <p:spPr>
          <a:xfrm>
            <a:off x="45719" y="355600"/>
            <a:ext cx="9052561" cy="57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200" b="1">
                <a:solidFill>
                  <a:srgbClr val="00FFFF"/>
                </a:solidFill>
                <a:latin typeface="+mj-lt"/>
                <a:ea typeface="+mj-ea"/>
                <a:cs typeface="+mj-cs"/>
                <a:sym typeface="Times New Roman Cyr"/>
              </a:defRPr>
            </a:lvl1pPr>
          </a:lstStyle>
          <a:p>
            <a:r>
              <a:t>Александр Сидоркин:</a:t>
            </a:r>
          </a:p>
        </p:txBody>
      </p:sp>
      <p:sp>
        <p:nvSpPr>
          <p:cNvPr id="133" name="https://sidorkin.blogspot.com/2014/06/TIC.html"/>
          <p:cNvSpPr txBox="1"/>
          <p:nvPr/>
        </p:nvSpPr>
        <p:spPr>
          <a:xfrm>
            <a:off x="1247372" y="1102127"/>
            <a:ext cx="6949615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solidFill>
                  <a:srgbClr val="FF9300"/>
                </a:solidFill>
              </a:defRPr>
            </a:lvl1pPr>
          </a:lstStyle>
          <a:p>
            <a:r>
              <a:t>https://sidorkin.blogspot.com/2014/06/TIC.html</a:t>
            </a:r>
          </a:p>
        </p:txBody>
      </p:sp>
      <p:sp>
        <p:nvSpPr>
          <p:cNvPr id="134" name="«…одно неприятное (?-АС) и недостаточно осмысленное открытие (состоит) в том, что отношенческий компонент преподавания оказался незаменимым. Очень легко аутсорсить лекции МООС’ам, и, надо сказать, это было известно со времен изобретения радио. Но как лош"/>
          <p:cNvSpPr txBox="1"/>
          <p:nvPr/>
        </p:nvSpPr>
        <p:spPr>
          <a:xfrm>
            <a:off x="372736" y="1744648"/>
            <a:ext cx="8398528" cy="415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just" defTabSz="457200">
              <a:defRPr sz="27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«…одно неприятное (?-АС) и недостаточно осмысленное открытие (состоит) в том, что отношенческий компонент преподавания оказался незаменимым. Очень легко аутсорсить лекции МООС’ам, и, надо сказать, это было известно со времен изобретения радио. Но как лошадь нельзя доить в отсутствии жеребенка, так и большинство детей не могут учиться в отсутствии значимого для них взрослого – если не для лекции, то для поддержки и поощрения. Не всем детям это надо, но большинству.» (2014 год!)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К сожалению, к этим словам никто не прислушался. Во время ковида цифровизация пошла маршем покорять школу. Были вложены огромные средства в разработку всяких интернет-уроков, учебников и так далее «в помощь обучающимся» (на деле это было просто освоением"/>
          <p:cNvSpPr txBox="1"/>
          <p:nvPr/>
        </p:nvSpPr>
        <p:spPr>
          <a:xfrm>
            <a:off x="283516" y="351662"/>
            <a:ext cx="8576968" cy="19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just" defTabSz="457200">
              <a:defRPr sz="2500">
                <a:solidFill>
                  <a:srgbClr val="FFFB0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rPr dirty="0"/>
              <a:t>К </a:t>
            </a:r>
            <a:r>
              <a:rPr dirty="0" err="1"/>
              <a:t>сожалению</a:t>
            </a:r>
            <a:r>
              <a:rPr dirty="0"/>
              <a:t>, к </a:t>
            </a:r>
            <a:r>
              <a:rPr dirty="0" err="1"/>
              <a:t>этим</a:t>
            </a:r>
            <a:r>
              <a:rPr dirty="0"/>
              <a:t> </a:t>
            </a:r>
            <a:r>
              <a:rPr dirty="0" err="1"/>
              <a:t>словам</a:t>
            </a:r>
            <a:r>
              <a:rPr dirty="0"/>
              <a:t> </a:t>
            </a:r>
            <a:r>
              <a:rPr dirty="0" err="1"/>
              <a:t>никто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прислушался</a:t>
            </a:r>
            <a:r>
              <a:rPr dirty="0"/>
              <a:t>. </a:t>
            </a:r>
            <a:r>
              <a:rPr dirty="0" err="1"/>
              <a:t>Во</a:t>
            </a:r>
            <a:r>
              <a:rPr dirty="0"/>
              <a:t> </a:t>
            </a:r>
            <a:r>
              <a:rPr dirty="0" err="1"/>
              <a:t>время</a:t>
            </a:r>
            <a:r>
              <a:rPr dirty="0"/>
              <a:t> </a:t>
            </a:r>
            <a:r>
              <a:rPr dirty="0" err="1"/>
              <a:t>ковида</a:t>
            </a:r>
            <a:r>
              <a:rPr dirty="0"/>
              <a:t> </a:t>
            </a:r>
            <a:r>
              <a:rPr dirty="0" err="1"/>
              <a:t>цифровизация</a:t>
            </a:r>
            <a:r>
              <a:rPr dirty="0"/>
              <a:t> </a:t>
            </a:r>
            <a:r>
              <a:rPr dirty="0" err="1"/>
              <a:t>пошла</a:t>
            </a:r>
            <a:r>
              <a:rPr dirty="0"/>
              <a:t> </a:t>
            </a:r>
            <a:r>
              <a:rPr dirty="0" err="1"/>
              <a:t>маршем</a:t>
            </a:r>
            <a:r>
              <a:rPr dirty="0"/>
              <a:t> </a:t>
            </a:r>
            <a:r>
              <a:rPr dirty="0" err="1"/>
              <a:t>покорять</a:t>
            </a:r>
            <a:r>
              <a:rPr dirty="0"/>
              <a:t> </a:t>
            </a:r>
            <a:r>
              <a:rPr dirty="0" err="1"/>
              <a:t>школу</a:t>
            </a:r>
            <a:r>
              <a:rPr dirty="0"/>
              <a:t>. </a:t>
            </a:r>
            <a:r>
              <a:rPr dirty="0" err="1"/>
              <a:t>Были</a:t>
            </a:r>
            <a:r>
              <a:rPr dirty="0"/>
              <a:t> </a:t>
            </a:r>
            <a:r>
              <a:rPr dirty="0" err="1"/>
              <a:t>вложены</a:t>
            </a:r>
            <a:r>
              <a:rPr dirty="0"/>
              <a:t> </a:t>
            </a:r>
            <a:r>
              <a:rPr dirty="0" err="1"/>
              <a:t>огромные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 в </a:t>
            </a:r>
            <a:r>
              <a:rPr dirty="0" err="1"/>
              <a:t>разработку</a:t>
            </a:r>
            <a:r>
              <a:rPr dirty="0"/>
              <a:t> </a:t>
            </a:r>
            <a:r>
              <a:rPr dirty="0" err="1"/>
              <a:t>всяких</a:t>
            </a:r>
            <a:r>
              <a:rPr dirty="0"/>
              <a:t> </a:t>
            </a:r>
            <a:r>
              <a:rPr dirty="0" err="1"/>
              <a:t>интернет-уроков</a:t>
            </a:r>
            <a:r>
              <a:rPr dirty="0"/>
              <a:t>, </a:t>
            </a:r>
            <a:r>
              <a:rPr dirty="0" err="1"/>
              <a:t>учебников</a:t>
            </a:r>
            <a:r>
              <a:rPr dirty="0"/>
              <a:t> и </a:t>
            </a:r>
            <a:r>
              <a:rPr dirty="0" err="1"/>
              <a:t>так</a:t>
            </a:r>
            <a:r>
              <a:rPr dirty="0"/>
              <a:t> </a:t>
            </a:r>
            <a:r>
              <a:rPr dirty="0" err="1"/>
              <a:t>далее</a:t>
            </a:r>
            <a:r>
              <a:rPr dirty="0"/>
              <a:t> «в </a:t>
            </a:r>
            <a:r>
              <a:rPr dirty="0" err="1"/>
              <a:t>помощь</a:t>
            </a:r>
            <a:r>
              <a:rPr dirty="0"/>
              <a:t> </a:t>
            </a:r>
            <a:r>
              <a:rPr dirty="0" err="1"/>
              <a:t>обучающимся</a:t>
            </a:r>
            <a:r>
              <a:rPr dirty="0"/>
              <a:t>» (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деле</a:t>
            </a:r>
            <a:r>
              <a:rPr dirty="0"/>
              <a:t>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было</a:t>
            </a:r>
            <a:r>
              <a:rPr dirty="0"/>
              <a:t> </a:t>
            </a:r>
            <a:r>
              <a:rPr dirty="0" err="1"/>
              <a:t>просто</a:t>
            </a:r>
            <a:r>
              <a:rPr dirty="0"/>
              <a:t> </a:t>
            </a:r>
            <a:r>
              <a:rPr dirty="0" err="1"/>
              <a:t>освоением</a:t>
            </a:r>
            <a:r>
              <a:rPr dirty="0"/>
              <a:t> </a:t>
            </a:r>
            <a:r>
              <a:rPr dirty="0" err="1"/>
              <a:t>бюджета</a:t>
            </a:r>
            <a:r>
              <a:rPr dirty="0"/>
              <a:t>).</a:t>
            </a:r>
          </a:p>
        </p:txBody>
      </p:sp>
      <p:grpSp>
        <p:nvGrpSpPr>
          <p:cNvPr id="139" name="Галерея изображений"/>
          <p:cNvGrpSpPr/>
          <p:nvPr/>
        </p:nvGrpSpPr>
        <p:grpSpPr>
          <a:xfrm>
            <a:off x="0" y="2958917"/>
            <a:ext cx="9268876" cy="3294981"/>
            <a:chOff x="0" y="0"/>
            <a:chExt cx="9268875" cy="3294979"/>
          </a:xfrm>
        </p:grpSpPr>
        <p:pic>
          <p:nvPicPr>
            <p:cNvPr id="137" name="цифровая-среда.png" descr="цифровая-среда.png"/>
            <p:cNvPicPr>
              <a:picLocks noChangeAspect="1"/>
            </p:cNvPicPr>
            <p:nvPr/>
          </p:nvPicPr>
          <p:blipFill>
            <a:blip r:embed="rId2"/>
            <a:srcRect t="337" b="336"/>
            <a:stretch>
              <a:fillRect/>
            </a:stretch>
          </p:blipFill>
          <p:spPr>
            <a:xfrm>
              <a:off x="-1" y="0"/>
              <a:ext cx="9268876" cy="2944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8" name="Подпись"/>
            <p:cNvSpPr txBox="1"/>
            <p:nvPr/>
          </p:nvSpPr>
          <p:spPr>
            <a:xfrm>
              <a:off x="-1" y="3001080"/>
              <a:ext cx="9268876" cy="293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Подпись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В то же время в США были уже давно проведены все эти «цифровые эксперименты» а-ля наш сберкласс. Результаты оказались плачевными, см. прекрасную статью Шевкина:…"/>
          <p:cNvSpPr txBox="1"/>
          <p:nvPr/>
        </p:nvSpPr>
        <p:spPr>
          <a:xfrm>
            <a:off x="267168" y="430098"/>
            <a:ext cx="8609664" cy="19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2500">
                <a:solidFill>
                  <a:srgbClr val="00F9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В то же время в США были уже давно проведены все эти «цифровые эксперименты» а-ля наш сберкласс. Результаты оказались плачевными, см. прекрасную статью Шевкина: </a:t>
            </a:r>
          </a:p>
          <a:p>
            <a:pPr algn="just" defTabSz="457200">
              <a:defRPr sz="2500">
                <a:solidFill>
                  <a:srgbClr val="00F9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https://zen.yandex.ru/media/shevkin/informaciia-k-razmyshleniiu-o-cifrovizacii-obrazovaniia-63125adfe35dd24f701343be</a:t>
            </a:r>
          </a:p>
        </p:txBody>
      </p:sp>
      <p:sp>
        <p:nvSpPr>
          <p:cNvPr id="142" name="ПО ИТОГАМ ЭТИХ ЛЕТ СТАНОВИТСЯ ОЧЕВИДНЫМ, ЧТО ЖИВОГО УЧИТЕЛЯ НЕ ЗАМЕНИТ НИКАКОЙ ЭКРАН, НИКАКИЕ ПРЕКРАСНЫЕ ОНЛАЙН-КУРСЫ.…"/>
          <p:cNvSpPr txBox="1"/>
          <p:nvPr/>
        </p:nvSpPr>
        <p:spPr>
          <a:xfrm>
            <a:off x="308715" y="2701448"/>
            <a:ext cx="8526570" cy="27444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2500">
                <a:solidFill>
                  <a:srgbClr val="FF26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ПО ИТОГАМ ЭТИХ ЛЕТ СТАНОВИТСЯ ОЧЕВИДНЫМ, ЧТО ЖИВОГО УЧИТЕЛЯ НЕ ЗАМЕНИТ НИКАКОЙ ЭКРАН, НИКАКИЕ ПРЕКРАСНЫЕ ОНЛАЙН-КУРСЫ.</a:t>
            </a:r>
          </a:p>
          <a:p>
            <a:pPr>
              <a:buFont typeface="Arial"/>
              <a:defRPr sz="2600">
                <a:solidFill>
                  <a:srgbClr val="FF2600"/>
                </a:solidFill>
              </a:defRPr>
            </a:pPr>
            <a:r>
              <a:t>Дети смотрят на экран как баран на новые ворота.</a:t>
            </a:r>
          </a:p>
          <a:p>
            <a:pPr>
              <a:buFont typeface="Arial"/>
              <a:defRPr sz="2600">
                <a:solidFill>
                  <a:srgbClr val="FF7E79"/>
                </a:solidFill>
              </a:defRPr>
            </a:pPr>
            <a:endParaRPr/>
          </a:p>
          <a:p>
            <a:pPr>
              <a:buFont typeface="Arial"/>
              <a:defRPr sz="2600">
                <a:solidFill>
                  <a:srgbClr val="00FDFF"/>
                </a:solidFill>
              </a:defRPr>
            </a:pPr>
            <a:r>
              <a:t>(Это знают ВСЕ учителя, но до академиков</a:t>
            </a:r>
          </a:p>
          <a:p>
            <a:pPr>
              <a:buFont typeface="Arial"/>
              <a:defRPr sz="2600">
                <a:solidFill>
                  <a:srgbClr val="00FDFF"/>
                </a:solidFill>
              </a:defRPr>
            </a:pPr>
            <a:r>
              <a:t>от образования это понимание не доходит)</a:t>
            </a:r>
          </a:p>
        </p:txBody>
      </p:sp>
      <p:sp>
        <p:nvSpPr>
          <p:cNvPr id="143" name="А ЧТО У НАС В СТРАНЕ С УЧИТЕЛЯМИ?"/>
          <p:cNvSpPr txBox="1"/>
          <p:nvPr/>
        </p:nvSpPr>
        <p:spPr>
          <a:xfrm>
            <a:off x="153512" y="5720770"/>
            <a:ext cx="8526571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sz="3300" i="1">
                <a:solidFill>
                  <a:srgbClr val="FFFC79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А ЧТО У НАС В СТРАНЕ С УЧИТЕЛЯМИ?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76 процентов учителей - ниже МРОТ (С.С.Кравцов);…"/>
          <p:cNvSpPr txBox="1">
            <a:spLocks noGrp="1"/>
          </p:cNvSpPr>
          <p:nvPr>
            <p:ph type="body" idx="4294967295"/>
          </p:nvPr>
        </p:nvSpPr>
        <p:spPr>
          <a:xfrm>
            <a:off x="457200" y="1535532"/>
            <a:ext cx="8229601" cy="525780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0"/>
              </a:spcBef>
              <a:buClrTx/>
              <a:buSzPct val="100000"/>
              <a:buFont typeface="Arial"/>
              <a:buChar char="•"/>
              <a:defRPr sz="2600">
                <a:solidFill>
                  <a:srgbClr val="73FA79"/>
                </a:solidFill>
              </a:defRPr>
            </a:pPr>
            <a:r>
              <a:t>76 процентов учителей - ниже МРОТ (С.С.Кравцов);</a:t>
            </a:r>
          </a:p>
          <a:p>
            <a:pPr algn="just">
              <a:spcBef>
                <a:spcPts val="0"/>
              </a:spcBef>
              <a:buClrTx/>
              <a:buSzPct val="100000"/>
              <a:buFont typeface="Arial"/>
              <a:buChar char="•"/>
              <a:defRPr sz="2600">
                <a:solidFill>
                  <a:srgbClr val="73FA79"/>
                </a:solidFill>
              </a:defRPr>
            </a:pPr>
            <a:r>
              <a:t>Нагрузка 1.7 ставки в среднем (это немыслимо много, если кто не в курсе - надо ещё готовиться к урокам!);</a:t>
            </a:r>
          </a:p>
          <a:p>
            <a:pPr algn="just">
              <a:spcBef>
                <a:spcPts val="0"/>
              </a:spcBef>
              <a:buClrTx/>
              <a:buSzPct val="100000"/>
              <a:buFont typeface="Arial"/>
              <a:buChar char="•"/>
              <a:defRPr sz="2600">
                <a:solidFill>
                  <a:srgbClr val="73FA79"/>
                </a:solidFill>
              </a:defRPr>
            </a:pPr>
            <a:r>
              <a:t>Заполняет до 20 документов в неделю с нелепыми «запросами» от всех подряд – от пожарных до собеса, помимо своих, ведомственных;</a:t>
            </a:r>
          </a:p>
          <a:p>
            <a:pPr algn="just">
              <a:spcBef>
                <a:spcPts val="0"/>
              </a:spcBef>
              <a:buClrTx/>
              <a:buSzPct val="100000"/>
              <a:buFont typeface="Arial"/>
              <a:buChar char="•"/>
              <a:defRPr sz="2600">
                <a:solidFill>
                  <a:srgbClr val="73FA79"/>
                </a:solidFill>
              </a:defRPr>
            </a:pPr>
            <a:r>
              <a:t>Сильная зависимость учителя/директора от результатов «независимого контроля» (ЕГЭ, ВПР, «международные исследования», региональные проверки…);</a:t>
            </a:r>
          </a:p>
          <a:p>
            <a:pPr algn="just">
              <a:spcBef>
                <a:spcPts val="0"/>
              </a:spcBef>
              <a:buClrTx/>
              <a:buSzPct val="100000"/>
              <a:buFont typeface="Arial"/>
              <a:buChar char="•"/>
              <a:defRPr sz="2600">
                <a:solidFill>
                  <a:srgbClr val="73FA79"/>
                </a:solidFill>
              </a:defRPr>
            </a:pPr>
            <a:r>
              <a:t>Вызывающие много нареканий учебники;</a:t>
            </a:r>
          </a:p>
          <a:p>
            <a:pPr algn="just">
              <a:spcBef>
                <a:spcPts val="0"/>
              </a:spcBef>
              <a:buClrTx/>
              <a:buSzPct val="100000"/>
              <a:buFont typeface="Arial"/>
              <a:buChar char="•"/>
              <a:defRPr sz="2600">
                <a:solidFill>
                  <a:srgbClr val="73FA79"/>
                </a:solidFill>
              </a:defRPr>
            </a:pPr>
            <a:r>
              <a:t>Дисциплинарное бессилие по отношению как к директору, так и к ученикам с их родителями.</a:t>
            </a:r>
          </a:p>
        </p:txBody>
      </p:sp>
      <p:sp>
        <p:nvSpPr>
          <p:cNvPr id="146" name="ПОЛОЖЕНИЕ УЧИТЕЛЯ (если суммировать наши наблюдения)"/>
          <p:cNvSpPr txBox="1"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3700">
                <a:solidFill>
                  <a:srgbClr val="FF2600"/>
                </a:solidFill>
              </a:defRPr>
            </a:lvl1pPr>
          </a:lstStyle>
          <a:p>
            <a:r>
              <a:t>ПОЛОЖЕНИЕ УЧИТЕЛЯ (если суммировать наши наблюдения)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ЕСЛИ КОРОТКО, ТО….…"/>
          <p:cNvSpPr txBox="1"/>
          <p:nvPr/>
        </p:nvSpPr>
        <p:spPr>
          <a:xfrm>
            <a:off x="311914" y="632759"/>
            <a:ext cx="8520172" cy="5321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100" b="1">
                <a:solidFill>
                  <a:srgbClr val="FF2600"/>
                </a:solidFill>
              </a:defRPr>
            </a:pPr>
            <a:r>
              <a:t>ЕСЛИ КОРОТКО, ТО….</a:t>
            </a:r>
          </a:p>
          <a:p>
            <a:pPr algn="ctr">
              <a:defRPr sz="3100" b="1">
                <a:solidFill>
                  <a:srgbClr val="FF2600"/>
                </a:solidFill>
              </a:defRPr>
            </a:pPr>
            <a:endParaRPr/>
          </a:p>
          <a:p>
            <a:pPr algn="just">
              <a:defRPr sz="2700" b="1">
                <a:solidFill>
                  <a:srgbClr val="EBEBEB"/>
                </a:solidFill>
              </a:defRPr>
            </a:pPr>
            <a:r>
              <a:t>Школа сегодня - это ещё не совсем камера хранения детей, ибо небольшое количество оставшихся крепких предметников ещё пытается делать своё дело. С каждым днём их всё меньше, зарегулированность всё выше, зарплаты почти везде оскорбительно низки, усталость и отчаяние растут и берут своё – педагоги просто разбегаются из школ. </a:t>
            </a:r>
          </a:p>
          <a:p>
            <a:pPr algn="just">
              <a:defRPr sz="2700" b="1">
                <a:solidFill>
                  <a:srgbClr val="EBEBEB"/>
                </a:solidFill>
              </a:defRPr>
            </a:pPr>
            <a:endParaRPr/>
          </a:p>
          <a:p>
            <a:pPr algn="just">
              <a:defRPr sz="2700" b="1">
                <a:solidFill>
                  <a:srgbClr val="EBEBEB"/>
                </a:solidFill>
              </a:defRPr>
            </a:pPr>
            <a:r>
              <a:t>Дети же (вместе с учителями и директорами) дружно обманывают систему, подделывая результаты тестов и проверочных работ.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Мерцание">
  <a:themeElements>
    <a:clrScheme name="Мерцание">
      <a:dk1>
        <a:srgbClr val="2A004E"/>
      </a:dk1>
      <a:lt1>
        <a:srgbClr val="4E4E4E"/>
      </a:lt1>
      <a:dk2>
        <a:srgbClr val="A7A7A7"/>
      </a:dk2>
      <a:lt2>
        <a:srgbClr val="535353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0000FF"/>
      </a:hlink>
      <a:folHlink>
        <a:srgbClr val="FF00FF"/>
      </a:folHlink>
    </a:clrScheme>
    <a:fontScheme name="Мерцание">
      <a:majorFont>
        <a:latin typeface="Times New Roman Cyr"/>
        <a:ea typeface="Times New Roman Cyr"/>
        <a:cs typeface="Times New Roman Cyr"/>
      </a:majorFont>
      <a:minorFont>
        <a:latin typeface="Helvetica"/>
        <a:ea typeface="Helvetica"/>
        <a:cs typeface="Helvetica"/>
      </a:minorFont>
    </a:fontScheme>
    <a:fmtScheme name="Мерца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A004E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A004E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Мерцание">
  <a:themeElements>
    <a:clrScheme name="Мерцани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0000FF"/>
      </a:hlink>
      <a:folHlink>
        <a:srgbClr val="FF00FF"/>
      </a:folHlink>
    </a:clrScheme>
    <a:fontScheme name="Мерцание">
      <a:majorFont>
        <a:latin typeface="Times New Roman Cyr"/>
        <a:ea typeface="Times New Roman Cyr"/>
        <a:cs typeface="Times New Roman Cyr"/>
      </a:majorFont>
      <a:minorFont>
        <a:latin typeface="Helvetica"/>
        <a:ea typeface="Helvetica"/>
        <a:cs typeface="Helvetica"/>
      </a:minorFont>
    </a:fontScheme>
    <a:fmtScheme name="Мерца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A004E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A004E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1259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Times New Roman Cyr</vt:lpstr>
      <vt:lpstr>Times Roman</vt:lpstr>
      <vt:lpstr>Мерцание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ПОЛОЖЕНИЕ УЧИТЕЛЯ (если суммировать наши наблюдения)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Шевкин</cp:lastModifiedBy>
  <cp:revision>1</cp:revision>
  <dcterms:modified xsi:type="dcterms:W3CDTF">2022-11-05T14:15:46Z</dcterms:modified>
</cp:coreProperties>
</file>