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27"/>
  </p:notesMasterIdLst>
  <p:sldIdLst>
    <p:sldId id="301" r:id="rId2"/>
    <p:sldId id="326" r:id="rId3"/>
    <p:sldId id="455" r:id="rId4"/>
    <p:sldId id="456" r:id="rId5"/>
    <p:sldId id="459" r:id="rId6"/>
    <p:sldId id="461" r:id="rId7"/>
    <p:sldId id="460" r:id="rId8"/>
    <p:sldId id="462" r:id="rId9"/>
    <p:sldId id="464" r:id="rId10"/>
    <p:sldId id="463" r:id="rId11"/>
    <p:sldId id="473" r:id="rId12"/>
    <p:sldId id="477" r:id="rId13"/>
    <p:sldId id="478" r:id="rId14"/>
    <p:sldId id="465" r:id="rId15"/>
    <p:sldId id="474" r:id="rId16"/>
    <p:sldId id="475" r:id="rId17"/>
    <p:sldId id="476" r:id="rId18"/>
    <p:sldId id="466" r:id="rId19"/>
    <p:sldId id="468" r:id="rId20"/>
    <p:sldId id="469" r:id="rId21"/>
    <p:sldId id="470" r:id="rId22"/>
    <p:sldId id="471" r:id="rId23"/>
    <p:sldId id="472" r:id="rId24"/>
    <p:sldId id="467" r:id="rId25"/>
    <p:sldId id="366" r:id="rId26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E151903-49C6-4EA8-A250-218EC3C3BEEE}">
          <p14:sldIdLst>
            <p14:sldId id="301"/>
            <p14:sldId id="326"/>
            <p14:sldId id="455"/>
            <p14:sldId id="456"/>
            <p14:sldId id="459"/>
            <p14:sldId id="461"/>
            <p14:sldId id="460"/>
            <p14:sldId id="462"/>
            <p14:sldId id="464"/>
            <p14:sldId id="463"/>
            <p14:sldId id="473"/>
            <p14:sldId id="477"/>
            <p14:sldId id="478"/>
            <p14:sldId id="465"/>
            <p14:sldId id="474"/>
            <p14:sldId id="475"/>
            <p14:sldId id="476"/>
            <p14:sldId id="466"/>
            <p14:sldId id="468"/>
            <p14:sldId id="469"/>
            <p14:sldId id="470"/>
            <p14:sldId id="471"/>
            <p14:sldId id="472"/>
            <p14:sldId id="467"/>
          </p14:sldIdLst>
        </p14:section>
        <p14:section name="Раздел без заголовка" id="{A0386F08-1F89-4A11-A23E-6FD5EF63B75A}">
          <p14:sldIdLst>
            <p14:sldId id="3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96" autoAdjust="0"/>
    <p:restoredTop sz="92653" autoAdjust="0"/>
  </p:normalViewPr>
  <p:slideViewPr>
    <p:cSldViewPr>
      <p:cViewPr varScale="1">
        <p:scale>
          <a:sx n="70" d="100"/>
          <a:sy n="70" d="100"/>
        </p:scale>
        <p:origin x="504" y="4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B165F-DAC5-41D4-8383-6927FFFF8F14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8BC49-7326-4315-9EF6-841B61FD8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1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855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891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446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127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691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202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021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8416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9893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9728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308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8103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638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3489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0562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685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746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599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663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333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713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668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360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621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89D5D-8BC3-4F1A-B007-457916AFF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AB80A2-57DC-40EA-B344-CF73123B9F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990D02-53CB-4D9A-BCE6-C2CE6A9F0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867B06-144C-483B-BCD0-E8A5602D3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BDC3B4-09D8-43C7-8EA7-4D5091193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069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26F0F-87C3-48F9-904E-F51741E86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E7169D-3FAC-4D80-B660-E99F8DA73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B3B696-F4AA-447D-A923-4D2B31CB1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2466D0-60D1-45DC-8807-A6CD8A990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89EF95-DC7E-45F1-B892-24644ECF9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438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DE8186E-64AA-459A-BEC2-FBCFEFD6A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7A2DD6-3A0E-4A71-915D-689A58198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7715ED-4FAE-4574-AD8B-E6B7CEDDF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DD8040-7574-46E9-91CC-36DB38D21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F507F9-F7FE-4303-AC3D-F590E6D56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39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CFB6A-40B4-412D-A20F-659F7C17B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4D210B-81B7-4A61-8A7B-C390F52C3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FF7351-2937-498E-9383-419987FCE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66359-285E-4055-B273-E5055DC0B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184FB6-B720-4764-B8DA-B88168E5D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10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72ECE-4ACF-48C6-8BD4-D68B836E2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825A07-B359-4B26-BAF6-596572763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834140-3A75-4143-B2CF-5181813E8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B1F9C4-C831-4472-AF3D-286F2A38F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6FD4CB-CC4B-4BA4-AACD-92DF9DD9A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834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CDF01-0C95-41F2-B6A7-1B37C2E93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BDEE68-8AAB-46FD-B1BE-B7ED753833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ED4312-A30D-45CA-839E-48A8664C9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E14078-0413-4647-B9F1-0A907B3CD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F7EF42-1898-47E6-BFD6-EFF459A5D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AE8946-05E4-45F9-AA7A-E451954B5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01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7D44C-7B46-4109-A144-BD0F68504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0FD890-631A-41E7-A227-2BE14C9A8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585BC5-59C7-47D3-BF6F-1A6FF0D41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6B0F11B-2634-4551-AD6C-1DA9F363D7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475226-C202-4D18-9D93-081256A30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3FF72B2-3B84-4B5E-8072-2DD630788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733522-B78E-40DD-B987-083BD462D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F70A8EC-4D89-4D69-AA22-22BF3FF00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306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CB10C-C8F6-4551-83DA-4E289106A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2E92EB4-7B82-4B6A-B45D-9FB0A6809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99072F-C3C8-4EAC-B72A-8D0E7DE98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44ED92-6B56-48FA-98E3-018A8C344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94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9357F5B-BEB6-4235-AF2C-D0349EA95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AD45EF-4813-42AA-93B4-2774CA542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9B33BF-BBB4-4BF5-A59C-18B5CB46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5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DD974-C8A6-41A0-A45A-A1221731D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439AE6-BBAC-4524-A0A3-B50533940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8FAB10-AAA7-43A0-B590-AECDF1DDE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93DC21-2590-43BA-878A-276ADD94D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B11FDA-E028-4903-836D-C601E9D0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923983-48B0-41AF-B6B9-24665BAA8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094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19BF9B-C6B5-4D59-B0E6-567C3C037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2762E4-9C94-4AB9-9A55-1A17798A2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9BFD3D-4A6D-4E4E-B64F-657C82B0B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9C14BA-D7A4-44F7-9CA9-ACCD2DE3A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BEDF27-6F4F-4428-9DEF-D6EC4B956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40E331-853F-42CC-AFF1-A20B9A80D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19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A2315-4885-4411-9194-E6F1A193E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DE4538-F79B-4291-BE31-6AC5E53E9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A16225-0481-40D0-BDC0-281BA4B39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BD8A6-2B11-4ADA-9673-FB0CFB16F88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A89208-A67D-4086-8781-7A6DB10A71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707F22-6659-4C55-996D-B5E021BBC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54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zen.yandex.ru/media/shevkin/fgos-40-esli-eto-ne-vreditelstvo-to-chto-takoe-vreditelstvo-60ae248f97044645bb401cc4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hevkin.ru/wp-content/uploads/2017/03/Kuda-vedut-obrazovanie-Rossii.pptx" TargetMode="External"/><Relationship Id="rId5" Type="http://schemas.openxmlformats.org/officeDocument/2006/relationships/hyperlink" Target="http://www.shevkin.ru/wp-content/uploads/2017/03/Strategiya-i-taktika-shkol-noj-programmy-po-matematike-chast-2-Stary-j-Vord.docx" TargetMode="External"/><Relationship Id="rId4" Type="http://schemas.openxmlformats.org/officeDocument/2006/relationships/hyperlink" Target="http://www.shevkin.ru/wp-content/uploads/2017/03/Strategiya-i-taktika-shkol-noj-programmy-po-matematike-5.doc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avshevkin@mail.ru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s://zen.yandex.ru/id/5ce04ad26ae53300b438dda5?clid=&amp;referrer_place=null&amp;token" TargetMode="External"/><Relationship Id="rId4" Type="http://schemas.openxmlformats.org/officeDocument/2006/relationships/hyperlink" Target="http://www.shevkin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vkin.ru/files/dwl_1439492409.do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6" y="457200"/>
            <a:ext cx="8208910" cy="2258566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ФГОС 4.0 </a:t>
            </a:r>
            <a:b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Программам </a:t>
            </a:r>
            <a:b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математике </a:t>
            </a:r>
            <a:b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школы</a:t>
            </a:r>
            <a:endParaRPr lang="ru-RU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67544" y="3435846"/>
            <a:ext cx="8352927" cy="136605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Шевкин Александр Владимирович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Заслуженный учитель РФ, к. п. н., с. н. с., стаж работы в школе 44 года, соавтор учебников математики серии «МГУ-школе», С.М. Никольский и др., Просвещение, с 1999 г.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57014F-53A0-4416-BBE4-19A9AFC1F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341476"/>
            <a:ext cx="5184574" cy="273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84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ФГОС 4.0. Платформа или экосистема?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424936" cy="4104456"/>
          </a:xfrm>
        </p:spPr>
        <p:txBody>
          <a:bodyPr>
            <a:noAutofit/>
          </a:bodyPr>
          <a:lstStyle/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«обучающимся» по математике описаны на 4,5 страницах одним предложением для базового и углублённого уровней обучения.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b="0" i="0" dirty="0">
                <a:solidFill>
                  <a:srgbClr val="191E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же требуется при системно-деятельностном подходе —  </a:t>
            </a:r>
            <a:r>
              <a:rPr lang="ru-RU" sz="2400" b="1" i="0" dirty="0">
                <a:solidFill>
                  <a:srgbClr val="191E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представление и уметь применять знания. </a:t>
            </a:r>
            <a:endParaRPr lang="ru-RU" sz="2400" b="0" i="0" dirty="0">
              <a:solidFill>
                <a:srgbClr val="191E2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i="0" dirty="0">
                <a:solidFill>
                  <a:srgbClr val="191E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Какие знания</a:t>
            </a:r>
            <a:r>
              <a:rPr lang="ru-RU" sz="2400" dirty="0">
                <a:solidFill>
                  <a:srgbClr val="191E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А какие дадут на листах А4 на ОГЭ (ЕГЭ).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191E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Такой стандарт</a:t>
            </a:r>
            <a:r>
              <a:rPr lang="ru-RU" sz="2400" dirty="0">
                <a:solidFill>
                  <a:srgbClr val="191E2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вопреки заверениям его авторов, не является основой ни для чего</a:t>
            </a:r>
            <a:r>
              <a:rPr lang="ru-RU" sz="2400" b="0" i="0" dirty="0">
                <a:solidFill>
                  <a:srgbClr val="191E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ни для написания учебников и рабочих программ, ни для организации учебного процесса. ФГОС писали с требованиями на уровне «тройки из жалости».</a:t>
            </a:r>
            <a:endParaRPr lang="ru-RU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10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61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Официальная шпаргалка на ОГЭ-2021 (на 2 стр.)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424936" cy="4104456"/>
          </a:xfrm>
        </p:spPr>
        <p:txBody>
          <a:bodyPr>
            <a:noAutofit/>
          </a:bodyPr>
          <a:lstStyle/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b="0" i="0" dirty="0">
                <a:solidFill>
                  <a:srgbClr val="191E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мы </a:t>
            </a:r>
            <a:br>
              <a:rPr lang="ru-RU" sz="2400" b="0" i="0" dirty="0">
                <a:solidFill>
                  <a:srgbClr val="191E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191E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сокращаем </a:t>
            </a:r>
            <a:br>
              <a:rPr lang="ru-RU" sz="2400" b="0" i="0" dirty="0">
                <a:solidFill>
                  <a:srgbClr val="191E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191E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рабочей </a:t>
            </a:r>
            <a:br>
              <a:rPr lang="ru-RU" sz="2400" b="0" i="0" dirty="0">
                <a:solidFill>
                  <a:srgbClr val="191E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191E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памяти всех без </a:t>
            </a:r>
            <a:br>
              <a:rPr lang="ru-RU" sz="2400" b="0" i="0" dirty="0">
                <a:solidFill>
                  <a:srgbClr val="191E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191E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исключения </a:t>
            </a:r>
            <a:br>
              <a:rPr lang="ru-RU" sz="2400" b="0" i="0" dirty="0">
                <a:solidFill>
                  <a:srgbClr val="191E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191E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 </a:t>
            </a:r>
            <a:br>
              <a:rPr lang="ru-RU" sz="2400" b="0" i="0" dirty="0">
                <a:solidFill>
                  <a:srgbClr val="191E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191E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 класса?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191E2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было </a:t>
            </a:r>
            <a:br>
              <a:rPr lang="ru-RU" sz="2400" dirty="0">
                <a:solidFill>
                  <a:srgbClr val="191E2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191E2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легче управлять</a:t>
            </a:r>
            <a:br>
              <a:rPr lang="ru-RU" sz="2400" dirty="0">
                <a:solidFill>
                  <a:srgbClr val="191E2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191E2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пустоголовой </a:t>
            </a:r>
            <a:br>
              <a:rPr lang="ru-RU" sz="2400" dirty="0">
                <a:solidFill>
                  <a:srgbClr val="191E2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191E2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молодёжью?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11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4EECE2-0643-44FB-91D4-5661A6271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298" y="699542"/>
            <a:ext cx="6354198" cy="436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05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Официальная шпаргалка на ОГЭ-2022 (на 4 стр.)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424936" cy="4104456"/>
          </a:xfrm>
        </p:spPr>
        <p:txBody>
          <a:bodyPr>
            <a:noAutofit/>
          </a:bodyPr>
          <a:lstStyle/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Знания должны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быть на внешнем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носителе? 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реакция на 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провальные 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ОГЭ 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2021 году?</a:t>
            </a:r>
            <a:endParaRPr lang="ru-RU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C5CA65-8501-4907-973E-65B5AC29E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379" y="843557"/>
            <a:ext cx="5972634" cy="427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89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Официальная шпаргалка на ОГЭ-2022 (на 4 стр.)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424936" cy="4104456"/>
          </a:xfrm>
        </p:spPr>
        <p:txBody>
          <a:bodyPr>
            <a:noAutofit/>
          </a:bodyPr>
          <a:lstStyle/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Знания должны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быть на внешнем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носителе? 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реакция на 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провальные 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ОГЭ 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2021 году?</a:t>
            </a:r>
            <a:endParaRPr lang="ru-RU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1B99AD-418C-4178-A54B-D8B9F0894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800920"/>
            <a:ext cx="5976664" cy="426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35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Программа по математике для 5-7 классов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424936" cy="4104456"/>
          </a:xfrm>
        </p:spPr>
        <p:txBody>
          <a:bodyPr>
            <a:noAutofit/>
          </a:bodyPr>
          <a:lstStyle/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ФГОС не является и основой для написания Программы по математике</a:t>
            </a:r>
            <a:r>
              <a:rPr lang="ru-RU" sz="2400" b="0" i="0" dirty="0">
                <a:solidFill>
                  <a:srgbClr val="191E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Преамбула программы выдержана в стиле старых программ, с поклоном в сторону </a:t>
            </a:r>
            <a:r>
              <a:rPr lang="ru-RU" sz="2400" b="0" i="0" dirty="0" err="1">
                <a:solidFill>
                  <a:srgbClr val="191E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ФГОСа</a:t>
            </a:r>
            <a:r>
              <a:rPr lang="ru-RU" sz="2400" b="0" i="0" dirty="0">
                <a:solidFill>
                  <a:srgbClr val="191E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личностные, метапредметные результаты… Красиво, но нельзя измерить.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191E2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вот содержание обучения местами дано «задом наперёд»: признаки делимости в 5 классе, а свойства делимости, с помощью которых можно объяснить признаки, в 6 классе.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191E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«Винегрет» в построении линии числа оказался с </a:t>
            </a:r>
            <a:r>
              <a:rPr lang="ru-RU" sz="2400" dirty="0" err="1">
                <a:solidFill>
                  <a:srgbClr val="191E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недовложениями</a:t>
            </a:r>
            <a:r>
              <a:rPr lang="ru-RU" sz="2400" dirty="0">
                <a:solidFill>
                  <a:srgbClr val="191E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Рациональные числа ни разу не названы по имени в 5-6 классах, их изучение впервые за 50 лет не завершено до 7 класса. Нет дробей произвольного знака.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14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647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Программа по математике для 5-7 классов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424936" cy="4104456"/>
          </a:xfrm>
        </p:spPr>
        <p:txBody>
          <a:bodyPr>
            <a:noAutofit/>
          </a:bodyPr>
          <a:lstStyle/>
          <a:p>
            <a:pPr indent="180340" algn="l"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 построения Программы я сравнил бы со способом построения многоэтажного дома: фундамент, немного 1 этаж, немного 2 этаж, опять фундамент, ещё немного 1 этаж, ещё немного 2 этаж, немного 3 этаж… Четыре раза возвращаясь к фундаменту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натуральным числам и обыкновенным дробям. </a:t>
            </a:r>
          </a:p>
          <a:p>
            <a:pPr indent="180340" algn="l"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введения иррациональных чисел, записанных при помощи радикалов, в 9-м классе расскажем про периодические и непериодические бесконечные десятичные дроби. После построения графиков в 7-м классе в 9-м классе установим взаимно-однозначное соответствие действительных чисел и точек на прямой.</a:t>
            </a:r>
          </a:p>
          <a:p>
            <a:pPr indent="180340" algn="l"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 не интересует разумный порядок введения понятий?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15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166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Программа по математике для 5-7 классов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424936" cy="4104456"/>
          </a:xfrm>
        </p:spPr>
        <p:txBody>
          <a:bodyPr>
            <a:noAutofit/>
          </a:bodyPr>
          <a:lstStyle/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программе записано: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после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введения корней, построения графиков… Это не обучение «задом-наперёд»?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16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47ED96-5DE7-4D68-9A33-8B86273EE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275606"/>
            <a:ext cx="73152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60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Программа по математике для 5-7 классов </a:t>
            </a:r>
            <a:endParaRPr lang="ru-RU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640960" cy="4104456"/>
              </a:xfrm>
            </p:spPr>
            <p:txBody>
              <a:bodyPr>
                <a:noAutofit/>
              </a:bodyPr>
              <a:lstStyle/>
              <a:p>
                <a:pPr indent="180340"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«линии» </a:t>
                </a:r>
                <a:r>
                  <a:rPr lang="ru-RU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Функции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 </a:t>
                </a:r>
                <a:r>
                  <a:rPr lang="ru-RU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два,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C0066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три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раза записано:</a:t>
                </a:r>
              </a:p>
              <a:p>
                <a:pPr indent="180340"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класс.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Понятие функции. График функции.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Свойства функций.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Линейная функция, её график.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ru-RU" sz="23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i="1" dirty="0">
                    <a:solidFill>
                      <a:srgbClr val="CC0066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 </a:t>
                </a:r>
                <a:r>
                  <a:rPr lang="ru-RU" sz="2300" b="1" dirty="0">
                    <a:solidFill>
                      <a:srgbClr val="CC0066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2300" b="1" dirty="0">
                    <a:solidFill>
                      <a:srgbClr val="CC0066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300" b="1" dirty="0">
                    <a:solidFill>
                      <a:srgbClr val="CC0066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|</a:t>
                </a:r>
                <a:r>
                  <a:rPr lang="en-US" sz="2300" b="1" i="1" dirty="0">
                    <a:solidFill>
                      <a:srgbClr val="CC0066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ru-RU" sz="2300" b="1" dirty="0">
                    <a:solidFill>
                      <a:srgbClr val="CC0066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|.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Графическое решение линейных уравнений и систем линейных уравнений. </a:t>
                </a:r>
              </a:p>
              <a:p>
                <a:pPr indent="180340"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класс.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Понятие функции.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Область определения и множество значений функции. Способы задания функций.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функции.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Чтение свойств функции по её графику. Примеры графиков функций, отражающих реальные процессы.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Функции, описывающие прямую и обратную пропорциональные зависимости, их графики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Функции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ru-RU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i="1" dirty="0">
                    <a:solidFill>
                      <a:srgbClr val="CC006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 </a:t>
                </a:r>
                <a:r>
                  <a:rPr lang="ru-RU" sz="2300" b="1" dirty="0">
                    <a:solidFill>
                      <a:srgbClr val="CC006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2300" b="1" dirty="0">
                    <a:solidFill>
                      <a:srgbClr val="CC006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300" b="1" dirty="0">
                    <a:solidFill>
                      <a:srgbClr val="CC006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|</a:t>
                </a:r>
                <a:r>
                  <a:rPr lang="en-US" sz="2300" b="1" i="1" dirty="0">
                    <a:solidFill>
                      <a:srgbClr val="CC006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ru-RU" sz="2300" b="1" dirty="0">
                    <a:solidFill>
                      <a:srgbClr val="CC006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|.</a:t>
                </a:r>
                <a:r>
                  <a:rPr lang="ru-RU" sz="2000" dirty="0">
                    <a:solidFill>
                      <a:srgbClr val="CC006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solidFill>
                    <a:srgbClr val="CC0066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80340"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класс.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Квадратичная функция, её график и свойства. Парабола, координаты вершины параболы, ось симметрии параболы. Графики функций: </a:t>
                </a:r>
                <a:r>
                  <a:rPr lang="ru-RU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20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20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ru-RU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i="1" dirty="0">
                    <a:solidFill>
                      <a:srgbClr val="CC006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 </a:t>
                </a:r>
                <a:r>
                  <a:rPr lang="ru-RU" sz="2300" b="1" dirty="0">
                    <a:solidFill>
                      <a:srgbClr val="CC006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2300" b="1" dirty="0">
                    <a:solidFill>
                      <a:srgbClr val="CC006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300" b="1" dirty="0">
                    <a:solidFill>
                      <a:srgbClr val="CC006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|</a:t>
                </a:r>
                <a:r>
                  <a:rPr lang="en-US" sz="2300" b="1" i="1" dirty="0">
                    <a:solidFill>
                      <a:srgbClr val="CC006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ru-RU" sz="2300" b="1" dirty="0">
                    <a:solidFill>
                      <a:srgbClr val="CC006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|</a:t>
                </a:r>
                <a:r>
                  <a:rPr lang="ru-RU" sz="2000" dirty="0">
                    <a:solidFill>
                      <a:srgbClr val="CC006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их свойства.</a:t>
                </a:r>
              </a:p>
              <a:p>
                <a:pPr indent="180340"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80340"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80340"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2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640960" cy="4104456"/>
              </a:xfrm>
              <a:blipFill>
                <a:blip r:embed="rId3"/>
                <a:stretch>
                  <a:fillRect l="-705" t="-1189" r="-1340" b="-1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17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93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Программа по математике для 5-7 классов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424936" cy="4104456"/>
          </a:xfrm>
        </p:spPr>
        <p:txBody>
          <a:bodyPr>
            <a:noAutofit/>
          </a:bodyPr>
          <a:lstStyle/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любовь авторов </a:t>
            </a:r>
            <a:r>
              <a:rPr lang="ru-RU" sz="2400" dirty="0">
                <a:solidFill>
                  <a:srgbClr val="191E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 к «ненаглядной»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геометрии поражает!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Около половины материала по геометрии, изученного в 5 классе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требуется повторно изучать в 6 классе! Надо ли так раздувать учебники, делать их дороже, давать в руки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цифровизаторов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дополнительные аргументы против бумажных учебников?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Замечаний по программе много, они изложены в двух статьях. Главное: в Программе изложен подход, легко критикуемый на уровне научной концепции и методики обучения, но, как я отметил в начале доклада, у нас нет профессионального рецензирования таких документов. 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18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50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Убийство школьной геометрии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424936" cy="4104456"/>
          </a:xfrm>
        </p:spPr>
        <p:txBody>
          <a:bodyPr>
            <a:noAutofit/>
          </a:bodyPr>
          <a:lstStyle/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Ниже приведена ссылка на презентацию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[4]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рассказом про то, как и почему так обошлись с геометрией. 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разделе «Цели изучения учебного курса» недавно утверждённой Программы по математике, посвящённом геометрии, записано: </a:t>
            </a:r>
            <a:r>
              <a:rPr lang="ru-RU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«Как писал геометр и педагог Игорь Федорович Шарыгин, «людьми, понимающими, что такое доказательство, трудно и даже невозможно манипулировать».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 в этом состоит важное воспитательное значение изучения геометрии, присущее именно отечественной математической школе».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19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405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Утрата профессионального рецензирования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424936" cy="4104456"/>
          </a:xfrm>
        </p:spPr>
        <p:txBody>
          <a:bodyPr>
            <a:noAutofit/>
          </a:bodyPr>
          <a:lstStyle/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началом «реформы» образования в стране  постепенно утрачена практика профессионального рецензирования документов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федерального уровня в образовании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 понятно, почему. Планы и методы наших «реформаторов» не выдержали бы проверки на научную состоятельность и на соответствие насущным потребностям развития России.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 мы имеем документы типа «Образование 2030» никому не известных на момент написания авторов в списке литературы 11 страниц иностранных авторов, а в тексте сплошные англицизмы, нарочито не «перепёртые на язык родных осин».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89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Убийство школьной геометрии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424936" cy="4104456"/>
          </a:xfrm>
        </p:spPr>
        <p:txBody>
          <a:bodyPr>
            <a:noAutofit/>
          </a:bodyPr>
          <a:lstStyle/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Зря это сказал Игорь Фёдорович (грустная шутка), он указал «реформаторам» на первый объект уничтожения в школьном образовании. Ещё в 2012 году Герман Греф открыто заявил, что нельзя давать знания всем, так как после этого невозможно управлять (манипулировать) массами. 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Греф сказал, что математические классы — пережиток социализма, они больше не нужны. Почему? — Да потому, что они выпускают обученную думать молодёжь.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управляющий класс решает задачу избавления от думающих поколений (кроме организации утечки «мозгов» за границу)? Очень просто.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20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27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Убийство школьной геометрии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496944" cy="4104456"/>
          </a:xfrm>
        </p:spPr>
        <p:txBody>
          <a:bodyPr>
            <a:noAutofit/>
          </a:bodyPr>
          <a:lstStyle/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далёком 2000 г.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Санкт-Петербурге Институт «Открытое общество» (Фонд Сороса) провёл Вторую международную конференцию «Интернет. Общество. Личность»… 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Там Алексей Львович Семёнов (сейчас академик РАН и РАО, МГУ) в кругу «своих» высказал обоснования, а потом и предложение. Я писал об этом подробно, привожу цитату. 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«Почему бы не пересмотреть содержание геометрии, уменьшив, скажем, 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объём понятий втрое, объём определений в пять раз, объём теорем и задач в десять раз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дав возможность учащемуся по некоторому дедуктивному пути пройти несколько шагов?»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21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128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Убийство школьной геометрии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424936" cy="4104456"/>
          </a:xfrm>
        </p:spPr>
        <p:txBody>
          <a:bodyPr>
            <a:noAutofit/>
          </a:bodyPr>
          <a:lstStyle/>
          <a:p>
            <a:pPr indent="180340" algn="l"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какому пути собирался вести беспомощных учащихся Алексей Львович с 1/3 понятий, с 1/5 определений, с 1/10 теорем и задач? Это просто размышления или сознательно поставленная цель разрушения обучения подрастающего поколения доказательствам? К ней двигались поэтапно.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Убрали каждый шестой час на обучение математике.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Отменили устный экзамен по геометрии в 9 классе.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После введения ЕГЭ по математике, в тексте которого были задачи по 5-9 классам, по алгебре и началам анализа и по стереометрии (10-11 классы), «реформаторы» образования посчитали возможным «слить» два школьных предмета в единый курс «Математика». 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22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15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Убийство школьной геометрии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424936" cy="4104456"/>
          </a:xfrm>
        </p:spPr>
        <p:txBody>
          <a:bodyPr>
            <a:noAutofit/>
          </a:bodyPr>
          <a:lstStyle/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Разрушители образования в России с лёгкостью сдали российское стратегическое преимущество (умение обучать детей геометрии).  Обменяли золото российских образовательных традиций на бусы колонизаторов (образовательные стандарты,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бакалавриат, магистратура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Теперь уже в 10-11 классах нет отдельного школьного предмета «Геометрия». Они собираются проделать это и с курсом планиметрии в 7-9 классах. 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закончу я вопросом из заголовка моей статьи: «Если это не вредительство, то что такое вредительство?»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23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969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Используемая литература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424936" cy="4104456"/>
          </a:xfrm>
        </p:spPr>
        <p:txBody>
          <a:bodyPr>
            <a:noAutofit/>
          </a:bodyPr>
          <a:lstStyle/>
          <a:p>
            <a:pPr algn="l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ФГОС 4.0. Если это не вредительство, то что такое вредительство?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ru-RU" sz="2400" b="0" i="0" u="none" strike="noStrike" dirty="0">
                <a:solidFill>
                  <a:srgbClr val="0077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Стратегия и тактика школьной программы по математике.</a:t>
            </a:r>
            <a:r>
              <a:rPr lang="ru-RU" sz="2400" b="0" i="0" u="none" strike="noStrike" dirty="0">
                <a:solidFill>
                  <a:srgbClr val="0077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Часть 1.</a:t>
            </a:r>
          </a:p>
          <a:p>
            <a:pPr algn="l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0" i="0" u="none" strike="noStrike" dirty="0">
                <a:solidFill>
                  <a:srgbClr val="0077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Стратегия и тактика школьной программы по математике. Часть 2</a:t>
            </a:r>
            <a:r>
              <a:rPr lang="ru-RU" sz="2400" b="0" i="0" u="none" strike="noStrike" dirty="0">
                <a:solidFill>
                  <a:srgbClr val="0077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b="0" i="0" u="none" strike="noStrike" dirty="0">
                <a:solidFill>
                  <a:srgbClr val="005EC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Куда ведут образование России?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(Презентация о «реформе» образования и её заказчиках. </a:t>
            </a:r>
            <a:r>
              <a:rPr lang="ru-RU" sz="24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исполнителях уничтожения образования в России, об убийстве школьной геометрии и др.).</a:t>
            </a:r>
          </a:p>
          <a:p>
            <a:pPr algn="l"/>
            <a:endParaRPr lang="ru-R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24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05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865071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sz="2400" b="1" dirty="0">
                <a:solidFill>
                  <a:srgbClr val="FF0000"/>
                </a:solidFill>
              </a:rPr>
              <a:t>Спасибо за внимание. 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Желаю не болеть и хороших вам студентов </a:t>
            </a:r>
            <a:r>
              <a:rPr lang="ru-RU" sz="2400" b="1">
                <a:solidFill>
                  <a:srgbClr val="FF0000"/>
                </a:solidFill>
              </a:rPr>
              <a:t>и учащихся!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15566"/>
            <a:ext cx="8136904" cy="3960440"/>
          </a:xfrm>
        </p:spPr>
        <p:txBody>
          <a:bodyPr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300"/>
              </a:spcBef>
              <a:buNone/>
            </a:pPr>
            <a:endParaRPr lang="ru-RU" sz="2200" dirty="0">
              <a:solidFill>
                <a:schemeClr val="tx1"/>
              </a:solidFill>
            </a:endParaRPr>
          </a:p>
          <a:p>
            <a:pPr algn="l">
              <a:spcBef>
                <a:spcPts val="300"/>
              </a:spcBef>
            </a:pPr>
            <a:r>
              <a:rPr lang="ru-RU" altLang="ru-RU" sz="2400" dirty="0">
                <a:solidFill>
                  <a:schemeClr val="tx1"/>
                </a:solidFill>
                <a:latin typeface="Arial" panose="020B0604020202020204" pitchFamily="34" charset="0"/>
              </a:rPr>
              <a:t>Эл</a:t>
            </a:r>
            <a:r>
              <a:rPr lang="ru-RU" altLang="ru-RU" sz="2400" dirty="0">
                <a:solidFill>
                  <a:schemeClr val="tx1"/>
                </a:solidFill>
              </a:rPr>
              <a:t>ектронная почта: </a:t>
            </a:r>
            <a:br>
              <a:rPr lang="ru-RU" altLang="ru-RU" sz="2400" dirty="0">
                <a:solidFill>
                  <a:schemeClr val="tx1"/>
                </a:solidFill>
              </a:rPr>
            </a:br>
            <a:r>
              <a:rPr lang="ru-RU" altLang="ru-RU" sz="2400" b="1" dirty="0">
                <a:solidFill>
                  <a:schemeClr val="tx1"/>
                </a:solidFill>
              </a:rPr>
              <a:t>Шевкин</a:t>
            </a:r>
            <a:r>
              <a:rPr lang="ru-RU" altLang="ru-RU" sz="2400" dirty="0">
                <a:solidFill>
                  <a:schemeClr val="tx1"/>
                </a:solidFill>
              </a:rPr>
              <a:t> Александр </a:t>
            </a:r>
            <a:br>
              <a:rPr lang="ru-RU" altLang="ru-RU" sz="2400" dirty="0">
                <a:solidFill>
                  <a:schemeClr val="tx1"/>
                </a:solidFill>
              </a:rPr>
            </a:br>
            <a:r>
              <a:rPr lang="ru-RU" altLang="ru-RU" sz="2400" dirty="0">
                <a:solidFill>
                  <a:schemeClr val="tx1"/>
                </a:solidFill>
              </a:rPr>
              <a:t>Владимирович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ru-RU" sz="2400" b="1" dirty="0">
                <a:hlinkClick r:id="rId3"/>
              </a:rPr>
              <a:t>avshevkin@mail.ru</a:t>
            </a:r>
            <a:r>
              <a:rPr lang="en-US" altLang="ru-RU" sz="2400" dirty="0"/>
              <a:t>  </a:t>
            </a:r>
            <a:r>
              <a:rPr lang="ru-RU" altLang="ru-RU" sz="2400" dirty="0"/>
              <a:t>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ru-RU" altLang="ru-RU" sz="2400" dirty="0">
                <a:solidFill>
                  <a:schemeClr val="tx1"/>
                </a:solidFill>
              </a:rPr>
              <a:t>Сайт</a:t>
            </a:r>
            <a:r>
              <a:rPr lang="ru-RU" altLang="ru-RU" sz="2400" dirty="0"/>
              <a:t> </a:t>
            </a:r>
            <a:r>
              <a:rPr lang="en-US" altLang="ru-RU" sz="2400" dirty="0">
                <a:hlinkClick r:id="rId4"/>
              </a:rPr>
              <a:t>www.shevkin.ru</a:t>
            </a:r>
            <a:endParaRPr lang="ru-RU" altLang="ru-RU" sz="2400" dirty="0"/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ru-RU" altLang="ru-RU" sz="2400" dirty="0">
                <a:hlinkClick r:id="rId5"/>
              </a:rPr>
              <a:t>Канал </a:t>
            </a:r>
            <a:r>
              <a:rPr lang="ru-RU" altLang="ru-RU" sz="2400" b="1" dirty="0">
                <a:hlinkClick r:id="rId5"/>
              </a:rPr>
              <a:t>НАБЛЮДАТЕЛЬ</a:t>
            </a:r>
            <a:r>
              <a:rPr lang="ru-RU" altLang="ru-RU" sz="2400" dirty="0"/>
              <a:t> </a:t>
            </a:r>
            <a:br>
              <a:rPr lang="ru-RU" altLang="ru-RU" sz="2400" dirty="0"/>
            </a:br>
            <a:r>
              <a:rPr lang="ru-RU" altLang="ru-RU" sz="2400" dirty="0">
                <a:solidFill>
                  <a:schemeClr val="tx1"/>
                </a:solidFill>
              </a:rPr>
              <a:t>на </a:t>
            </a:r>
            <a:r>
              <a:rPr lang="ru-RU" altLang="ru-RU" sz="2400" b="1" dirty="0">
                <a:solidFill>
                  <a:schemeClr val="tx1"/>
                </a:solidFill>
              </a:rPr>
              <a:t>Яндекс Дзен</a:t>
            </a:r>
            <a:r>
              <a:rPr lang="ru-RU" altLang="ru-RU" sz="2400" dirty="0">
                <a:solidFill>
                  <a:schemeClr val="tx1"/>
                </a:solidFill>
              </a:rPr>
              <a:t>  </a:t>
            </a:r>
          </a:p>
          <a:p>
            <a:pPr algn="l">
              <a:lnSpc>
                <a:spcPct val="90000"/>
              </a:lnSpc>
              <a:spcBef>
                <a:spcPts val="0"/>
              </a:spcBef>
            </a:pPr>
            <a:endParaRPr lang="ru-RU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algn="l">
              <a:lnSpc>
                <a:spcPct val="90000"/>
              </a:lnSpc>
              <a:spcBef>
                <a:spcPts val="300"/>
              </a:spcBef>
              <a:buNone/>
            </a:pP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25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2AE45E06-3B52-4479-8DD8-28DE50628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9622"/>
            <a:ext cx="352839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574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Утрата профессионального рецензирования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424936" cy="4104456"/>
          </a:xfrm>
        </p:spPr>
        <p:txBody>
          <a:bodyPr>
            <a:noAutofit/>
          </a:bodyPr>
          <a:lstStyle/>
          <a:p>
            <a:pPr indent="180340" algn="l"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Плохо и с рецензированием Стандарта, программ по математике и даже с рецензированием учебников. Я как-то читал рецензию на наш учебник в виде таблицы на 1,5 листа А4  слева вопросы вроде «имеется ли…?», а справа «ответы» «рецензентов» «да» и «нет»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180340" algn="l">
              <a:spcBef>
                <a:spcPts val="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Страна не знает ни имён авторов документов федерального уровня (стандарты и программы), ни имён рецензентов, если таковые были, а потом удивляемся ничтожному научному уровню этих документов и их нулевой практической пользе. Я стараюсь реагировать, но где я, а где их авторы!</a:t>
            </a:r>
          </a:p>
          <a:p>
            <a:pPr indent="180340" algn="l">
              <a:spcBef>
                <a:spcPts val="0"/>
              </a:spcBef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реакции: </a:t>
            </a:r>
            <a:r>
              <a:rPr lang="ru-RU" sz="2000" b="0" i="0" u="none" strike="noStrike" dirty="0">
                <a:solidFill>
                  <a:srgbClr val="24467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Программа по математике 2015 года, или Торжество непрофессионализма. Часть 1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(5-6 классы). </a:t>
            </a:r>
            <a:r>
              <a:rPr lang="ru-RU" sz="2000" b="0" i="0" u="none" strike="noStrike" dirty="0">
                <a:solidFill>
                  <a:srgbClr val="24467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Часть </a:t>
            </a:r>
            <a:r>
              <a:rPr lang="en-US" sz="2000" b="0" i="0" u="none" strike="noStrike" dirty="0">
                <a:solidFill>
                  <a:srgbClr val="24467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</a:t>
            </a:r>
            <a:r>
              <a:rPr lang="ru-RU" sz="2000" b="0" i="0" u="none" strike="noStrike" dirty="0">
                <a:solidFill>
                  <a:srgbClr val="24467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(7-9 классы). (Математика в школе)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65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ФГОС 4.0. Платформа или экосистема?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424936" cy="4104456"/>
          </a:xfrm>
        </p:spPr>
        <p:txBody>
          <a:bodyPr>
            <a:noAutofit/>
          </a:bodyPr>
          <a:lstStyle/>
          <a:p>
            <a:pPr indent="180340" algn="l">
              <a:spcBef>
                <a:spcPts val="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есть стандарт? Это документ, в котором заложены параметры распределения некоторых объектов по «сортам». Например, в стандарте на огурцы мы ожидаем прочитать не только общие пожелания по внешнему виду, но и параметры для измерения на соответствие сорту. Измерения каждый желающий может повторить, результат измерения не изменяет качество измеряемого объекта. Но это не про образование.</a:t>
            </a:r>
          </a:p>
          <a:p>
            <a:pPr indent="180340"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 по математике для школы около 2000 г. были традиционны,  но для получения финансирования их называли на западный манер стандартами. Хотя где стандарт и где образование?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02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ФГОС 4.0. Платформа или экосистема?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424936" cy="4104456"/>
          </a:xfrm>
        </p:spPr>
        <p:txBody>
          <a:bodyPr>
            <a:noAutofit/>
          </a:bodyPr>
          <a:lstStyle/>
          <a:p>
            <a:pPr indent="180340" algn="l"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довелось под руководством В.В. Фирсова участвовать в разработке стандарта по математике для школы, изданного в 1998 г.  Это была обычная программа НИИ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АПН СССР (институт уже назывался иначе). В ней были разделы </a:t>
            </a:r>
          </a:p>
          <a:p>
            <a:pPr indent="180340" algn="l"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Общие положения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Обязательный минимум содержания обучения. 3. Требования к математической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 школьников  на двух уровнях:</a:t>
            </a:r>
          </a:p>
          <a:p>
            <a:pPr indent="180340" algn="l">
              <a:spcBef>
                <a:spcPts val="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программного материала даёт </a:t>
            </a:r>
            <a:b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учащимся возможность… </a:t>
            </a:r>
          </a:p>
          <a:p>
            <a:pPr indent="180340" algn="l">
              <a:spcBef>
                <a:spcPts val="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Учащиеся должны…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 набором заданий, конкретизирующих требования на положительную </a:t>
            </a:r>
            <a:b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отметку).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Измеритель в стандарте был.             (1998)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6F28E3-4055-419F-B715-838AF2EBF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100" y="2571750"/>
            <a:ext cx="1730412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21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ФГОС 4.0. Платформа или экосистема?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424936" cy="4104456"/>
          </a:xfrm>
        </p:spPr>
        <p:txBody>
          <a:bodyPr>
            <a:noAutofit/>
          </a:bodyPr>
          <a:lstStyle/>
          <a:p>
            <a:pPr indent="180340" algn="l"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оказалось, что на документ с таким названием можно получать неплохое финансирование, набежали другие исполнители со своей научной «новизной»:  </a:t>
            </a:r>
          </a:p>
          <a:p>
            <a:pPr indent="180340" algn="l"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Системно-деятельностный подход с приматом деятельности над знаниями, умениями, навыками, с  компетенциями… (А.Г. Асмолов, МГУ).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2) Программы перегружены, их надо сократить.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А вот и аргументы:  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 физике наши учебники для 5-11 классов содержат 1300 понятий, тогда как английские — 600, а американские всего 300. Между тем нобелевских лауреатов по физике в США 61, в Англии 20, в России — всего 9».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(Новая газета.)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172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ФГОС 4.0. Платформа или экосистема?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496944" cy="4104456"/>
          </a:xfrm>
        </p:spPr>
        <p:txBody>
          <a:bodyPr>
            <a:noAutofit/>
          </a:bodyPr>
          <a:lstStyle/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дальше: 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«Нас, что устраивает такое содержание образования? Оно предельно устарело».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Замечу, что после отстранения от денежных потоков на «реформу» образования Э. Днепров говорил другое: 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«Эта реформа 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акт суицида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(Новая газета, 23.06.2005). 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Авторы стандарта усиленно боролись против включения в него содержания обучения. Мы помним истерики 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А.Г. Асмолова про «Стандарт Юрского периода», помним отставку министра О.Ю. Васильевой.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Стандарт приняли. Содержание странно нарезали по годам обучения, требования к учащимся на уровне «тройки из жалости».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95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ФГОС 4.0. Платформа или экосистема?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771550"/>
            <a:ext cx="8496944" cy="4104456"/>
          </a:xfrm>
        </p:spPr>
        <p:txBody>
          <a:bodyPr>
            <a:noAutofit/>
          </a:bodyPr>
          <a:lstStyle/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своём канале А.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Адамс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кий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как-то всерьёз обсуждал вопрос: 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«Что есть стандарт — платформа или экосистема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»?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 участник того обсуждения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Д. Песков.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говорили про 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«наряд </a:t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короля» из известной сказки, </a:t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их стандарт и не </a:t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платформа, и не экосистема. 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пустое место. «Распил» </a:t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 для его писателей</a:t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инструмент для </a:t>
            </a:r>
            <a:b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разрушительного контроля. </a:t>
            </a:r>
            <a:endParaRPr lang="ru-R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F79298-C101-44BE-AF87-3577A14F4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18509"/>
            <a:ext cx="4428428" cy="254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40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ФГОС 4.0. Платформа или экосистема?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424936" cy="4104456"/>
          </a:xfrm>
        </p:spPr>
        <p:txBody>
          <a:bodyPr>
            <a:noAutofit/>
          </a:bodyPr>
          <a:lstStyle/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подробно описал этот документ применительно к математике в статье 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«ФГОС 4.0. Если это не вредительство, то что такое вредительство?»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(Математика в школе, 7/2021).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Этот ФГОС надо читать! Приведу одно место.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b="0" i="1" dirty="0">
                <a:solidFill>
                  <a:srgbClr val="E43D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«Требования к предметным результатам: …определяют минимум содержания, изучение которого гарантирует </a:t>
            </a:r>
            <a:r>
              <a:rPr lang="ru-RU" sz="2400" b="1" i="1" dirty="0">
                <a:solidFill>
                  <a:srgbClr val="E43D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государство, построенное в логике изучения каждого учебного предмета</a:t>
            </a:r>
            <a:r>
              <a:rPr lang="ru-RU" sz="2400" b="0" i="1" dirty="0">
                <a:solidFill>
                  <a:srgbClr val="E43D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…» </a:t>
            </a:r>
            <a:r>
              <a:rPr lang="ru-RU" sz="2400" b="0" dirty="0">
                <a:solidFill>
                  <a:srgbClr val="E43D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(с. 3)</a:t>
            </a:r>
            <a:endParaRPr lang="ru-RU" sz="2400" b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стандарте 136 раз встречаются варианты слова «развитие», но знать в 5-9 классах требуется только признаки делимости (на углублённом уровне), а доказывать что-либо 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ни разу!</a:t>
            </a:r>
            <a:endParaRPr lang="ru-RU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9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8296</TotalTime>
  <Words>2261</Words>
  <Application>Microsoft Office PowerPoint</Application>
  <PresentationFormat>Экран (16:9)</PresentationFormat>
  <Paragraphs>158</Paragraphs>
  <Slides>25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Times New Roman</vt:lpstr>
      <vt:lpstr>Тема Office</vt:lpstr>
      <vt:lpstr>От ФГОС 4.0  к Программам  по математике  для школы</vt:lpstr>
      <vt:lpstr>Утрата профессионального рецензирования</vt:lpstr>
      <vt:lpstr>Утрата профессионального рецензирования</vt:lpstr>
      <vt:lpstr>ФГОС 4.0. Платформа или экосистема? </vt:lpstr>
      <vt:lpstr>ФГОС 4.0. Платформа или экосистема? </vt:lpstr>
      <vt:lpstr>ФГОС 4.0. Платформа или экосистема? </vt:lpstr>
      <vt:lpstr>ФГОС 4.0. Платформа или экосистема? </vt:lpstr>
      <vt:lpstr>ФГОС 4.0. Платформа или экосистема? </vt:lpstr>
      <vt:lpstr>ФГОС 4.0. Платформа или экосистема? </vt:lpstr>
      <vt:lpstr>ФГОС 4.0. Платформа или экосистема? </vt:lpstr>
      <vt:lpstr>Официальная шпаргалка на ОГЭ-2021 (на 2 стр.) </vt:lpstr>
      <vt:lpstr>Официальная шпаргалка на ОГЭ-2022 (на 4 стр.) </vt:lpstr>
      <vt:lpstr>Официальная шпаргалка на ОГЭ-2022 (на 4 стр.) </vt:lpstr>
      <vt:lpstr>Программа по математике для 5-7 классов </vt:lpstr>
      <vt:lpstr>Программа по математике для 5-7 классов </vt:lpstr>
      <vt:lpstr>Программа по математике для 5-7 классов </vt:lpstr>
      <vt:lpstr>Программа по математике для 5-7 классов </vt:lpstr>
      <vt:lpstr>Программа по математике для 5-7 классов </vt:lpstr>
      <vt:lpstr>Убийство школьной геометрии</vt:lpstr>
      <vt:lpstr>Убийство школьной геометрии</vt:lpstr>
      <vt:lpstr>Убийство школьной геометрии</vt:lpstr>
      <vt:lpstr>Убийство школьной геометрии</vt:lpstr>
      <vt:lpstr>Убийство школьной геометрии</vt:lpstr>
      <vt:lpstr>Используемая литература</vt:lpstr>
      <vt:lpstr>Спасибо за внимание.  Желаю не болеть и хороших вам студентов и учащихся!</vt:lpstr>
    </vt:vector>
  </TitlesOfParts>
  <Company>Prosv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Шевкин</cp:lastModifiedBy>
  <cp:revision>709</cp:revision>
  <cp:lastPrinted>2020-11-16T20:41:03Z</cp:lastPrinted>
  <dcterms:created xsi:type="dcterms:W3CDTF">2016-11-09T08:55:41Z</dcterms:created>
  <dcterms:modified xsi:type="dcterms:W3CDTF">2021-11-19T10:00:33Z</dcterms:modified>
</cp:coreProperties>
</file>