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48"/>
  </p:notesMasterIdLst>
  <p:sldIdLst>
    <p:sldId id="301" r:id="rId2"/>
    <p:sldId id="326" r:id="rId3"/>
    <p:sldId id="414" r:id="rId4"/>
    <p:sldId id="413" r:id="rId5"/>
    <p:sldId id="415" r:id="rId6"/>
    <p:sldId id="416" r:id="rId7"/>
    <p:sldId id="417" r:id="rId8"/>
    <p:sldId id="418" r:id="rId9"/>
    <p:sldId id="449" r:id="rId10"/>
    <p:sldId id="419" r:id="rId11"/>
    <p:sldId id="420" r:id="rId12"/>
    <p:sldId id="421" r:id="rId13"/>
    <p:sldId id="422" r:id="rId14"/>
    <p:sldId id="424" r:id="rId15"/>
    <p:sldId id="425" r:id="rId16"/>
    <p:sldId id="426" r:id="rId17"/>
    <p:sldId id="427" r:id="rId18"/>
    <p:sldId id="428" r:id="rId19"/>
    <p:sldId id="429" r:id="rId20"/>
    <p:sldId id="430" r:id="rId21"/>
    <p:sldId id="402" r:id="rId22"/>
    <p:sldId id="431" r:id="rId23"/>
    <p:sldId id="433" r:id="rId24"/>
    <p:sldId id="432" r:id="rId25"/>
    <p:sldId id="434" r:id="rId26"/>
    <p:sldId id="435" r:id="rId27"/>
    <p:sldId id="423" r:id="rId28"/>
    <p:sldId id="448" r:id="rId29"/>
    <p:sldId id="447" r:id="rId30"/>
    <p:sldId id="437" r:id="rId31"/>
    <p:sldId id="438" r:id="rId32"/>
    <p:sldId id="439" r:id="rId33"/>
    <p:sldId id="440" r:id="rId34"/>
    <p:sldId id="441" r:id="rId35"/>
    <p:sldId id="442" r:id="rId36"/>
    <p:sldId id="443" r:id="rId37"/>
    <p:sldId id="444" r:id="rId38"/>
    <p:sldId id="445" r:id="rId39"/>
    <p:sldId id="450" r:id="rId40"/>
    <p:sldId id="451" r:id="rId41"/>
    <p:sldId id="446" r:id="rId42"/>
    <p:sldId id="453" r:id="rId43"/>
    <p:sldId id="452" r:id="rId44"/>
    <p:sldId id="404" r:id="rId45"/>
    <p:sldId id="454" r:id="rId46"/>
    <p:sldId id="366" r:id="rId47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E151903-49C6-4EA8-A250-218EC3C3BEEE}">
          <p14:sldIdLst>
            <p14:sldId id="301"/>
            <p14:sldId id="326"/>
            <p14:sldId id="414"/>
            <p14:sldId id="413"/>
            <p14:sldId id="415"/>
            <p14:sldId id="416"/>
            <p14:sldId id="417"/>
            <p14:sldId id="418"/>
            <p14:sldId id="449"/>
            <p14:sldId id="419"/>
            <p14:sldId id="420"/>
            <p14:sldId id="421"/>
            <p14:sldId id="422"/>
            <p14:sldId id="424"/>
            <p14:sldId id="425"/>
          </p14:sldIdLst>
        </p14:section>
        <p14:section name="Раздел без заголовка" id="{A0386F08-1F89-4A11-A23E-6FD5EF63B75A}">
          <p14:sldIdLst>
            <p14:sldId id="426"/>
            <p14:sldId id="427"/>
            <p14:sldId id="428"/>
            <p14:sldId id="429"/>
            <p14:sldId id="430"/>
            <p14:sldId id="402"/>
            <p14:sldId id="431"/>
            <p14:sldId id="433"/>
            <p14:sldId id="432"/>
            <p14:sldId id="434"/>
            <p14:sldId id="435"/>
            <p14:sldId id="423"/>
            <p14:sldId id="448"/>
            <p14:sldId id="447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50"/>
            <p14:sldId id="451"/>
            <p14:sldId id="446"/>
            <p14:sldId id="453"/>
            <p14:sldId id="452"/>
            <p14:sldId id="404"/>
            <p14:sldId id="454"/>
            <p14:sldId id="3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96" autoAdjust="0"/>
    <p:restoredTop sz="92653" autoAdjust="0"/>
  </p:normalViewPr>
  <p:slideViewPr>
    <p:cSldViewPr>
      <p:cViewPr varScale="1">
        <p:scale>
          <a:sx n="67" d="100"/>
          <a:sy n="67" d="100"/>
        </p:scale>
        <p:origin x="617" y="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B165F-DAC5-41D4-8383-6927FFFF8F14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8BC49-7326-4315-9EF6-841B61FD8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1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855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354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858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934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07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862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266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677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526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848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478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4334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098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8599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6155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0716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2367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5515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0113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2495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0151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336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7401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4366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6325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0863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24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8579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9844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9563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9033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2694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713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4803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6044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8207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2673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8056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3933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746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376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71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909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492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562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89D5D-8BC3-4F1A-B007-457916AFF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AB80A2-57DC-40EA-B344-CF73123B9F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990D02-53CB-4D9A-BCE6-C2CE6A9F0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867B06-144C-483B-BCD0-E8A5602D3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BDC3B4-09D8-43C7-8EA7-4D5091193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069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26F0F-87C3-48F9-904E-F51741E86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E7169D-3FAC-4D80-B660-E99F8DA73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B3B696-F4AA-447D-A923-4D2B31CB1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2466D0-60D1-45DC-8807-A6CD8A990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89EF95-DC7E-45F1-B892-24644ECF9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438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DE8186E-64AA-459A-BEC2-FBCFEFD6A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7A2DD6-3A0E-4A71-915D-689A58198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7715ED-4FAE-4574-AD8B-E6B7CEDDF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DD8040-7574-46E9-91CC-36DB38D21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F507F9-F7FE-4303-AC3D-F590E6D56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39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CFB6A-40B4-412D-A20F-659F7C17B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4D210B-81B7-4A61-8A7B-C390F52C3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FF7351-2937-498E-9383-419987FCE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66359-285E-4055-B273-E5055DC0B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184FB6-B720-4764-B8DA-B88168E5D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10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72ECE-4ACF-48C6-8BD4-D68B836E2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825A07-B359-4B26-BAF6-596572763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834140-3A75-4143-B2CF-5181813E8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B1F9C4-C831-4472-AF3D-286F2A38F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6FD4CB-CC4B-4BA4-AACD-92DF9DD9A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834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CDF01-0C95-41F2-B6A7-1B37C2E93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BDEE68-8AAB-46FD-B1BE-B7ED753833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ED4312-A30D-45CA-839E-48A8664C9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E14078-0413-4647-B9F1-0A907B3CD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F7EF42-1898-47E6-BFD6-EFF459A5D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AE8946-05E4-45F9-AA7A-E451954B5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01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7D44C-7B46-4109-A144-BD0F68504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0FD890-631A-41E7-A227-2BE14C9A8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585BC5-59C7-47D3-BF6F-1A6FF0D41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6B0F11B-2634-4551-AD6C-1DA9F363D7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475226-C202-4D18-9D93-081256A30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3FF72B2-3B84-4B5E-8072-2DD630788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733522-B78E-40DD-B987-083BD462D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F70A8EC-4D89-4D69-AA22-22BF3FF00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306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CB10C-C8F6-4551-83DA-4E289106A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2E92EB4-7B82-4B6A-B45D-9FB0A6809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99072F-C3C8-4EAC-B72A-8D0E7DE98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44ED92-6B56-48FA-98E3-018A8C344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94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9357F5B-BEB6-4235-AF2C-D0349EA95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AD45EF-4813-42AA-93B4-2774CA542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9B33BF-BBB4-4BF5-A59C-18B5CB46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5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DD974-C8A6-41A0-A45A-A1221731D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439AE6-BBAC-4524-A0A3-B50533940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8FAB10-AAA7-43A0-B590-AECDF1DDE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93DC21-2590-43BA-878A-276ADD94D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B11FDA-E028-4903-836D-C601E9D0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923983-48B0-41AF-B6B9-24665BAA8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094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19BF9B-C6B5-4D59-B0E6-567C3C037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2762E4-9C94-4AB9-9A55-1A17798A2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9BFD3D-4A6D-4E4E-B64F-657C82B0B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9C14BA-D7A4-44F7-9CA9-ACCD2DE3A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BEDF27-6F4F-4428-9DEF-D6EC4B956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40E331-853F-42CC-AFF1-A20B9A80D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19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A2315-4885-4411-9194-E6F1A193E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DE4538-F79B-4291-BE31-6AC5E53E9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A16225-0481-40D0-BDC0-281BA4B39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BD8A6-2B11-4ADA-9673-FB0CFB16F882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A89208-A67D-4086-8781-7A6DB10A71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707F22-6659-4C55-996D-B5E021BBC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54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bc.ru/rbcfreenews/5d70a3c59a7947d4b9874633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ko-planet.su/science/sciencediscussions/21686-rech-akademika-vi-arnolda-na-parlamentskix.html" TargetMode="External"/><Relationship Id="rId5" Type="http://schemas.openxmlformats.org/officeDocument/2006/relationships/hyperlink" Target="https://zen.yandex.ru/media/shevkin/cifrovoi-sled-alekseia-lvovicha-semenova-612eaa847dc0a946a8d64d60" TargetMode="External"/><Relationship Id="rId4" Type="http://schemas.openxmlformats.org/officeDocument/2006/relationships/hyperlink" Target="https://zen.yandex.ru/media/shevkin/cifrovoe-slaboumie-5d49cd7db5e99200ae049f64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avshevkin@mail.ru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hyperlink" Target="https://zen.yandex.ru/id/5ce04ad26ae53300b438dda5?clid=&amp;referrer_place=null&amp;token" TargetMode="External"/><Relationship Id="rId4" Type="http://schemas.openxmlformats.org/officeDocument/2006/relationships/hyperlink" Target="http://www.shevkin.r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6" y="457200"/>
            <a:ext cx="8208910" cy="2258566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Куда ведут школьное </a:t>
            </a:r>
            <a:b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 России? </a:t>
            </a:r>
            <a:b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можно сохранить? </a:t>
            </a:r>
            <a:b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это сделать?</a:t>
            </a:r>
            <a:endParaRPr lang="ru-RU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67545" y="3435846"/>
            <a:ext cx="8208910" cy="136605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70C0"/>
                </a:solidFill>
                <a:latin typeface="+mj-lt"/>
              </a:rPr>
              <a:t>Шевкин Александр Владимирович</a:t>
            </a:r>
            <a:r>
              <a:rPr lang="ru-RU" sz="2400" dirty="0">
                <a:solidFill>
                  <a:srgbClr val="0070C0"/>
                </a:solidFill>
                <a:latin typeface="+mj-lt"/>
              </a:rPr>
              <a:t> . Заслуженный учитель РФ, </a:t>
            </a:r>
            <a:r>
              <a:rPr lang="ru-RU" sz="2400" dirty="0" err="1">
                <a:solidFill>
                  <a:srgbClr val="0070C0"/>
                </a:solidFill>
              </a:rPr>
              <a:t>к.п.н</a:t>
            </a:r>
            <a:r>
              <a:rPr lang="ru-RU" sz="2400" dirty="0">
                <a:solidFill>
                  <a:srgbClr val="0070C0"/>
                </a:solidFill>
              </a:rPr>
              <a:t>., </a:t>
            </a:r>
            <a:r>
              <a:rPr lang="ru-RU" sz="2400" dirty="0" err="1">
                <a:solidFill>
                  <a:srgbClr val="0070C0"/>
                </a:solidFill>
              </a:rPr>
              <a:t>с.н.с</a:t>
            </a:r>
            <a:r>
              <a:rPr lang="ru-RU" sz="2400" dirty="0">
                <a:solidFill>
                  <a:srgbClr val="0070C0"/>
                </a:solidFill>
              </a:rPr>
              <a:t>., </a:t>
            </a:r>
            <a:r>
              <a:rPr lang="ru-RU" sz="2400" dirty="0">
                <a:solidFill>
                  <a:srgbClr val="0070C0"/>
                </a:solidFill>
                <a:latin typeface="+mj-lt"/>
              </a:rPr>
              <a:t>стаж работы в школе 44 года, соавтор учебников математики </a:t>
            </a:r>
            <a:r>
              <a:rPr lang="ru-RU" sz="2400" dirty="0">
                <a:solidFill>
                  <a:srgbClr val="0070C0"/>
                </a:solidFill>
              </a:rPr>
              <a:t>серии «МГУ-школе»,</a:t>
            </a:r>
            <a:r>
              <a:rPr lang="ru-RU" sz="2400" dirty="0">
                <a:solidFill>
                  <a:srgbClr val="0070C0"/>
                </a:solidFill>
                <a:latin typeface="+mj-lt"/>
              </a:rPr>
              <a:t> С.М. Никольский и др., Просвещение, с 1999 г.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473877-5008-4DC3-976C-4FB8CA91C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73234"/>
            <a:ext cx="4363268" cy="314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84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Новый строй — новая школа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568952" cy="4104456"/>
          </a:xfrm>
        </p:spPr>
        <p:txBody>
          <a:bodyPr>
            <a:noAutofit/>
          </a:bodyPr>
          <a:lstStyle/>
          <a:p>
            <a:pPr indent="180340" algn="l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закрытыми заводами по рекомендации Всемирного банка стали закрывать учреждения профессионального обучения, уменьшать число педагогических вузов. Теперь они нам объясняют, что не хватает обученных рабочих рук, поэтому их надо ввозить из-за границы. Эту нехватку создала элита, иностранная рабочая сила нещадно эксплуатируется и не так защищена, как российская, здесь прямое предательство интересов страны для извлечения сверхприбыли. Это создаёт новые проблемы, которые у нас на слуху, но сегодня их не обсуждаем. 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10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645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Какую школу нам строят?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568952" cy="4104456"/>
          </a:xfrm>
        </p:spPr>
        <p:txBody>
          <a:bodyPr>
            <a:noAutofit/>
          </a:bodyPr>
          <a:lstStyle/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Многолетние преобразования в отечественном образовании проводились людьми, не связывающими своё будущее с Россией, но желающими и дальше управлять обществом и огромными ресурсами страны. «А как можно управлять (манипулировать) людьми, если всем дать знания?» Это вопрос Г. Грефа (2012 г.), который против экзаменов, против оценок, против математических классов, против знаний. 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рассказывал директорам подмосковных школ, что сейчас стоит задача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преподавать не знания, а навыки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Он не знает, что навык 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 автоматизированное умение, что его не преподают, а приобретают в работе.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11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8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Какую школу нам строят?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568952" cy="4104456"/>
          </a:xfrm>
        </p:spPr>
        <p:txBody>
          <a:bodyPr>
            <a:noAutofit/>
          </a:bodyPr>
          <a:lstStyle/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Этим летом Герман Греф в очередной раз простодушно раскрыл свои планы, объявив Даню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Милохина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лицом российской молодёжи. Ну чистый Марио из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мульфильма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«Ограбление по…»! — Того горожане несли на руках с криками «Марио идёт грабить банк!» 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наш Марио сам объявляет,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идёт уничтожать образование: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математические классы не нужны,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экзамены надо убить [1], оценки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нужны, знания не нужны,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нужны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мягкие навыки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DE1128-CC96-4888-B88C-868C74E5E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678" y="2787773"/>
            <a:ext cx="4027834" cy="225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24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Какую школу нам строят?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568952" cy="4104456"/>
          </a:xfrm>
        </p:spPr>
        <p:txBody>
          <a:bodyPr>
            <a:noAutofit/>
          </a:bodyPr>
          <a:lstStyle/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Раньше у него было четыре навыка, которые академик РАО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 Болотов называл навыками из «списка Грефа»: 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кооперация, коммуникация, критическое мышление 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креативное мышление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(«4 К»)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 этом году Г. Греф поменял терминологию, теперь у него только три навыка: 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когнитивные навыки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социальные навыки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эмоциональный интеллект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Видимо, 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кооперация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коммуникация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попали в социальные навыки, 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критическое мышление 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креативное мышле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ние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в когнитивные навыки. Но добавился «навык» «эмоциональный интеллект». — Тот ещё навык!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862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Какую школу нам строят?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568952" cy="4104456"/>
          </a:xfrm>
        </p:spPr>
        <p:txBody>
          <a:bodyPr>
            <a:noAutofit/>
          </a:bodyPr>
          <a:lstStyle/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Греф меняет терминологию, как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перчатки. А причина такой смены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простая: навыки «списка Грефа»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взяты из зарубежной методички.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её обложка и оглавление.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вот и адресаты методики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«обучения навыкам»,  а в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оглавлении — те самые «4 К».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это не похоже на методику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выращивания будущих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творцов.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14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5D1B85-8A91-4177-B226-6672DDCE4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54346"/>
            <a:ext cx="4560805" cy="26891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A72D9F-F70B-45DD-9A1D-03E1B098E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6518" y="123478"/>
            <a:ext cx="3441986" cy="228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15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Какую школу нам строят?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568952" cy="4104456"/>
          </a:xfrm>
        </p:spPr>
        <p:txBody>
          <a:bodyPr>
            <a:noAutofit/>
          </a:bodyPr>
          <a:lstStyle/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ещё продвигает Г. Греф? Достаточно сказать, что он за обучение детей в школе при помощи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монсиков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Он объявил Даню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Милохина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лицом российской молодёжи — того самого Даню, который называет себя то Даней, то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Даниэлой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планирует умереть в 23 года,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всё пойдёт не так… и возродиться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другом теле. Зачем всё это вбивается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головы наших детей?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Ещё Даня сказал, что артисту мозг не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нужен. Замечательный идеал для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молодёжи.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15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B7594B-D12D-4AEC-8F92-9CABA3B76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51" y="1951434"/>
            <a:ext cx="2513524" cy="306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49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Какую школу нам строят?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568952" cy="4104456"/>
          </a:xfrm>
        </p:spPr>
        <p:txBody>
          <a:bodyPr>
            <a:noAutofit/>
          </a:bodyPr>
          <a:lstStyle/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Вот Г. Греф в компании с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монсиками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 помощью этих бесполых уродцев разных цветов он собирается развивать эмоциональный интеллект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детей — очень даже в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«тренде» новой западной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антисемейной традиции.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СберКлассы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отдельная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тема, не хочу её развивать,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отмечу главное. Они готовятся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отмиранию профессию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«учитель».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16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581ECD-139D-46CC-A81C-348FB58DE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855" y="1707654"/>
            <a:ext cx="4447959" cy="334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4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Какую школу нам строят?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568952" cy="4104456"/>
          </a:xfrm>
        </p:spPr>
        <p:txBody>
          <a:bodyPr>
            <a:noAutofit/>
          </a:bodyPr>
          <a:lstStyle/>
          <a:p>
            <a:pPr indent="180340" algn="l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2014 года ослабили фундаментальную подготовку учителей в вузах, за долгие годы разрушили систему повышения квалификации учителей. Они считают вложения во всё это неэффективными. Хотят основную массу детей учить удалённо через самообразование под руководством «уважаемого компьютера». При этом игнорируют информацию о «цифровом слабоумии» (медицинский термин) у детей, с которым столкнулись страны, раньше нас вставшие на путь цифровизации образования и досуга детей. Ссылка на статью «Цифровое слабоумие» (2014) с моим комментарием: [2].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17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969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Какую школу нам строят?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568952" cy="4104456"/>
          </a:xfrm>
        </p:spPr>
        <p:txBody>
          <a:bodyPr>
            <a:noAutofit/>
          </a:bodyPr>
          <a:lstStyle/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«индивидуализации» обучения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осторожно рассказала Марина Ракова в Санкт-Петербурге на экономическом форуме (2021), она говорила о создании платформы в помощь учителю, скрывая истинные цели. Они хотят отслеживать «электронный след» каждого ученика, говорят об убийстве экзаменов потому, что хотят торговать информацией о талантах. Они строят непрозрачную систему манипулирования личной информацией школьников, будут продвигать «кого надо» или кто больше заплатит.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18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396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Их планы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568952" cy="4104456"/>
          </a:xfrm>
        </p:spPr>
        <p:txBody>
          <a:bodyPr>
            <a:noAutofit/>
          </a:bodyPr>
          <a:lstStyle/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нас есть фантазёры, строящие планы в образовании на годы вперёд. Форсайт-проект «Образование 2030» написан в 2013 г. с участием более откровенного Марио российского образования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Это Дмитрий Песков,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приставленный к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Президенту РФ по части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цифровизации и развития.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том проекте много чего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написано.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19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B10490-F2F3-4C45-9345-6A3054F1F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627" y="2211710"/>
            <a:ext cx="5092877" cy="292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6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Новый строй — новая школа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424936" cy="4104456"/>
          </a:xfrm>
        </p:spPr>
        <p:txBody>
          <a:bodyPr>
            <a:noAutofit/>
          </a:bodyPr>
          <a:lstStyle/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смене общественного строя перестройка школьного образования — закономерный процесс. Но «реформа» образования, школьного в том числе, проводилась без учёта интересов государства российского и населяющих Россию народов. Провозглашались вроде бы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приемлемые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цели (что-то там улучшить…), но эти цели ни разу не были достигнуты, так как применялись странные методы: урезание в часах основополагающих школьных предметов и предметов, имеющих научную базу: русский, литература, математика, физика…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89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Их планы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568952" cy="4104456"/>
          </a:xfrm>
        </p:spPr>
        <p:txBody>
          <a:bodyPr>
            <a:noAutofit/>
          </a:bodyPr>
          <a:lstStyle/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«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 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будущего разделится на два вида: 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компьютерное — оно будет дешевым — и человеческое — оно будет дорогим. 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Потому что знания стремительно обесцениваются, а социальные связи и возможность учиться лицом к лицу будут только дорожать». </a:t>
            </a:r>
            <a:endParaRPr lang="ru-RU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заметили: компьютерное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человеческое!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«Массовые знания и навыки будут передаваться в первую очередь за счёт автоматизированных решений (на первых этапах — за счет гибридных онлайн/оффлайн форматов, как в </a:t>
            </a:r>
            <a:r>
              <a:rPr lang="ru-RU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blended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далее — в работе с полностью автоматизированными системами-наставниками)».</a:t>
            </a:r>
            <a:endParaRPr lang="ru-RU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20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58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Их планы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27534"/>
            <a:ext cx="8568952" cy="4248472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«Смерть </a:t>
            </a:r>
            <a:b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форматов» </a:t>
            </a:r>
            <a:b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форсайт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 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2030».</a:t>
            </a:r>
          </a:p>
          <a:p>
            <a:pPr algn="l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21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9E5BF6-9732-4302-ACD9-CC9791493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821" y="102393"/>
            <a:ext cx="6549691" cy="479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64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Их планы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568952" cy="4104456"/>
          </a:xfrm>
        </p:spPr>
        <p:txBody>
          <a:bodyPr>
            <a:noAutofit/>
          </a:bodyPr>
          <a:lstStyle/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здесь видите какую-то логику»? Вы видите место учителю? — Я не вижу.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Конец традиционной школы у них запланирован уже не к 2035 году, а между 2020 и 2025 годом. 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Одно радует: не все их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предвидения сбываются. 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Вот пример.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2020 г. было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запланировано… 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моя любимая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цитата!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22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1538B1-9AA8-494B-A0A0-6EA5E49BB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2309408"/>
            <a:ext cx="5219525" cy="275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5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Их планы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568952" cy="4104456"/>
          </a:xfrm>
        </p:spPr>
        <p:txBody>
          <a:bodyPr>
            <a:noAutofit/>
          </a:bodyPr>
          <a:lstStyle/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23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FD6054-BB0D-4E03-8F3E-C8051A103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7" y="771550"/>
            <a:ext cx="9036497" cy="429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91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Их планы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568952" cy="4104456"/>
          </a:xfrm>
        </p:spPr>
        <p:txBody>
          <a:bodyPr>
            <a:noAutofit/>
          </a:bodyPr>
          <a:lstStyle/>
          <a:p>
            <a:pPr indent="180340" algn="l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2020. Школа в утробе. Программа развивающей беременности: ребёнок получает знания и навыки в утробе.</a:t>
            </a:r>
            <a:endParaRPr lang="ru-RU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/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Уверен — этого достаточно, чтобы отстранить этих ясновидящих от образования — пусть себе фантазирует на досуге, но не за государственный же счёт!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l"/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вам слайд про индивидуализацию обучения, про которую так сладко рассказывала ныне задержанная Марина Ракова на Петербургском экономическом форуме. Там она не была так откровенна, как авторы слайда.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24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83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Их планы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568952" cy="4104456"/>
          </a:xfrm>
        </p:spPr>
        <p:txBody>
          <a:bodyPr>
            <a:noAutofit/>
          </a:bodyPr>
          <a:lstStyle/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вам «охота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потенциалом»,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«узаконенное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рабство»,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«образование в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статусе услуги»,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«путь героев как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главный товар»?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25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DC08CF-643F-4C55-95F3-C5871A4B7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729" y="403268"/>
            <a:ext cx="6241775" cy="46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80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Их планы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568952" cy="4104456"/>
          </a:xfrm>
        </p:spPr>
        <p:txBody>
          <a:bodyPr>
            <a:noAutofit/>
          </a:bodyPr>
          <a:lstStyle/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 про ту самую индивидуальную траекторию и портфолио вместо открытого экзамена и открытой информации о достижениях выпускников школ. Ребята не стесняются открыто говорить о своих рабовладельческих мечтах. А рабы, простите, это кто? — Наши дети и внуки, наши учащиеся. Особо подчёркнут запрос на управляемость, а как его формировать? Да очень просто: не допускать всех к знаниям, формируя «волшебные» навыки 21 века. И формировать социальную беспомощность, потребность в руководителе, без которого обученный по этой методе будет всегда чувствовать себя беспомощным.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26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417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 это делается?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568952" cy="4104456"/>
          </a:xfrm>
        </p:spPr>
        <p:txBody>
          <a:bodyPr>
            <a:noAutofit/>
          </a:bodyPr>
          <a:lstStyle/>
          <a:p>
            <a:pPr indent="180340" algn="l"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они реализуют свои мечты о переустройстве школы, я покажу на двух примерах </a:t>
            </a:r>
          </a:p>
          <a:p>
            <a:pPr indent="180340" algn="l"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Э. Днепров не понимал, насколько смешно он выглядел в роли реформатора образования. Чтобы судить о демагогических способностях этого господина, достаточно прочитать его высказывания в «Новой газете»: 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 физике наши учебники для 5-11 классов содержат 1300 понятий, тогда как английские — 600, а американские всего 300. Между тем нобелевских лауреатов по физике в США по физике 61, в Англии 20, в России — всего 9».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27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72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 это делается?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568952" cy="4104456"/>
          </a:xfrm>
        </p:spPr>
        <p:txBody>
          <a:bodyPr>
            <a:noAutofit/>
          </a:bodyPr>
          <a:lstStyle/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дальше: 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«Нас, что устраивает такое содержание образования? Оно предельно устарело».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Эти выводы, выходящие за пределы нормальной логики, не нуждаются в комментариях. Они принадлежат одному из руководителей реформы образования, бывшему министру образования, академику РАО! Он нашёл основания для сокращения содержания обучения по физике?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отстранения от денежных потоков на «реформу» образования он говорил в интервью: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«Эта реформа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акт суицида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(Новая газета, 23.06.2005). </a:t>
            </a:r>
            <a:endParaRPr lang="ru-RU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28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17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 это делается?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568952" cy="410445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А теперь о школьном предмете «Геометрия». 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разделе «Цели изучения учебного курса» недавно утверждённой Программы по математике, посвящённом геометрии, записано: </a:t>
            </a:r>
            <a:r>
              <a:rPr lang="ru-RU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«Как писал геометр и педагог Игорь Федорович Шарыгин, «людьми, понимающими, что такое доказательство, трудно и даже невозможно манипулировать».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 в этом состоит важное воспитательное значение изучения геометрии, присущее именно отечественной математической школе».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29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71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Новый строй — новая школа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568952" cy="4104456"/>
          </a:xfrm>
        </p:spPr>
        <p:txBody>
          <a:bodyPr>
            <a:noAutofit/>
          </a:bodyPr>
          <a:lstStyle/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 более позднюю «оптимизацию» образования только упомянем. Создавались уроки болтологии и развития клипового мышления: «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Москвоведение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«Окружающий мир». Горячие головы предлагали ввести уроки «Устойчивого развития», религиозное обучение… Как говорится, ломать — не строить! А какие результаты? — Ни одного положительного! 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массового образования постоянно падает. Но ни разу никто не был наказан. Наоборот, руководитель «реформы» образования Ярослав Кузьминов награждён орденами. Почему? — Да потому, что он исправно достигал поставленных ему целей, но не тех, какие были объявлены.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209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 это делается?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568952" cy="4104456"/>
          </a:xfrm>
        </p:spPr>
        <p:txBody>
          <a:bodyPr>
            <a:noAutofit/>
          </a:bodyPr>
          <a:lstStyle/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Зря это сказал Игорь Фёдорович (грустная шутка), он указал «реформаторам» на первый объект уничтожения в школьном образовании. Дело в том, что управляющий класс не обещал народу проводить политику в его интересах. Более того, Герман Греф в 2012 году открыто заявил, что нельзя давать знания всем, так как после этого невозможно управлять (манипулировать) массами. 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Греф сказал, что математические классы — пережиток социализма, они больше не нужны. Почему? — Да потому, что они выпускают обученную думать молодёжь.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30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1347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 это делается?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568952" cy="4104456"/>
          </a:xfrm>
        </p:spPr>
        <p:txBody>
          <a:bodyPr>
            <a:noAutofit/>
          </a:bodyPr>
          <a:lstStyle/>
          <a:p>
            <a:pPr indent="180340" algn="l">
              <a:spcBef>
                <a:spcPts val="180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управляющий класс решает задачу избавления от думающих поколений (кроме организации утечки «мозгов» за границу)? Очень просто. Ещё в далёком 2000 г.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Санкт-Петербурге Институт «Открытое общество» (Фонд Сороса) провёл Вторую международную конференцию «Интернет. Общество. Личность»… Там А.Л. Семёнов раскрыл план уничтожения геометрии в школе. Я писал об этом подробно [3], привожу цитату. 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«Почему бы не пересмотреть содержание геометрии, уменьшив, скажем, 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объём понятий втрое, объём определений в пять раз, объём теорем и задач в десять раз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дав возможность учащемуся по некоторому дедуктивному пути пройти несколько шагов?»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31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79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 это делается?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568952" cy="4104456"/>
          </a:xfrm>
        </p:spPr>
        <p:txBody>
          <a:bodyPr>
            <a:noAutofit/>
          </a:bodyPr>
          <a:lstStyle/>
          <a:p>
            <a:pPr indent="180340" algn="l"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какому пути собирался вести беспомощных учащихся Алексей Львович с 1/3 понятий, с 1/5 определений, с 1/10 теорем и задач? И это не бред сумасшедшего, это сознательно поставленная цель разрушения обучения подрастающего поколения доказательствам. К ней двигались поэтапно.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Убрали каждый шестой час на обучение математике.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Отменили устный экзамен по геометрии в 9 классе.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После введения ЕГЭ по математике, в тексте которого были задачи по 5-9 классам, по алгебре и началам анализа и по стереометрии (10-11 классы), «реформаторы» образования посчитали возможным «слить» два школьных предмета в единый курс «Математика».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32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731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 это делается?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568952" cy="4104456"/>
          </a:xfrm>
        </p:spPr>
        <p:txBody>
          <a:bodyPr>
            <a:noAutofit/>
          </a:bodyPr>
          <a:lstStyle/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Одним из аргументов был такой: на Западе геометрию не изучают отдельным курсом. Вот что на заседании Госдумы рассказал академик В.И. Арнольд.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Ещё третий президент США Т. Джефферсон опубликовал в 1781 году свое заключение, что «ни один негр никогда не поймет ни геометрию Евклида, ни кого-либо из его современных толкователей». А Джефферсон, отец-основатель и автор Декларации независимости, знал, о чем говорил: у него было несколько детей-негритят, и он пытался их обучать.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[4]</a:t>
            </a:r>
          </a:p>
          <a:p>
            <a:pPr indent="180340" algn="l">
              <a:spcBef>
                <a:spcPts val="0"/>
              </a:spcBef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33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9742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 это делается?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568952" cy="4104456"/>
          </a:xfrm>
        </p:spPr>
        <p:txBody>
          <a:bodyPr>
            <a:noAutofit/>
          </a:bodyPr>
          <a:lstStyle/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Разрушители образования в России с лёгкостью сдали российское стратегическое преимущество (умение обучать детей геометрии).  Обменяли золото российских образовательных традиций на бусы колонизаторов (образовательные стандарты,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бакалавриат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Теперь уже в 10-11 классах нет отдельного школьного предмета «Геометрия». Они собираются проделать это и с курсом планиметрии в 7-9 классах. 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вот ещё предложения от Алексея Львовича.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spcBef>
                <a:spcPts val="0"/>
              </a:spcBef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34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650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 это делается?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568952" cy="4104456"/>
          </a:xfrm>
        </p:spPr>
        <p:txBody>
          <a:bodyPr>
            <a:noAutofit/>
          </a:bodyPr>
          <a:lstStyle/>
          <a:p>
            <a:pPr indent="180340" algn="l">
              <a:spcBef>
                <a:spcPts val="0"/>
              </a:spcBef>
            </a:pP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«Если теперь мы снова запретим детям писать на клавиатуре и пользоваться текстовым редактором, это снизит мотивацию к учебе, и без того невысокую».</a:t>
            </a:r>
            <a:endParaRPr lang="ru-RU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spcBef>
                <a:spcPts val="0"/>
              </a:spcBef>
            </a:pP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«Мы уже сказали, что главное в образовании — это мотивация. Какое отношение мотивация имеет к цифре? Самое непосредственное. Наши дети — это поколение, которое не хочет и не может без этого жить. К тому же цифровые технологии позволяют разгрузить как детей, так и учителей от таких вещей, которые может за них сделать компьютер. Это и грамотное письмо, и математические вычисления, и заучивание дат и фактов. Сейчас мобильники умеют решать любые алгебраические уравнения из школьной программы».</a:t>
            </a:r>
            <a:endParaRPr lang="ru-RU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spcBef>
                <a:spcPts val="0"/>
              </a:spcBef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35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693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 это делается?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568952" cy="4104456"/>
          </a:xfrm>
        </p:spPr>
        <p:txBody>
          <a:bodyPr>
            <a:noAutofit/>
          </a:bodyPr>
          <a:lstStyle/>
          <a:p>
            <a:pPr indent="180340" algn="l">
              <a:lnSpc>
                <a:spcPct val="100000"/>
              </a:lnSpc>
              <a:spcBef>
                <a:spcPts val="120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верю, что Алексей Львович не читал статью 2014 года про цифровое слабоумие. Если не читал, то это непрофессионально, а если читал и продолжает продвигать цифровизацию образования, не изучив противопоказания, то и того хуже…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spcBef>
                <a:spcPts val="0"/>
              </a:spcBef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36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79786B-C0BA-4D76-84DD-697A497F4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2528970"/>
            <a:ext cx="3601404" cy="244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32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 это делается?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568952" cy="4104456"/>
          </a:xfrm>
        </p:spPr>
        <p:txBody>
          <a:bodyPr>
            <a:noAutofit/>
          </a:bodyPr>
          <a:lstStyle/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недавней дискуссии, похожей на игру в поддавки,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Алексея Львовича спросили: 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«Но если компьютер может обеспечить грамотное письмо, какой смысл в контрольных работах «на грамотность»? Может, это время посвятить другому?»</a:t>
            </a:r>
            <a:endParaRPr lang="ru-RU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он ответил: 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«Смысл в контрольных на написание «стеклянный, оловянный, деревянный» «гнать, дышать, держать, зависеть» и т. д. очень маленький. Почти никакой. И то, что именно эти работы, а не умение выразить свою мысль письменно и устно (что тоже очень важно), занимают дорогое учебное время у ученика и учителя — это преступление».</a:t>
            </a:r>
            <a:endParaRPr lang="ru-RU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spcBef>
                <a:spcPts val="0"/>
              </a:spcBef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37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635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 это делается?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568952" cy="4104456"/>
          </a:xfrm>
        </p:spPr>
        <p:txBody>
          <a:bodyPr>
            <a:noAutofit/>
          </a:bodyPr>
          <a:lstStyle/>
          <a:p>
            <a:pPr indent="180340" algn="l"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Преступлением объявлены все эти правила на «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- ши», «уж, замуж, невтерпёж»? Это почему? Кто это решил растить дебилов, не уважающих родной язык? Кто ему поставил такую задачу?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spcBef>
                <a:spcPts val="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Подводя итог первой части моего сообщения, хочу сказать, что падать долго нельзя. Страна очень скоро столкнётся с кадровыми проблемами — следствиями «мудрой» политики управляющей элиты. Пока не хватает кассиров, строителей, дворников, нарастает дефицит кадров в медицине и в образовании… Скоро нам будет не хватать инженеров, учёных, творцов.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Очень скоро мы подойдём к вопросам «Кто виноват?» и «Что делать?»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spcBef>
                <a:spcPts val="0"/>
              </a:spcBef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38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6127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Что делать?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568952" cy="4104456"/>
          </a:xfrm>
        </p:spPr>
        <p:txBody>
          <a:bodyPr>
            <a:noAutofit/>
          </a:bodyPr>
          <a:lstStyle/>
          <a:p>
            <a:pPr indent="180340" algn="l">
              <a:spcBef>
                <a:spcPts val="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Надо не паниковать и понимать, что происходит, не поддаваться на цели-обманки. Мы ещё не национализировали образование. В 2016 г. я организовал петицию на платформе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CHANGE.ORG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(США). </a:t>
            </a:r>
          </a:p>
          <a:p>
            <a:pPr indent="180340" algn="l">
              <a:spcBef>
                <a:spcPts val="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год получил 248 голосов поддержки. В то же время петиция </a:t>
            </a: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«Спасём будку пса Барона»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b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неделю набрала тысячи голосов. </a:t>
            </a:r>
            <a:b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полезно знать до перехода </a:t>
            </a:r>
            <a:b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образовательные платформы.</a:t>
            </a:r>
          </a:p>
          <a:p>
            <a:pPr indent="180340"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Чья платформа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тот и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манипулирует!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39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48C865-FA78-426A-BA18-9C148370C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2555492"/>
            <a:ext cx="4104456" cy="258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85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Новый строй — новая школа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568952" cy="4104456"/>
          </a:xfrm>
        </p:spPr>
        <p:txBody>
          <a:bodyPr>
            <a:noAutofit/>
          </a:bodyPr>
          <a:lstStyle/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Реформа образования проводилась в интересах внешних заказчиков наших «реформ», которые вместе с кредитами на реформы указывали, как их надо проводить, что нам делать с ПТУ, педвузами. Ну 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интересах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местной управляющей элиты, про которую Збигнев Бжезинский сказал: 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\                         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«Я не вижу ни одного случая, в котором Россия 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могла бы прибегнуть к своему ядерному 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потенциалу, пока в американских банках лежит 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$500 млрд., принадлежащих российской элите.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В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 уж разберитесь, чья это элита — ваша или 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уже наша».</a:t>
            </a:r>
            <a:endParaRPr lang="ru-RU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C035FA-C105-4CEE-9638-46930C689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07" y="2823778"/>
            <a:ext cx="2057143" cy="1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333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Что делать?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568952" cy="4104456"/>
          </a:xfrm>
        </p:spPr>
        <p:txBody>
          <a:bodyPr>
            <a:noAutofit/>
          </a:bodyPr>
          <a:lstStyle/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Вредительству в образовании надо оказывать сопротивление в рамках закона. Надо сохранять традиции в невыносимых условиях. Надо качественно работать по своему предмету, стараясь сохранить фундаментальность российского образования.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эти «грамотности»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математическая,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экономическая, цифровая…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плохая замена образованию.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 предложения продиктованы </a:t>
            </a:r>
            <a:b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желанием сэкономить на образовании. </a:t>
            </a:r>
            <a:b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Здесь уместно привести слова </a:t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первого канцлера Германии 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Отто фон Бисмарка.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40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176D78-C1EF-4E44-9816-F15744080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3035587"/>
            <a:ext cx="3419872" cy="20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528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Что делать?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568952" cy="4104456"/>
          </a:xfrm>
        </p:spPr>
        <p:txBody>
          <a:bodyPr>
            <a:noAutofit/>
          </a:bodyPr>
          <a:lstStyle/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Надо преподавать свой предмет живо и интересно, не поддаваясь на лозунги вредителей </a:t>
            </a: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«Знания больше не нужны!», «Тупая» память не нужна — всегда можно «погуглить»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(В. Болотов в интервью «Коммерсанту»). Надо идти через человеческое общение, мастерство и лидерство учителя на уроке, а все эти придумки А.Г. Асмолова про «системно-деятельностный» подход, при котором оказалась не нужна важная деятельность «доказательство» в математике, универсальные учебные действия — это всё для прикрытия необъявленной цели «воспитывать управляемых баранов», растить социальный балласт, которому все должны. </a:t>
            </a:r>
          </a:p>
          <a:p>
            <a:pPr indent="180340" algn="l">
              <a:spcBef>
                <a:spcPts val="0"/>
              </a:spcBef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41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6179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Что делать?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568952" cy="4104456"/>
          </a:xfrm>
        </p:spPr>
        <p:txBody>
          <a:bodyPr>
            <a:noAutofit/>
          </a:bodyPr>
          <a:lstStyle/>
          <a:p>
            <a:pPr indent="180340" algn="l">
              <a:spcBef>
                <a:spcPts val="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Меня умиляет постановка цели урока и подведение его итога учащимися. Это напоминает ситуацию в операционной. На столе больной, он ставит цель операции хирургу, а после выхода из наркоза подводит итог операции. Фантазировать не запретишь! Но не за государственный счёт, пожалуйста!</a:t>
            </a:r>
          </a:p>
          <a:p>
            <a:pPr indent="180340" algn="l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личностное развитие в стандарте?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Это же песня! Нет, говорить об этом можно, красиво получается. Но это не измерить. Стандарт без измерения — пустая болтовня. В этом его суть и заключается: в забалтывании образования. В симуляции бурной деятельности (СИМБУРДЕ).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Ну и «распил» финансирования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это святое.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42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768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Что делать?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568952" cy="4104456"/>
          </a:xfrm>
        </p:spPr>
        <p:txBody>
          <a:bodyPr>
            <a:noAutofit/>
          </a:bodyPr>
          <a:lstStyle/>
          <a:p>
            <a:pPr indent="180340" algn="l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Президент распорядился, чтобы работу учителя перестали называть оказанием образовательной услуги. Это шаг в правильном направлении. А дальше каждому учителю надо терпеливо наращивать профессионализм, ежедневно доказывая себе, учащимся и их родителям необходимость своей профессии. К сожалению, у многих учителей под многолетним давлением (перегрузка бессмысленными видами работ в ущерб работе с детьми) уже опустились руки. Хотите остаться в профессии — сопротивляйтесь, не идите на поводу у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форсайтщиков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180340" algn="l">
              <a:spcBef>
                <a:spcPts val="0"/>
              </a:spcBef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43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859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Что делать?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27534"/>
            <a:ext cx="8712968" cy="424847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Развивайте мышление и речь детей, умение доказывать. Время непрофессионалов в управлении образованием пройдёт. Оно пройдёт, когда до руководства страны дойдёт простая мысль: дальше падать некуда. Дальше не только развал образования, науки, здравоохранения, культуры, отставание в технологиях и в производстве новых продуктов. Дальше развал страны, которую будет некому защищать. Кто будет использовать сложную военную технику? Мальчики с компетенциями, которых учили в работать в группе и общаться, которым не дали знаний, у которых не сформировались умения, которых не развивали разносторонне, воспитали не россиянами, а людьми без Родины?</a:t>
            </a:r>
            <a:endParaRPr lang="ru-RU" sz="24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44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879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 fontScale="90000"/>
          </a:bodyPr>
          <a:lstStyle/>
          <a:p>
            <a:pPr indent="180340" algn="l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Используемая литература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27534"/>
            <a:ext cx="8712968" cy="4248472"/>
          </a:xfrm>
        </p:spPr>
        <p:txBody>
          <a:bodyPr>
            <a:noAutofit/>
          </a:bodyPr>
          <a:lstStyle/>
          <a:p>
            <a:pPr indent="180340" algn="l">
              <a:lnSpc>
                <a:spcPct val="100000"/>
              </a:lnSpc>
              <a:spcBef>
                <a:spcPts val="600"/>
              </a:spcBef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Греф сообщил о желании «убить школьные экзамены» :: Общество :: РБК (rbc.ru)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600"/>
              </a:spcBef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Цифровое слабоумие | Наблюдатель | Яндекс Дзен (yandex.ru)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600"/>
              </a:spcBef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«Цифровой след» Алексея Львовича Семёнова | Наблюдатель | Яндекс Дзен (yandex.ru)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Речь академика В.И. Арнольда на парламентских слушаниях в Государственной думе ОКО ПЛАНЕТЫ информационно-аналитический портал (oko-planet.su)</a:t>
            </a:r>
            <a:endParaRPr lang="ru-RU" sz="24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45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237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865071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sz="2400" b="1" dirty="0">
                <a:solidFill>
                  <a:srgbClr val="FF0000"/>
                </a:solidFill>
              </a:rPr>
              <a:t>Спасибо за внимание. 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Желаю не болеть и хороших вам учеников!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15566"/>
            <a:ext cx="8136904" cy="3960440"/>
          </a:xfrm>
        </p:spPr>
        <p:txBody>
          <a:bodyPr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300"/>
              </a:spcBef>
              <a:buNone/>
            </a:pPr>
            <a:endParaRPr lang="ru-RU" sz="2200" dirty="0">
              <a:solidFill>
                <a:schemeClr val="tx1"/>
              </a:solidFill>
            </a:endParaRPr>
          </a:p>
          <a:p>
            <a:pPr algn="l">
              <a:spcBef>
                <a:spcPts val="300"/>
              </a:spcBef>
            </a:pPr>
            <a:r>
              <a:rPr lang="ru-RU" altLang="ru-RU" sz="2400" dirty="0">
                <a:solidFill>
                  <a:schemeClr val="tx1"/>
                </a:solidFill>
                <a:latin typeface="Arial" panose="020B0604020202020204" pitchFamily="34" charset="0"/>
              </a:rPr>
              <a:t>Эл</a:t>
            </a:r>
            <a:r>
              <a:rPr lang="ru-RU" altLang="ru-RU" sz="2400" dirty="0">
                <a:solidFill>
                  <a:schemeClr val="tx1"/>
                </a:solidFill>
              </a:rPr>
              <a:t>ектронная почта: </a:t>
            </a:r>
            <a:br>
              <a:rPr lang="ru-RU" altLang="ru-RU" sz="2400" dirty="0">
                <a:solidFill>
                  <a:schemeClr val="tx1"/>
                </a:solidFill>
              </a:rPr>
            </a:br>
            <a:r>
              <a:rPr lang="ru-RU" altLang="ru-RU" sz="2400" dirty="0">
                <a:solidFill>
                  <a:schemeClr val="tx1"/>
                </a:solidFill>
              </a:rPr>
              <a:t>Шевкин Александр </a:t>
            </a:r>
            <a:br>
              <a:rPr lang="ru-RU" altLang="ru-RU" sz="2400" dirty="0">
                <a:solidFill>
                  <a:schemeClr val="tx1"/>
                </a:solidFill>
              </a:rPr>
            </a:br>
            <a:r>
              <a:rPr lang="ru-RU" altLang="ru-RU" sz="2400" dirty="0">
                <a:solidFill>
                  <a:schemeClr val="tx1"/>
                </a:solidFill>
              </a:rPr>
              <a:t>Владимирович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ru-RU" sz="2400" b="1" dirty="0">
                <a:hlinkClick r:id="rId3"/>
              </a:rPr>
              <a:t>avshevkin@mail.ru</a:t>
            </a:r>
            <a:r>
              <a:rPr lang="en-US" altLang="ru-RU" sz="2400" dirty="0"/>
              <a:t>  </a:t>
            </a:r>
            <a:r>
              <a:rPr lang="ru-RU" altLang="ru-RU" sz="2400" dirty="0"/>
              <a:t>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ru-RU" altLang="ru-RU" sz="2400" dirty="0">
                <a:solidFill>
                  <a:schemeClr val="tx1"/>
                </a:solidFill>
              </a:rPr>
              <a:t>Сайт</a:t>
            </a:r>
            <a:r>
              <a:rPr lang="ru-RU" altLang="ru-RU" sz="2400" dirty="0"/>
              <a:t> </a:t>
            </a:r>
            <a:r>
              <a:rPr lang="en-US" altLang="ru-RU" sz="2400" dirty="0">
                <a:hlinkClick r:id="rId4"/>
              </a:rPr>
              <a:t>www.shevkin.ru</a:t>
            </a:r>
            <a:endParaRPr lang="ru-RU" altLang="ru-RU" sz="2400" dirty="0"/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ru-RU" altLang="ru-RU" sz="2400" dirty="0">
                <a:hlinkClick r:id="rId5"/>
              </a:rPr>
              <a:t>Канал </a:t>
            </a:r>
            <a:r>
              <a:rPr lang="ru-RU" altLang="ru-RU" sz="2400" b="1" dirty="0">
                <a:hlinkClick r:id="rId5"/>
              </a:rPr>
              <a:t>НАБЛЮДАТЕЛЬ</a:t>
            </a:r>
            <a:r>
              <a:rPr lang="ru-RU" altLang="ru-RU" sz="2400" dirty="0"/>
              <a:t> </a:t>
            </a:r>
            <a:br>
              <a:rPr lang="ru-RU" altLang="ru-RU" sz="2400" dirty="0"/>
            </a:br>
            <a:r>
              <a:rPr lang="ru-RU" altLang="ru-RU" sz="2400" dirty="0">
                <a:solidFill>
                  <a:schemeClr val="tx1"/>
                </a:solidFill>
              </a:rPr>
              <a:t>на </a:t>
            </a:r>
            <a:r>
              <a:rPr lang="ru-RU" altLang="ru-RU" sz="2400" b="1" dirty="0">
                <a:solidFill>
                  <a:schemeClr val="tx1"/>
                </a:solidFill>
              </a:rPr>
              <a:t>Яндекс Дзен</a:t>
            </a:r>
            <a:r>
              <a:rPr lang="ru-RU" altLang="ru-RU" sz="2400" dirty="0">
                <a:solidFill>
                  <a:schemeClr val="tx1"/>
                </a:solidFill>
              </a:rPr>
              <a:t>  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ru-RU" altLang="ru-RU" sz="2400" dirty="0">
                <a:solidFill>
                  <a:srgbClr val="FF0000"/>
                </a:solidFill>
              </a:rPr>
              <a:t>Презентацию можно </a:t>
            </a:r>
            <a:br>
              <a:rPr lang="ru-RU" altLang="ru-RU" sz="2400" dirty="0">
                <a:solidFill>
                  <a:srgbClr val="FF0000"/>
                </a:solidFill>
              </a:rPr>
            </a:br>
            <a:r>
              <a:rPr lang="ru-RU" altLang="ru-RU" sz="2400" dirty="0">
                <a:solidFill>
                  <a:srgbClr val="FF0000"/>
                </a:solidFill>
              </a:rPr>
              <a:t>скачать на сайте  </a:t>
            </a:r>
            <a:r>
              <a:rPr lang="en-US" altLang="ru-RU" sz="2400" dirty="0">
                <a:hlinkClick r:id="rId4"/>
              </a:rPr>
              <a:t>www.shevkin</a:t>
            </a:r>
            <a:r>
              <a:rPr lang="en-US" altLang="ru-RU" sz="2400">
                <a:hlinkClick r:id="rId4"/>
              </a:rPr>
              <a:t>.ru</a:t>
            </a:r>
            <a:endParaRPr lang="ru-RU" altLang="ru-RU" sz="24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</a:pPr>
            <a:endParaRPr lang="ru-RU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algn="l">
              <a:lnSpc>
                <a:spcPct val="90000"/>
              </a:lnSpc>
              <a:spcBef>
                <a:spcPts val="300"/>
              </a:spcBef>
              <a:buNone/>
            </a:pP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2AE45E06-3B52-4479-8DD8-28DE50628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9622"/>
            <a:ext cx="352839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574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Новый строй — новая школа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568952" cy="4104456"/>
          </a:xfrm>
        </p:spPr>
        <p:txBody>
          <a:bodyPr>
            <a:noAutofit/>
          </a:bodyPr>
          <a:lstStyle/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Вот ещё его высказывание: 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«Запад будет развиваться против России, за счёт России и на руинах России». Два первых пункта уже выполняются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но Бжезинский не во всём  был прав. Так что не будем драматизировать события.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нашей элиты есть дети, элита хотела бы примерно в том же составе владеть и управлять и в следующих поколениях. Давайте честно ответим на вопрос: «Нужна ли этой элите образованная молодёжь?»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786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Новый строй — новая школа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568952" cy="4104456"/>
          </a:xfrm>
        </p:spPr>
        <p:txBody>
          <a:bodyPr>
            <a:noAutofit/>
          </a:bodyPr>
          <a:lstStyle/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Нет, конечно. Хорошо обученная молодёжь нужна стране, а не элите. Это нам нужны квалифицированные кадры. Но эти кадры не нужны управляющему классу, проводящему антинародную политику и боящемуся конкуренции своим детям, которых они хотят обучать по традиционной методике или за границей. 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Элита закрыла тысячи заводов, НИИ, чтобы очистить рынок сбыта для продукции Запада. Они планировали торговать пенькой и лыком (нефтью и газом), а в обмен покупать всё, что нужно.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7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Новый строй — новая школа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568952" cy="4104456"/>
          </a:xfrm>
        </p:spPr>
        <p:txBody>
          <a:bodyPr>
            <a:noAutofit/>
          </a:bodyPr>
          <a:lstStyle/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же помним, как Е.Т. Гайдар сказал: 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 зачем нам станкостроительный завод? Станки можно купить за границей».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Наша элита обладает удивительным качеством: неумением делать мысленные эксперименты, предвидеть последствия предпринимаемых шагов. Они могут работать только методом проб и ошибок, так как за эти пробы и ошибки сдирают немалые деньги с госбюджета. 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Вспомним вопрос из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интервью министра образования России В. М. Филиппова корреспонденту «Российской газеты» Виктории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Молодцовой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65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Новый строй — новая школа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568952" cy="4104456"/>
          </a:xfrm>
        </p:spPr>
        <p:txBody>
          <a:bodyPr>
            <a:noAutofit/>
          </a:bodyPr>
          <a:lstStyle/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Вы не боитесь, что Вас назовут человеком, развалившим отечественное образование?</a:t>
            </a:r>
            <a:endParaRPr lang="ru-RU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Во-первых, без эксперимента развалить образование невозможно. Надо экспериментировать много лет, чтобы потом принять решение...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(20.02.2001)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Одним из пунктов, в котором совпадали мнения «реформаторов», была необходимость разрушения прежней советской (российской) системы образования, воспроизводившей советскую ментальность — коллективизм и патриотизм мешали строить капитализм. </a:t>
            </a:r>
          </a:p>
          <a:p>
            <a:pPr indent="180340" algn="l">
              <a:lnSpc>
                <a:spcPct val="100000"/>
              </a:lnSpc>
              <a:spcBef>
                <a:spcPts val="0"/>
              </a:spcBef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290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Новый строй — новая школа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568952" cy="4104456"/>
          </a:xfrm>
        </p:spPr>
        <p:txBody>
          <a:bodyPr>
            <a:noAutofit/>
          </a:bodyPr>
          <a:lstStyle/>
          <a:p>
            <a:pPr indent="180340" algn="l">
              <a:spcBef>
                <a:spcPts val="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Вот как о первых результатах «реформы» </a:t>
            </a:r>
            <a:b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 рассказал А.Г. Асмолов в интервью «Исповедь духовного террориста» журналу «Огонёк» (2000 г.).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spcBef>
                <a:spcPts val="0"/>
              </a:spcBef>
            </a:pP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«Мы видим прекрасную, умную, всепобеждающую 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наглость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родителей и 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наглость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детей, которые начинают качать свои права и требовать от школы, чтобы она готовила дитя к жизни и карьере. А не лепила из него то, что нужно Великому Отцу. И я, забыв о скромности, бью себя кулаком в грудь и горжусь тем, что был причастен к тому, что это произошло… 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Поколение, воспитанное школой, ориентированной на развитие личности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готово в случае чего поменять профессию, город и страну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…»</a:t>
            </a:r>
            <a:endParaRPr lang="ru-RU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l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C0AAF8-3BD9-412C-9B96-27CD909162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542" y="102393"/>
            <a:ext cx="2214604" cy="934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602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7337</TotalTime>
  <Words>3986</Words>
  <Application>Microsoft Office PowerPoint</Application>
  <PresentationFormat>Экран (16:9)</PresentationFormat>
  <Paragraphs>242</Paragraphs>
  <Slides>46</Slides>
  <Notes>45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Times New Roman</vt:lpstr>
      <vt:lpstr>Тема Office</vt:lpstr>
      <vt:lpstr>Куда ведут школьное  образование России?  Что можно сохранить?  Как это сделать?</vt:lpstr>
      <vt:lpstr>Новый строй — новая школа</vt:lpstr>
      <vt:lpstr>Новый строй — новая школа</vt:lpstr>
      <vt:lpstr>Новый строй — новая школа</vt:lpstr>
      <vt:lpstr>Новый строй — новая школа</vt:lpstr>
      <vt:lpstr>Новый строй — новая школа</vt:lpstr>
      <vt:lpstr>Новый строй — новая школа</vt:lpstr>
      <vt:lpstr>Новый строй — новая школа</vt:lpstr>
      <vt:lpstr>Новый строй — новая школа</vt:lpstr>
      <vt:lpstr>Новый строй — новая школа</vt:lpstr>
      <vt:lpstr>Какую школу нам строят?</vt:lpstr>
      <vt:lpstr>Какую школу нам строят?</vt:lpstr>
      <vt:lpstr>Какую школу нам строят?</vt:lpstr>
      <vt:lpstr>Какую школу нам строят?</vt:lpstr>
      <vt:lpstr>Какую школу нам строят?</vt:lpstr>
      <vt:lpstr>Какую школу нам строят?</vt:lpstr>
      <vt:lpstr>Какую школу нам строят?</vt:lpstr>
      <vt:lpstr>Какую школу нам строят?</vt:lpstr>
      <vt:lpstr>Их планы</vt:lpstr>
      <vt:lpstr>Их планы</vt:lpstr>
      <vt:lpstr>Их планы</vt:lpstr>
      <vt:lpstr>Их планы</vt:lpstr>
      <vt:lpstr>Их планы</vt:lpstr>
      <vt:lpstr>Их планы</vt:lpstr>
      <vt:lpstr>Их планы</vt:lpstr>
      <vt:lpstr>Их планы</vt:lpstr>
      <vt:lpstr>Как это делается?</vt:lpstr>
      <vt:lpstr>Как это делается?</vt:lpstr>
      <vt:lpstr>Как это делается?</vt:lpstr>
      <vt:lpstr>Как это делается?</vt:lpstr>
      <vt:lpstr>Как это делается?</vt:lpstr>
      <vt:lpstr>Как это делается?</vt:lpstr>
      <vt:lpstr>Как это делается?</vt:lpstr>
      <vt:lpstr>Как это делается?</vt:lpstr>
      <vt:lpstr>Как это делается?</vt:lpstr>
      <vt:lpstr>Как это делается?</vt:lpstr>
      <vt:lpstr>Как это делается?</vt:lpstr>
      <vt:lpstr>Как это делается?</vt:lpstr>
      <vt:lpstr>Что делать?</vt:lpstr>
      <vt:lpstr>Что делать?</vt:lpstr>
      <vt:lpstr>Что делать?</vt:lpstr>
      <vt:lpstr>Что делать?</vt:lpstr>
      <vt:lpstr>Что делать?</vt:lpstr>
      <vt:lpstr>Что делать?</vt:lpstr>
      <vt:lpstr>Используемая литература</vt:lpstr>
      <vt:lpstr>Спасибо за внимание.  Желаю не болеть и хороших вам учеников!</vt:lpstr>
    </vt:vector>
  </TitlesOfParts>
  <Company>Prosv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Шевкин</cp:lastModifiedBy>
  <cp:revision>692</cp:revision>
  <cp:lastPrinted>2020-11-16T20:41:03Z</cp:lastPrinted>
  <dcterms:created xsi:type="dcterms:W3CDTF">2016-11-09T08:55:41Z</dcterms:created>
  <dcterms:modified xsi:type="dcterms:W3CDTF">2021-10-27T14:50:39Z</dcterms:modified>
</cp:coreProperties>
</file>