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9"/>
  </p:notesMasterIdLst>
  <p:sldIdLst>
    <p:sldId id="301" r:id="rId2"/>
    <p:sldId id="326" r:id="rId3"/>
    <p:sldId id="362" r:id="rId4"/>
    <p:sldId id="363" r:id="rId5"/>
    <p:sldId id="365" r:id="rId6"/>
    <p:sldId id="366" r:id="rId7"/>
    <p:sldId id="368" r:id="rId8"/>
    <p:sldId id="369" r:id="rId9"/>
    <p:sldId id="370" r:id="rId10"/>
    <p:sldId id="372" r:id="rId11"/>
    <p:sldId id="374" r:id="rId12"/>
    <p:sldId id="375" r:id="rId13"/>
    <p:sldId id="376" r:id="rId14"/>
    <p:sldId id="377" r:id="rId15"/>
    <p:sldId id="379" r:id="rId16"/>
    <p:sldId id="394" r:id="rId17"/>
    <p:sldId id="380" r:id="rId18"/>
    <p:sldId id="407" r:id="rId19"/>
    <p:sldId id="405" r:id="rId20"/>
    <p:sldId id="381" r:id="rId21"/>
    <p:sldId id="406" r:id="rId22"/>
    <p:sldId id="383" r:id="rId23"/>
    <p:sldId id="384" r:id="rId24"/>
    <p:sldId id="385" r:id="rId25"/>
    <p:sldId id="386" r:id="rId26"/>
    <p:sldId id="389" r:id="rId27"/>
    <p:sldId id="388" r:id="rId28"/>
    <p:sldId id="391" r:id="rId29"/>
    <p:sldId id="392" r:id="rId30"/>
    <p:sldId id="393" r:id="rId31"/>
    <p:sldId id="395" r:id="rId32"/>
    <p:sldId id="396" r:id="rId33"/>
    <p:sldId id="400" r:id="rId34"/>
    <p:sldId id="401" r:id="rId35"/>
    <p:sldId id="402" r:id="rId36"/>
    <p:sldId id="403" r:id="rId37"/>
    <p:sldId id="360" r:id="rId38"/>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3041" autoAdjust="0"/>
  </p:normalViewPr>
  <p:slideViewPr>
    <p:cSldViewPr>
      <p:cViewPr varScale="1">
        <p:scale>
          <a:sx n="58" d="100"/>
          <a:sy n="58" d="100"/>
        </p:scale>
        <p:origin x="1049" y="5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22.05.2021</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a:t>
            </a:fld>
            <a:endParaRPr lang="ru-RU"/>
          </a:p>
        </p:txBody>
      </p:sp>
    </p:spTree>
    <p:extLst>
      <p:ext uri="{BB962C8B-B14F-4D97-AF65-F5344CB8AC3E}">
        <p14:creationId xmlns:p14="http://schemas.microsoft.com/office/powerpoint/2010/main" val="160085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11</a:t>
            </a:fld>
            <a:endParaRPr lang="ru-RU"/>
          </a:p>
        </p:txBody>
      </p:sp>
    </p:spTree>
    <p:extLst>
      <p:ext uri="{BB962C8B-B14F-4D97-AF65-F5344CB8AC3E}">
        <p14:creationId xmlns:p14="http://schemas.microsoft.com/office/powerpoint/2010/main" val="151293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12</a:t>
            </a:fld>
            <a:endParaRPr lang="ru-RU"/>
          </a:p>
        </p:txBody>
      </p:sp>
    </p:spTree>
    <p:extLst>
      <p:ext uri="{BB962C8B-B14F-4D97-AF65-F5344CB8AC3E}">
        <p14:creationId xmlns:p14="http://schemas.microsoft.com/office/powerpoint/2010/main" val="136305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13</a:t>
            </a:fld>
            <a:endParaRPr lang="ru-RU"/>
          </a:p>
        </p:txBody>
      </p:sp>
    </p:spTree>
    <p:extLst>
      <p:ext uri="{BB962C8B-B14F-4D97-AF65-F5344CB8AC3E}">
        <p14:creationId xmlns:p14="http://schemas.microsoft.com/office/powerpoint/2010/main" val="352490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14</a:t>
            </a:fld>
            <a:endParaRPr lang="ru-RU"/>
          </a:p>
        </p:txBody>
      </p:sp>
    </p:spTree>
    <p:extLst>
      <p:ext uri="{BB962C8B-B14F-4D97-AF65-F5344CB8AC3E}">
        <p14:creationId xmlns:p14="http://schemas.microsoft.com/office/powerpoint/2010/main" val="350990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15</a:t>
            </a:fld>
            <a:endParaRPr lang="ru-RU"/>
          </a:p>
        </p:txBody>
      </p:sp>
    </p:spTree>
    <p:extLst>
      <p:ext uri="{BB962C8B-B14F-4D97-AF65-F5344CB8AC3E}">
        <p14:creationId xmlns:p14="http://schemas.microsoft.com/office/powerpoint/2010/main" val="196871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16</a:t>
            </a:fld>
            <a:endParaRPr lang="ru-RU"/>
          </a:p>
        </p:txBody>
      </p:sp>
    </p:spTree>
    <p:extLst>
      <p:ext uri="{BB962C8B-B14F-4D97-AF65-F5344CB8AC3E}">
        <p14:creationId xmlns:p14="http://schemas.microsoft.com/office/powerpoint/2010/main" val="237702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17</a:t>
            </a:fld>
            <a:endParaRPr lang="ru-RU"/>
          </a:p>
        </p:txBody>
      </p:sp>
    </p:spTree>
    <p:extLst>
      <p:ext uri="{BB962C8B-B14F-4D97-AF65-F5344CB8AC3E}">
        <p14:creationId xmlns:p14="http://schemas.microsoft.com/office/powerpoint/2010/main" val="34417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18</a:t>
            </a:fld>
            <a:endParaRPr lang="ru-RU"/>
          </a:p>
        </p:txBody>
      </p:sp>
    </p:spTree>
    <p:extLst>
      <p:ext uri="{BB962C8B-B14F-4D97-AF65-F5344CB8AC3E}">
        <p14:creationId xmlns:p14="http://schemas.microsoft.com/office/powerpoint/2010/main" val="345355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19</a:t>
            </a:fld>
            <a:endParaRPr lang="ru-RU"/>
          </a:p>
        </p:txBody>
      </p:sp>
    </p:spTree>
    <p:extLst>
      <p:ext uri="{BB962C8B-B14F-4D97-AF65-F5344CB8AC3E}">
        <p14:creationId xmlns:p14="http://schemas.microsoft.com/office/powerpoint/2010/main" val="106491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20</a:t>
            </a:fld>
            <a:endParaRPr lang="ru-RU"/>
          </a:p>
        </p:txBody>
      </p:sp>
    </p:spTree>
    <p:extLst>
      <p:ext uri="{BB962C8B-B14F-4D97-AF65-F5344CB8AC3E}">
        <p14:creationId xmlns:p14="http://schemas.microsoft.com/office/powerpoint/2010/main" val="277658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a:t>
            </a:fld>
            <a:endParaRPr lang="ru-RU"/>
          </a:p>
        </p:txBody>
      </p:sp>
    </p:spTree>
    <p:extLst>
      <p:ext uri="{BB962C8B-B14F-4D97-AF65-F5344CB8AC3E}">
        <p14:creationId xmlns:p14="http://schemas.microsoft.com/office/powerpoint/2010/main" val="379530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21</a:t>
            </a:fld>
            <a:endParaRPr lang="ru-RU"/>
          </a:p>
        </p:txBody>
      </p:sp>
    </p:spTree>
    <p:extLst>
      <p:ext uri="{BB962C8B-B14F-4D97-AF65-F5344CB8AC3E}">
        <p14:creationId xmlns:p14="http://schemas.microsoft.com/office/powerpoint/2010/main" val="1353333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22</a:t>
            </a:fld>
            <a:endParaRPr lang="ru-RU"/>
          </a:p>
        </p:txBody>
      </p:sp>
    </p:spTree>
    <p:extLst>
      <p:ext uri="{BB962C8B-B14F-4D97-AF65-F5344CB8AC3E}">
        <p14:creationId xmlns:p14="http://schemas.microsoft.com/office/powerpoint/2010/main" val="1421791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23</a:t>
            </a:fld>
            <a:endParaRPr lang="ru-RU"/>
          </a:p>
        </p:txBody>
      </p:sp>
    </p:spTree>
    <p:extLst>
      <p:ext uri="{BB962C8B-B14F-4D97-AF65-F5344CB8AC3E}">
        <p14:creationId xmlns:p14="http://schemas.microsoft.com/office/powerpoint/2010/main" val="3228930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24</a:t>
            </a:fld>
            <a:endParaRPr lang="ru-RU"/>
          </a:p>
        </p:txBody>
      </p:sp>
    </p:spTree>
    <p:extLst>
      <p:ext uri="{BB962C8B-B14F-4D97-AF65-F5344CB8AC3E}">
        <p14:creationId xmlns:p14="http://schemas.microsoft.com/office/powerpoint/2010/main" val="300639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25</a:t>
            </a:fld>
            <a:endParaRPr lang="ru-RU"/>
          </a:p>
        </p:txBody>
      </p:sp>
    </p:spTree>
    <p:extLst>
      <p:ext uri="{BB962C8B-B14F-4D97-AF65-F5344CB8AC3E}">
        <p14:creationId xmlns:p14="http://schemas.microsoft.com/office/powerpoint/2010/main" val="1528425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26</a:t>
            </a:fld>
            <a:endParaRPr lang="ru-RU"/>
          </a:p>
        </p:txBody>
      </p:sp>
    </p:spTree>
    <p:extLst>
      <p:ext uri="{BB962C8B-B14F-4D97-AF65-F5344CB8AC3E}">
        <p14:creationId xmlns:p14="http://schemas.microsoft.com/office/powerpoint/2010/main" val="2003381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27</a:t>
            </a:fld>
            <a:endParaRPr lang="ru-RU"/>
          </a:p>
        </p:txBody>
      </p:sp>
    </p:spTree>
    <p:extLst>
      <p:ext uri="{BB962C8B-B14F-4D97-AF65-F5344CB8AC3E}">
        <p14:creationId xmlns:p14="http://schemas.microsoft.com/office/powerpoint/2010/main" val="1329350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28</a:t>
            </a:fld>
            <a:endParaRPr lang="ru-RU"/>
          </a:p>
        </p:txBody>
      </p:sp>
    </p:spTree>
    <p:extLst>
      <p:ext uri="{BB962C8B-B14F-4D97-AF65-F5344CB8AC3E}">
        <p14:creationId xmlns:p14="http://schemas.microsoft.com/office/powerpoint/2010/main" val="558582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29</a:t>
            </a:fld>
            <a:endParaRPr lang="ru-RU"/>
          </a:p>
        </p:txBody>
      </p:sp>
    </p:spTree>
    <p:extLst>
      <p:ext uri="{BB962C8B-B14F-4D97-AF65-F5344CB8AC3E}">
        <p14:creationId xmlns:p14="http://schemas.microsoft.com/office/powerpoint/2010/main" val="864377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30</a:t>
            </a:fld>
            <a:endParaRPr lang="ru-RU"/>
          </a:p>
        </p:txBody>
      </p:sp>
    </p:spTree>
    <p:extLst>
      <p:ext uri="{BB962C8B-B14F-4D97-AF65-F5344CB8AC3E}">
        <p14:creationId xmlns:p14="http://schemas.microsoft.com/office/powerpoint/2010/main" val="226204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4</a:t>
            </a:fld>
            <a:endParaRPr lang="ru-RU"/>
          </a:p>
        </p:txBody>
      </p:sp>
    </p:spTree>
    <p:extLst>
      <p:ext uri="{BB962C8B-B14F-4D97-AF65-F5344CB8AC3E}">
        <p14:creationId xmlns:p14="http://schemas.microsoft.com/office/powerpoint/2010/main" val="723699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31</a:t>
            </a:fld>
            <a:endParaRPr lang="ru-RU"/>
          </a:p>
        </p:txBody>
      </p:sp>
    </p:spTree>
    <p:extLst>
      <p:ext uri="{BB962C8B-B14F-4D97-AF65-F5344CB8AC3E}">
        <p14:creationId xmlns:p14="http://schemas.microsoft.com/office/powerpoint/2010/main" val="3362586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32</a:t>
            </a:fld>
            <a:endParaRPr lang="ru-RU"/>
          </a:p>
        </p:txBody>
      </p:sp>
    </p:spTree>
    <p:extLst>
      <p:ext uri="{BB962C8B-B14F-4D97-AF65-F5344CB8AC3E}">
        <p14:creationId xmlns:p14="http://schemas.microsoft.com/office/powerpoint/2010/main" val="534715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33</a:t>
            </a:fld>
            <a:endParaRPr lang="ru-RU"/>
          </a:p>
        </p:txBody>
      </p:sp>
    </p:spTree>
    <p:extLst>
      <p:ext uri="{BB962C8B-B14F-4D97-AF65-F5344CB8AC3E}">
        <p14:creationId xmlns:p14="http://schemas.microsoft.com/office/powerpoint/2010/main" val="1460299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34</a:t>
            </a:fld>
            <a:endParaRPr lang="ru-RU"/>
          </a:p>
        </p:txBody>
      </p:sp>
    </p:spTree>
    <p:extLst>
      <p:ext uri="{BB962C8B-B14F-4D97-AF65-F5344CB8AC3E}">
        <p14:creationId xmlns:p14="http://schemas.microsoft.com/office/powerpoint/2010/main" val="2890863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35</a:t>
            </a:fld>
            <a:endParaRPr lang="ru-RU"/>
          </a:p>
        </p:txBody>
      </p:sp>
    </p:spTree>
    <p:extLst>
      <p:ext uri="{BB962C8B-B14F-4D97-AF65-F5344CB8AC3E}">
        <p14:creationId xmlns:p14="http://schemas.microsoft.com/office/powerpoint/2010/main" val="1465001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36</a:t>
            </a:fld>
            <a:endParaRPr lang="ru-RU"/>
          </a:p>
        </p:txBody>
      </p:sp>
    </p:spTree>
    <p:extLst>
      <p:ext uri="{BB962C8B-B14F-4D97-AF65-F5344CB8AC3E}">
        <p14:creationId xmlns:p14="http://schemas.microsoft.com/office/powerpoint/2010/main" val="512862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37</a:t>
            </a:fld>
            <a:endParaRPr lang="ru-RU"/>
          </a:p>
        </p:txBody>
      </p:sp>
    </p:spTree>
    <p:extLst>
      <p:ext uri="{BB962C8B-B14F-4D97-AF65-F5344CB8AC3E}">
        <p14:creationId xmlns:p14="http://schemas.microsoft.com/office/powerpoint/2010/main" val="160723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5</a:t>
            </a:fld>
            <a:endParaRPr lang="ru-RU"/>
          </a:p>
        </p:txBody>
      </p:sp>
    </p:spTree>
    <p:extLst>
      <p:ext uri="{BB962C8B-B14F-4D97-AF65-F5344CB8AC3E}">
        <p14:creationId xmlns:p14="http://schemas.microsoft.com/office/powerpoint/2010/main" val="5249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6</a:t>
            </a:fld>
            <a:endParaRPr lang="ru-RU"/>
          </a:p>
        </p:txBody>
      </p:sp>
    </p:spTree>
    <p:extLst>
      <p:ext uri="{BB962C8B-B14F-4D97-AF65-F5344CB8AC3E}">
        <p14:creationId xmlns:p14="http://schemas.microsoft.com/office/powerpoint/2010/main" val="11073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7</a:t>
            </a:fld>
            <a:endParaRPr lang="ru-RU"/>
          </a:p>
        </p:txBody>
      </p:sp>
    </p:spTree>
    <p:extLst>
      <p:ext uri="{BB962C8B-B14F-4D97-AF65-F5344CB8AC3E}">
        <p14:creationId xmlns:p14="http://schemas.microsoft.com/office/powerpoint/2010/main" val="364232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8</a:t>
            </a:fld>
            <a:endParaRPr lang="ru-RU"/>
          </a:p>
        </p:txBody>
      </p:sp>
    </p:spTree>
    <p:extLst>
      <p:ext uri="{BB962C8B-B14F-4D97-AF65-F5344CB8AC3E}">
        <p14:creationId xmlns:p14="http://schemas.microsoft.com/office/powerpoint/2010/main" val="71782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9</a:t>
            </a:fld>
            <a:endParaRPr lang="ru-RU"/>
          </a:p>
        </p:txBody>
      </p:sp>
    </p:spTree>
    <p:extLst>
      <p:ext uri="{BB962C8B-B14F-4D97-AF65-F5344CB8AC3E}">
        <p14:creationId xmlns:p14="http://schemas.microsoft.com/office/powerpoint/2010/main" val="78181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8BC49-7326-4315-9EF6-841B61FD855C}" type="slidenum">
              <a:rPr lang="ru-RU" smtClean="0"/>
              <a:t>10</a:t>
            </a:fld>
            <a:endParaRPr lang="ru-RU"/>
          </a:p>
        </p:txBody>
      </p:sp>
    </p:spTree>
    <p:extLst>
      <p:ext uri="{BB962C8B-B14F-4D97-AF65-F5344CB8AC3E}">
        <p14:creationId xmlns:p14="http://schemas.microsoft.com/office/powerpoint/2010/main" val="393484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27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3158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25176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5982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453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11BD8A6-2B11-4ADA-9673-FB0CFB16F882}" type="datetimeFigureOut">
              <a:rPr lang="ru-RU" smtClean="0"/>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75044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11BD8A6-2B11-4ADA-9673-FB0CFB16F882}" type="datetimeFigureOut">
              <a:rPr lang="ru-RU" smtClean="0"/>
              <a:t>22.05.2021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86003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11BD8A6-2B11-4ADA-9673-FB0CFB16F882}" type="datetimeFigureOut">
              <a:rPr lang="ru-RU" smtClean="0"/>
              <a:t>22.05.2021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3850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1BD8A6-2B11-4ADA-9673-FB0CFB16F882}" type="datetimeFigureOut">
              <a:rPr lang="ru-RU" smtClean="0"/>
              <a:t>22.05.2021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89712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428593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711BD8A6-2B11-4ADA-9673-FB0CFB16F882}" type="datetimeFigureOut">
              <a:rPr lang="ru-RU" smtClean="0"/>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91805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1BD8A6-2B11-4ADA-9673-FB0CFB16F882}" type="datetimeFigureOut">
              <a:rPr lang="ru-RU" smtClean="0"/>
              <a:t>22.05.2021</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13128037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ss.ru/obschestvo/11383463?utm_source=yxnews&amp;utm_medium=desktop&amp;utm_referrer=https%3A%2F%2Fyandex.ru%2Fnews%2Fsearch%3Ftext%3D&amp;utm_campaign=60a24672106dc30e5431a39a&amp;utm_content=&#1053;&#1077;%20&#1087;&#1088;&#1086;&#1096;&#1083;&#1086;%20&#1080;%20&#1076;&#1074;&#1072;&#1076;&#1094;&#1072;&#1090;&#1080;%20&#1083;&#1077;&#1090;&#8230;%20&#1044;&#1086;%20&#1085;&#1072;&#1095;&#1072;&#1083;&#1100;&#1089;&#1090;&#1074;&#1072;%20&#1085;&#1072;&#1095;&#1072;&#1083;&#1086;%20&#1076;&#1086;&#1093;&#1086;&#1076;&#1080;&#1090;&#1100;&amp;utm_term=&#1058;&#1040;&#1057;&#1057;%2C%2016.05.202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shevkin.ru/novosti/tupaya-pamyat-bol-she-ne-nuzhna-vsegda-mozhno-poguglit-professor-instituta-obrazovaniya-niu-vshe-viktor-bolotov-rasskazal-kak-dolzhna-menyat-sya-shkol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rusinfoguard.ru/wp-content/uploads/2016/12/GEF.Agenda_ru_full.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hij.ru/read/5210/"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politikus.ru/v-rossii/135930-petr-tolstoy-nado-vernutsya-k-tradicionnomu-russkomu-obrazovaniyu.html?utm_source=yandex.zen&amp;utm_medium=article&amp;utm_campaign=60a24672106dc30e5431a39a&amp;utm_content=%D0%9D%D0%B5%20%D0%BF%D1%80%D0%BE%D1%88%D0%BB%D0%BE%20%D0%B8%20%D0%B4%D0%B2%D0%B0%D0%B4%D1%86%D0%B0%D1%82%D0%B8%20%D0%BB%D0%B5%D1%82%E2%80%A6%20%D0%94%D0%BE%20%D0%BD%D0%B0%D1%87%D0%B0%D0%BB%D1%8C%D1%81%D1%82%D0%B2%D0%B0%20%D0%BD%D0%B0%D1%87%D0%B0%D0%BB%D0%BE%20%D0%B4%D0%BE%D1%85%D0%BE%D0%B4%D0%B8%D1%82%D1%8C&amp;utm_term=politikus.ru.%20%D0%9F%D1%91%D1%82%D1%80%20%D0%A2%D0%BE%D0%BB%D1%81%D1%82%D0%BE%D0%B9%3A%20%D0%BD%D0%B0%D0%B4%D0%BE%20%D0%B2%D0%B5%D1%80%D0%BD%D1%83%D1%82%D1%8C%D1%81%D1%8F%20%D0%BA%20%D1%82%D1%80%D0%B0%D0%B4%D0%B8"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zen.yandex.ru/media/shevkin/ne-proshlo-i-dvadcati-let-do-nachalstva-nachalo-dohodit-60a17e4b97c8164a89054266"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mailto:avshevkin@mail.ru" TargetMode="External"/><Relationship Id="rId5" Type="http://schemas.openxmlformats.org/officeDocument/2006/relationships/hyperlink" Target="http://www.shevkin.ru/" TargetMode="External"/><Relationship Id="rId4" Type="http://schemas.openxmlformats.org/officeDocument/2006/relationships/hyperlink" Target="https://zen.yandex.ru/profile/editor/shevk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457200"/>
            <a:ext cx="7016327" cy="990600"/>
          </a:xfrm>
        </p:spPr>
        <p:txBody>
          <a:bodyPr>
            <a:noAutofit/>
          </a:bodyPr>
          <a:lstStyle/>
          <a:p>
            <a:pPr indent="180340">
              <a:lnSpc>
                <a:spcPct val="107000"/>
              </a:lnSpc>
              <a:spcAft>
                <a:spcPts val="800"/>
              </a:spcAft>
            </a:pPr>
            <a:r>
              <a:rPr lang="ru-R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Деградация образования — это больше, чем ошибка, это преступление</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323529" y="1995686"/>
            <a:ext cx="8712968" cy="2376264"/>
          </a:xfrm>
        </p:spPr>
        <p:txBody>
          <a:bodyPr>
            <a:noAutofit/>
          </a:bodyPr>
          <a:lstStyle/>
          <a:p>
            <a:pPr marL="0" indent="0">
              <a:spcBef>
                <a:spcPts val="0"/>
              </a:spcBef>
              <a:buNone/>
            </a:pPr>
            <a:r>
              <a:rPr lang="ru-RU" sz="2400" dirty="0">
                <a:solidFill>
                  <a:schemeClr val="accent5">
                    <a:lumMod val="75000"/>
                  </a:schemeClr>
                </a:solidFill>
                <a:latin typeface="Georgia" panose="02040502050405020303" pitchFamily="18" charset="0"/>
              </a:rPr>
              <a:t>Выступление на Всероссийской конференции Общественного движения «Родители Москвы», 22.05.2021 </a:t>
            </a:r>
            <a:br>
              <a:rPr lang="ru-RU" sz="2400" b="1" dirty="0">
                <a:solidFill>
                  <a:schemeClr val="accent5">
                    <a:lumMod val="75000"/>
                  </a:schemeClr>
                </a:solidFill>
                <a:latin typeface="Georgia" panose="02040502050405020303" pitchFamily="18" charset="0"/>
              </a:rPr>
            </a:br>
            <a:endParaRPr lang="ru-RU" sz="2400" b="1" dirty="0">
              <a:solidFill>
                <a:schemeClr val="accent5">
                  <a:lumMod val="75000"/>
                </a:schemeClr>
              </a:solidFill>
              <a:latin typeface="Georgia" panose="02040502050405020303" pitchFamily="18" charset="0"/>
            </a:endParaRPr>
          </a:p>
          <a:p>
            <a:pPr marL="0" indent="0">
              <a:spcBef>
                <a:spcPts val="0"/>
              </a:spcBef>
              <a:buNone/>
            </a:pPr>
            <a:r>
              <a:rPr lang="ru-RU" sz="2400" b="1" dirty="0">
                <a:solidFill>
                  <a:schemeClr val="accent5">
                    <a:lumMod val="75000"/>
                  </a:schemeClr>
                </a:solidFill>
                <a:latin typeface="Georgia" panose="02040502050405020303" pitchFamily="18" charset="0"/>
              </a:rPr>
              <a:t>Шевкин Александр Владимирович</a:t>
            </a:r>
            <a:r>
              <a:rPr lang="ru-RU" sz="2400" dirty="0">
                <a:solidFill>
                  <a:schemeClr val="accent5">
                    <a:lumMod val="75000"/>
                  </a:schemeClr>
                </a:solidFill>
                <a:latin typeface="Georgia" panose="02040502050405020303" pitchFamily="18" charset="0"/>
              </a:rPr>
              <a:t>, </a:t>
            </a:r>
            <a:br>
              <a:rPr lang="ru-RU" sz="2400" dirty="0">
                <a:solidFill>
                  <a:schemeClr val="accent5">
                    <a:lumMod val="75000"/>
                  </a:schemeClr>
                </a:solidFill>
                <a:latin typeface="Georgia" panose="02040502050405020303" pitchFamily="18" charset="0"/>
              </a:rPr>
            </a:br>
            <a:r>
              <a:rPr lang="ru-RU" sz="2400" dirty="0">
                <a:solidFill>
                  <a:schemeClr val="accent5">
                    <a:lumMod val="75000"/>
                  </a:schemeClr>
                </a:solidFill>
                <a:latin typeface="Georgia" panose="02040502050405020303" pitchFamily="18" charset="0"/>
              </a:rPr>
              <a:t>Заслуженный учитель РФ, кандидат педагогических наук, соавтор семи учебников по математике для школы (С.М. Никольский и др., Просвещение с 1999)</a:t>
            </a:r>
          </a:p>
          <a:p>
            <a:pPr marL="0" indent="0">
              <a:spcBef>
                <a:spcPts val="0"/>
              </a:spcBef>
              <a:buNone/>
            </a:pPr>
            <a:r>
              <a:rPr lang="en-US" sz="2400" b="1" dirty="0">
                <a:solidFill>
                  <a:schemeClr val="accent5">
                    <a:lumMod val="75000"/>
                  </a:schemeClr>
                </a:solidFill>
                <a:latin typeface="Georgia" panose="02040502050405020303" pitchFamily="18" charset="0"/>
                <a:hlinkClick r:id="rId2"/>
              </a:rPr>
              <a:t>avshevkin@mail.ru</a:t>
            </a:r>
            <a:r>
              <a:rPr lang="ru-RU" sz="2400" b="1" dirty="0">
                <a:solidFill>
                  <a:schemeClr val="accent5">
                    <a:lumMod val="75000"/>
                  </a:schemeClr>
                </a:solidFill>
                <a:latin typeface="Georgia" panose="02040502050405020303" pitchFamily="18" charset="0"/>
              </a:rPr>
              <a:t>       </a:t>
            </a:r>
            <a:r>
              <a:rPr lang="en-US" sz="2400" b="1" dirty="0">
                <a:solidFill>
                  <a:schemeClr val="accent5">
                    <a:lumMod val="75000"/>
                  </a:schemeClr>
                </a:solidFill>
                <a:latin typeface="Georgia" panose="02040502050405020303" pitchFamily="18" charset="0"/>
                <a:hlinkClick r:id="rId3"/>
              </a:rPr>
              <a:t>www.shevkin.ru</a:t>
            </a:r>
            <a:endParaRPr lang="ru-RU" sz="2400" dirty="0">
              <a:solidFill>
                <a:schemeClr val="accent5">
                  <a:lumMod val="75000"/>
                </a:schemeClr>
              </a:solidFill>
              <a:latin typeface="Georgia" panose="02040502050405020303" pitchFamily="18" charset="0"/>
            </a:endParaRPr>
          </a:p>
        </p:txBody>
      </p:sp>
    </p:spTree>
    <p:extLst>
      <p:ext uri="{BB962C8B-B14F-4D97-AF65-F5344CB8AC3E}">
        <p14:creationId xmlns:p14="http://schemas.microsoft.com/office/powerpoint/2010/main" val="387278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Вечный эксперимент в образовании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Уже 30 лет экспериментируют, а страна ощущает провал за провалом. Укажем некоторые из них.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Ввели ЕГЭ из мнимой заботы о поступлении в МГУ мальчика из далёкого села, из желания победить коррупцию. Я вовсе не против ЕГЭ как одной из форм экзамена, результаты которого принимают некоторые вузы. Но после получения аттестата. </a:t>
            </a:r>
            <a:b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 против объединения в ЕГЭ двух несовместимых функций: выпускной экзамен для всех учащихся и отбор наиболее способных </a:t>
            </a:r>
            <a:r>
              <a:rPr lang="ru-RU" sz="2400" dirty="0">
                <a:solidFill>
                  <a:srgbClr val="000000"/>
                </a:solidFill>
                <a:effectLst/>
                <a:latin typeface="Times New Roman" panose="02020603050405020304" pitchFamily="18" charset="0"/>
                <a:ea typeface="Calibri" panose="020F0502020204030204" pitchFamily="34" charset="0"/>
              </a:rPr>
              <a:t>и мотивированных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 обучения в вузе.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a:t>
            </a:fld>
            <a:endParaRPr lang="ru-RU" dirty="0">
              <a:solidFill>
                <a:schemeClr val="accent1"/>
              </a:solidFill>
            </a:endParaRPr>
          </a:p>
        </p:txBody>
      </p:sp>
    </p:spTree>
    <p:extLst>
      <p:ext uri="{BB962C8B-B14F-4D97-AF65-F5344CB8AC3E}">
        <p14:creationId xmlns:p14="http://schemas.microsoft.com/office/powerpoint/2010/main" val="98644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 </a:t>
            </a:r>
            <a:r>
              <a:rPr lang="ru-RU" sz="2400" dirty="0">
                <a:solidFill>
                  <a:srgbClr val="FF0000"/>
                </a:solidFill>
                <a:effectLst/>
                <a:latin typeface="Times New Roman" panose="02020603050405020304" pitchFamily="18" charset="0"/>
                <a:ea typeface="Calibri" panose="020F0502020204030204" pitchFamily="34" charset="0"/>
              </a:rPr>
              <a:t>— </a:t>
            </a:r>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«Забейте на учёбу»</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Если раньше абитуриент поступал в вуз, иногда не с первого раза, чтобы получить профессию своей мечты, то теперь большинство ребят поступает обучаться по профессии «куда меня возьмут с моими баллами». Это же очевидный провал в отборе способных и мотивированных к обучению в вузах.</a:t>
            </a:r>
          </a:p>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rPr>
              <a:t> Началась гонка за баллами, а не за знаниями. Обучение ведётся  не по учебникам с систематическим изложением знаний, а по сборникам «ЕГЭ-20??».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a:t>
            </a:fld>
            <a:endParaRPr lang="ru-RU" dirty="0">
              <a:solidFill>
                <a:schemeClr val="accent1"/>
              </a:solidFill>
            </a:endParaRPr>
          </a:p>
        </p:txBody>
      </p:sp>
    </p:spTree>
    <p:extLst>
      <p:ext uri="{BB962C8B-B14F-4D97-AF65-F5344CB8AC3E}">
        <p14:creationId xmlns:p14="http://schemas.microsoft.com/office/powerpoint/2010/main" val="146344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 </a:t>
            </a:r>
            <a:r>
              <a:rPr lang="ru-RU" sz="2400" dirty="0">
                <a:solidFill>
                  <a:srgbClr val="FF0000"/>
                </a:solidFill>
                <a:effectLst/>
                <a:latin typeface="Times New Roman" panose="02020603050405020304" pitchFamily="18" charset="0"/>
                <a:ea typeface="Calibri" panose="020F0502020204030204" pitchFamily="34" charset="0"/>
              </a:rPr>
              <a:t>— </a:t>
            </a:r>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«Забейте на учёбу»</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Круг тем, над которыми согласен работать будущий абитуриент резко сузился. Его не интересует научная картина мира, устройство науки, азы которой он изучает, не интересуют предметы, по которым не надо сдавать ЕГЭ… Это плодит бескультурье, незнание мировой истории, истории своего государства и непомерные претензии и амбиции, основанные на детском восприятии мира и себя в этом мире. Его интересует, как решается задание с параметрами из очередного сборника. Спрос рождает предложения. </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a:t>
            </a:fld>
            <a:endParaRPr lang="ru-RU" dirty="0">
              <a:solidFill>
                <a:schemeClr val="accent1"/>
              </a:solidFill>
            </a:endParaRPr>
          </a:p>
        </p:txBody>
      </p:sp>
    </p:spTree>
    <p:extLst>
      <p:ext uri="{BB962C8B-B14F-4D97-AF65-F5344CB8AC3E}">
        <p14:creationId xmlns:p14="http://schemas.microsoft.com/office/powerpoint/2010/main" val="34204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 </a:t>
            </a:r>
            <a:r>
              <a:rPr lang="ru-RU" sz="2400" dirty="0">
                <a:solidFill>
                  <a:srgbClr val="FF0000"/>
                </a:solidFill>
                <a:effectLst/>
                <a:latin typeface="Times New Roman" panose="02020603050405020304" pitchFamily="18" charset="0"/>
                <a:ea typeface="Calibri" panose="020F0502020204030204" pitchFamily="34" charset="0"/>
              </a:rPr>
              <a:t>— </a:t>
            </a:r>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«Забейте на учёбу»</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В Интернете учат </a:t>
            </a:r>
            <a:r>
              <a:rPr lang="ru-RU" sz="2400" dirty="0" err="1">
                <a:solidFill>
                  <a:srgbClr val="000000"/>
                </a:solidFill>
                <a:effectLst/>
                <a:latin typeface="Times New Roman" panose="02020603050405020304" pitchFamily="18" charset="0"/>
                <a:ea typeface="Calibri" panose="020F0502020204030204" pitchFamily="34" charset="0"/>
              </a:rPr>
              <a:t>лайфхакам</a:t>
            </a:r>
            <a:r>
              <a:rPr lang="ru-RU" sz="2400" dirty="0">
                <a:solidFill>
                  <a:srgbClr val="000000"/>
                </a:solidFill>
                <a:effectLst/>
                <a:latin typeface="Times New Roman" panose="02020603050405020304" pitchFamily="18" charset="0"/>
                <a:ea typeface="Calibri" panose="020F0502020204030204" pitchFamily="34" charset="0"/>
              </a:rPr>
              <a:t>,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объясняют, как получать правильные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ответы, не понимая смысла своих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действий — при сложении дробей, при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решении задач на проценты и пр. </a:t>
            </a:r>
            <a:br>
              <a:rPr lang="ru-RU" sz="2400" dirty="0">
                <a:solidFill>
                  <a:srgbClr val="000000"/>
                </a:solidFill>
                <a:effectLst/>
                <a:latin typeface="Times New Roman" panose="02020603050405020304" pitchFamily="18" charset="0"/>
                <a:ea typeface="Calibri" panose="020F0502020204030204" pitchFamily="34" charset="0"/>
              </a:rPr>
            </a:br>
            <a:r>
              <a:rPr lang="ru-RU" sz="2400" dirty="0">
                <a:solidFill>
                  <a:srgbClr val="000000"/>
                </a:solidFill>
                <a:effectLst/>
                <a:latin typeface="Times New Roman" panose="02020603050405020304" pitchFamily="18" charset="0"/>
                <a:ea typeface="Calibri" panose="020F0502020204030204" pitchFamily="34" charset="0"/>
              </a:rPr>
              <a:t>Вот совет от популярной блогерши.</a:t>
            </a:r>
          </a:p>
          <a:p>
            <a:pPr indent="180340" algn="l">
              <a:lnSpc>
                <a:spcPct val="107000"/>
              </a:lnSpc>
              <a:spcAft>
                <a:spcPts val="800"/>
              </a:spcAft>
            </a:pPr>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Забейте на учёбу.</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a:t>
            </a:fld>
            <a:endParaRPr lang="ru-RU" dirty="0">
              <a:solidFill>
                <a:schemeClr val="accent1"/>
              </a:solidFill>
            </a:endParaRPr>
          </a:p>
        </p:txBody>
      </p:sp>
      <p:pic>
        <p:nvPicPr>
          <p:cNvPr id="6" name="Рисунок 5">
            <a:extLst>
              <a:ext uri="{FF2B5EF4-FFF2-40B4-BE49-F238E27FC236}">
                <a16:creationId xmlns:a16="http://schemas.microsoft.com/office/drawing/2014/main" id="{D9216CE7-99D7-498A-A210-51753D64B0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915565"/>
            <a:ext cx="3528393" cy="4248473"/>
          </a:xfrm>
          <a:prstGeom prst="rect">
            <a:avLst/>
          </a:prstGeom>
          <a:noFill/>
          <a:ln>
            <a:noFill/>
          </a:ln>
        </p:spPr>
      </p:pic>
    </p:spTree>
    <p:extLst>
      <p:ext uri="{BB962C8B-B14F-4D97-AF65-F5344CB8AC3E}">
        <p14:creationId xmlns:p14="http://schemas.microsoft.com/office/powerpoint/2010/main" val="313085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Чем плох ЕГЭ? </a:t>
            </a:r>
            <a:r>
              <a:rPr lang="ru-RU" sz="2400" dirty="0">
                <a:solidFill>
                  <a:srgbClr val="FF0000"/>
                </a:solidFill>
                <a:effectLst/>
                <a:latin typeface="Times New Roman" panose="02020603050405020304" pitchFamily="18" charset="0"/>
                <a:ea typeface="Calibri" panose="020F0502020204030204" pitchFamily="34" charset="0"/>
              </a:rPr>
              <a:t>— </a:t>
            </a:r>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«Забейте на учёбу»</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В результате мы уже много лет выпускаем молодёжь, не мотивированную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собственное развитие, на напряжённую учёбу и напряжённый труд, не растим работников, а это одна из главных задач школы. Это не может не сказываться на качестве специалистов, которых выпускают сильно подпорченные реформами вузы. Скоро эти специалисты будут определять дальнейшее развитие страны… и её деградация обеспечена.</a:t>
            </a:r>
          </a:p>
          <a:p>
            <a:pPr indent="180340" algn="l">
              <a:lnSpc>
                <a:spcPct val="107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См. </a:t>
            </a:r>
            <a:r>
              <a:rPr lang="ru-RU"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Глава РАН заявил, что качество подготовки выпускников российских вузов продолжает падать</a:t>
            </a:r>
            <a:r>
              <a:rPr lang="ru-RU"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 мая 20021 г.)</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a:t>
            </a:fld>
            <a:endParaRPr lang="ru-RU" dirty="0">
              <a:solidFill>
                <a:schemeClr val="accent1"/>
              </a:solidFill>
            </a:endParaRPr>
          </a:p>
        </p:txBody>
      </p:sp>
    </p:spTree>
    <p:extLst>
      <p:ext uri="{BB962C8B-B14F-4D97-AF65-F5344CB8AC3E}">
        <p14:creationId xmlns:p14="http://schemas.microsoft.com/office/powerpoint/2010/main" val="391344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Делаем по западным образцам</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Идеологи «реформ» в образовании учат: знания не нужны, математика нужна только в объёме того, что встречается в быту. Идея «математической грамотности» вместо знания математики внедряется через ВПР, ОГЭ и ЕГЭ. Она стране не нужна. Она нужна чиновникам, включившим первым пунктом в Национальном проекте «Образование» вхождение в первую десятку международного рейтинга стран, открыто объявляющих себя нашими врагами. Мы портим своё образование, чтобы войти в их рейтинг, а совсем недавно умели учить так, как не умели другие страны.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15</a:t>
            </a:fld>
            <a:endParaRPr lang="ru-RU" dirty="0">
              <a:solidFill>
                <a:schemeClr val="accent1"/>
              </a:solidFill>
            </a:endParaRPr>
          </a:p>
        </p:txBody>
      </p:sp>
    </p:spTree>
    <p:extLst>
      <p:ext uri="{BB962C8B-B14F-4D97-AF65-F5344CB8AC3E}">
        <p14:creationId xmlns:p14="http://schemas.microsoft.com/office/powerpoint/2010/main" val="6547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 истории тестов и компетенций</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Тесты придуманы в США для оценки знаний и умений учащихся, которые не умели изложить ответ на поставленный вопрос. Компетенции придуманы в Европе после наплыва в неё жителей бывших колоний, желающих получить образование в Европе. Они не выдерживали экзаменов наравне с европейцами, не могли показать соответствующих знаний и умений. Нашли выход: придумали компетенции, чтобы иметь основания для зачисления на платное обучение. Оба изобретения — не для лучшей части обучающихся на Западе — у нас навязываются всем учащимся, что ведёт к деградации образования.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16</a:t>
            </a:fld>
            <a:endParaRPr lang="ru-RU" dirty="0">
              <a:solidFill>
                <a:schemeClr val="accent1"/>
              </a:solidFill>
            </a:endParaRPr>
          </a:p>
        </p:txBody>
      </p:sp>
    </p:spTree>
    <p:extLst>
      <p:ext uri="{BB962C8B-B14F-4D97-AF65-F5344CB8AC3E}">
        <p14:creationId xmlns:p14="http://schemas.microsoft.com/office/powerpoint/2010/main" val="227433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Делаем по западным образцам</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«Гуру» учат: память не нужна. Академик РАО В. Болотов дал интервью «Коммерсанту» с заголовком</a:t>
            </a:r>
          </a:p>
          <a:p>
            <a:pPr indent="180340" algn="l">
              <a:lnSpc>
                <a:spcPct val="107000"/>
              </a:lnSpc>
              <a:spcBef>
                <a:spcPts val="0"/>
              </a:spcBef>
            </a:pPr>
            <a:r>
              <a:rPr lang="ru-RU" sz="2400" dirty="0">
                <a:latin typeface="Times New Roman" panose="02020603050405020304" pitchFamily="18" charset="0"/>
                <a:cs typeface="Times New Roman" panose="02020603050405020304" pitchFamily="18" charset="0"/>
                <a:hlinkClick r:id="rId3"/>
              </a:rPr>
              <a:t>«Тупая» память больше не нужна — всегда можно «погуглить» </a:t>
            </a:r>
            <a:endParaRPr lang="ru-RU" sz="2400" dirty="0">
              <a:latin typeface="Times New Roman" panose="02020603050405020304" pitchFamily="18" charset="0"/>
              <a:cs typeface="Times New Roman" panose="02020603050405020304" pitchFamily="18" charset="0"/>
            </a:endParaRPr>
          </a:p>
          <a:p>
            <a:pPr algn="l"/>
            <a:r>
              <a:rPr lang="ru-RU" sz="2400" b="0" i="0" dirty="0">
                <a:solidFill>
                  <a:srgbClr val="000000"/>
                </a:solidFill>
                <a:effectLst/>
                <a:latin typeface="Times New Roman" panose="02020603050405020304" pitchFamily="18" charset="0"/>
                <a:cs typeface="Times New Roman" panose="02020603050405020304" pitchFamily="18" charset="0"/>
              </a:rPr>
              <a:t>   Чтобы быть успешными в XXI веке, школьники должны иметь навыки из «списка Грефа» (из западной методички для обучения не самых сильных детей): </a:t>
            </a:r>
            <a:r>
              <a:rPr lang="ru-RU" sz="2400" b="1" i="0" dirty="0">
                <a:solidFill>
                  <a:srgbClr val="000000"/>
                </a:solidFill>
                <a:effectLst/>
                <a:latin typeface="Times New Roman" panose="02020603050405020304" pitchFamily="18" charset="0"/>
                <a:cs typeface="Times New Roman" panose="02020603050405020304" pitchFamily="18" charset="0"/>
              </a:rPr>
              <a:t>сотрудничество (кооперация), коммуникация, критическое мышление, креативное мышление. </a:t>
            </a:r>
            <a:r>
              <a:rPr lang="ru-RU" sz="2400" i="0" dirty="0">
                <a:solidFill>
                  <a:srgbClr val="000000"/>
                </a:solidFill>
                <a:effectLst/>
                <a:latin typeface="Times New Roman" panose="02020603050405020304" pitchFamily="18" charset="0"/>
                <a:cs typeface="Times New Roman" panose="02020603050405020304" pitchFamily="18" charset="0"/>
              </a:rPr>
              <a:t>Э</a:t>
            </a:r>
            <a:r>
              <a:rPr lang="ru-RU" sz="2400" b="0" i="0" dirty="0">
                <a:solidFill>
                  <a:srgbClr val="000000"/>
                </a:solidFill>
                <a:effectLst/>
                <a:latin typeface="Times New Roman" panose="02020603050405020304" pitchFamily="18" charset="0"/>
                <a:cs typeface="Times New Roman" panose="02020603050405020304" pitchFamily="18" charset="0"/>
              </a:rPr>
              <a:t>то попытка симулировать настоящее образование.    </a:t>
            </a:r>
          </a:p>
          <a:p>
            <a:pPr algn="l"/>
            <a:r>
              <a:rPr lang="ru-RU" sz="2400" dirty="0">
                <a:solidFill>
                  <a:srgbClr val="0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Вот обложка и оглавление книжки, с перечислением </a:t>
            </a:r>
            <a:r>
              <a:rPr lang="ru-RU" sz="2400" b="0" i="0" dirty="0">
                <a:solidFill>
                  <a:srgbClr val="000000"/>
                </a:solidFill>
                <a:effectLst/>
                <a:latin typeface="Times New Roman" panose="02020603050405020304" pitchFamily="18" charset="0"/>
                <a:cs typeface="Times New Roman" panose="02020603050405020304" pitchFamily="18" charset="0"/>
              </a:rPr>
              <a:t>навыков из «списка Грефа».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spTree>
    <p:extLst>
      <p:ext uri="{BB962C8B-B14F-4D97-AF65-F5344CB8AC3E}">
        <p14:creationId xmlns:p14="http://schemas.microsoft.com/office/powerpoint/2010/main" val="262288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«Навыки Грефа» в оглавлении книжки</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latin typeface="Times New Roman" panose="02020603050405020304" pitchFamily="18" charset="0"/>
                <a:cs typeface="Times New Roman" panose="02020603050405020304" pitchFamily="18" charset="0"/>
              </a:rPr>
              <a:t> </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18</a:t>
            </a:fld>
            <a:endParaRPr lang="ru-RU" dirty="0">
              <a:solidFill>
                <a:schemeClr val="accent1"/>
              </a:solidFill>
            </a:endParaRPr>
          </a:p>
        </p:txBody>
      </p:sp>
      <p:pic>
        <p:nvPicPr>
          <p:cNvPr id="6" name="Рисунок 5">
            <a:extLst>
              <a:ext uri="{FF2B5EF4-FFF2-40B4-BE49-F238E27FC236}">
                <a16:creationId xmlns:a16="http://schemas.microsoft.com/office/drawing/2014/main" id="{E77AE651-F7B3-4D53-93F3-8D54349DABC8}"/>
              </a:ext>
            </a:extLst>
          </p:cNvPr>
          <p:cNvPicPr>
            <a:picLocks noChangeAspect="1"/>
          </p:cNvPicPr>
          <p:nvPr/>
        </p:nvPicPr>
        <p:blipFill>
          <a:blip r:embed="rId3"/>
          <a:stretch>
            <a:fillRect/>
          </a:stretch>
        </p:blipFill>
        <p:spPr>
          <a:xfrm>
            <a:off x="1166473" y="674079"/>
            <a:ext cx="7270503" cy="4286853"/>
          </a:xfrm>
          <a:prstGeom prst="rect">
            <a:avLst/>
          </a:prstGeom>
        </p:spPr>
      </p:pic>
    </p:spTree>
    <p:extLst>
      <p:ext uri="{BB962C8B-B14F-4D97-AF65-F5344CB8AC3E}">
        <p14:creationId xmlns:p14="http://schemas.microsoft.com/office/powerpoint/2010/main" val="184149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Делаем по западным образцам</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0" i="0" dirty="0">
                <a:solidFill>
                  <a:srgbClr val="000000"/>
                </a:solidFill>
                <a:effectLst/>
                <a:latin typeface="Times New Roman" panose="02020603050405020304" pitchFamily="18" charset="0"/>
                <a:cs typeface="Times New Roman" panose="02020603050405020304" pitchFamily="18" charset="0"/>
              </a:rPr>
              <a:t>Я даже удивляюсь, как в СССР растили успешных учёных, строили космические корабли, атомные станции, ледоколы? Как учёные без «навыков Грефа» работали большими научными коллективами? </a:t>
            </a:r>
          </a:p>
          <a:p>
            <a:pPr indent="180340" algn="l">
              <a:lnSpc>
                <a:spcPct val="107000"/>
              </a:lnSpc>
              <a:spcBef>
                <a:spcPts val="0"/>
              </a:spcBef>
            </a:pPr>
            <a:r>
              <a:rPr lang="ru-RU" sz="2400" dirty="0">
                <a:solidFill>
                  <a:srgbClr val="000000"/>
                </a:solidFill>
                <a:latin typeface="Times New Roman" panose="02020603050405020304" pitchFamily="18" charset="0"/>
                <a:cs typeface="Times New Roman" panose="02020603050405020304" pitchFamily="18" charset="0"/>
              </a:rPr>
              <a:t>К чему эта подмена  образования симуляцией образования?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Всё дело в том, что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 Греф боится давать равный доступ к знаниям всем детям. Он же спросил: Как управлять (манипулировать) обществом, если каждый будет осознавать основу своего «я»?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19</a:t>
            </a:fld>
            <a:endParaRPr lang="ru-RU" dirty="0">
              <a:solidFill>
                <a:schemeClr val="accent1"/>
              </a:solidFill>
            </a:endParaRPr>
          </a:p>
        </p:txBody>
      </p:sp>
    </p:spTree>
    <p:extLst>
      <p:ext uri="{BB962C8B-B14F-4D97-AF65-F5344CB8AC3E}">
        <p14:creationId xmlns:p14="http://schemas.microsoft.com/office/powerpoint/2010/main" val="403664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latin typeface="Georgia" panose="02040502050405020303" pitchFamily="18" charset="0"/>
              </a:rPr>
              <a:t>Из истории вопроса</a:t>
            </a:r>
          </a:p>
        </p:txBody>
      </p:sp>
      <p:sp>
        <p:nvSpPr>
          <p:cNvPr id="3" name="Подзаголовок 2"/>
          <p:cNvSpPr>
            <a:spLocks noGrp="1"/>
          </p:cNvSpPr>
          <p:nvPr>
            <p:ph type="subTitle" idx="1"/>
          </p:nvPr>
        </p:nvSpPr>
        <p:spPr>
          <a:xfrm>
            <a:off x="251520" y="915566"/>
            <a:ext cx="8712968" cy="3960440"/>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Что деградация образования страны влечёт за собой деградацию специалистов во всех областях «народного хозяйства», видимо, доказывать не надо. Деградация образования </a:t>
            </a:r>
            <a:r>
              <a:rPr lang="ru-RU" sz="1800" b="1" dirty="0">
                <a:effectLst/>
                <a:latin typeface="Times New Roman" panose="02020603050405020304" pitchFamily="18" charset="0"/>
                <a:ea typeface="Calibri" panose="020F0502020204030204" pitchFamily="34" charset="0"/>
              </a:rPr>
              <a:t>—</a:t>
            </a:r>
            <a:r>
              <a:rPr lang="ru-RU" sz="2400" dirty="0">
                <a:latin typeface="Times New Roman" panose="02020603050405020304" pitchFamily="18" charset="0"/>
                <a:cs typeface="Times New Roman" panose="02020603050405020304" pitchFamily="18" charset="0"/>
              </a:rPr>
              <a:t> преступление перед народом и государством, перед будущим наших детей и внуков тех «специалистов», которые, не смотря на предупреждения экспертов, привели образование к деградации. Этот вопрос требует не беглого обзора, а расследования.</a:t>
            </a:r>
            <a:endParaRPr lang="ru-RU" sz="16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p:spTree>
    <p:extLst>
      <p:ext uri="{BB962C8B-B14F-4D97-AF65-F5344CB8AC3E}">
        <p14:creationId xmlns:p14="http://schemas.microsoft.com/office/powerpoint/2010/main" val="110308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Известен одиозный проект «Образование 2030» — детище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 Пескова (специальный представитель Президента РФ по цифровому и технологическому развитию). Вы только почитайте их планы.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будущего разделится на два вида: </a:t>
            </a: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компьютерное — оно будет дешевым — и человеческое — оно будет дорогим</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Потому что знания стремительно обесцениваются, а социальные связи и возможность учиться лицом к лицу будут только дорожать».</a:t>
            </a:r>
            <a:endParaRPr lang="ru-RU"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20</a:t>
            </a:fld>
            <a:endParaRPr lang="ru-RU" dirty="0">
              <a:solidFill>
                <a:schemeClr val="accent1"/>
              </a:solidFill>
            </a:endParaRPr>
          </a:p>
        </p:txBody>
      </p:sp>
    </p:spTree>
    <p:extLst>
      <p:ext uri="{BB962C8B-B14F-4D97-AF65-F5344CB8AC3E}">
        <p14:creationId xmlns:p14="http://schemas.microsoft.com/office/powerpoint/2010/main" val="155823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«Массовые знания и навыки будут передаваться в первую очередь за счёт автоматизированных решений</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(на первых этапах — за счет гибридных онлайн/оффлайн форматов, как в </a:t>
            </a:r>
            <a:r>
              <a:rPr lang="ru-RU"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blended</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learning</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а далее — в </a:t>
            </a:r>
            <a:b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работе с полностью </a:t>
            </a:r>
            <a:b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автоматизированными </a:t>
            </a:r>
            <a:b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системами-наставниками)».</a:t>
            </a:r>
            <a:endParaRPr lang="ru-RU"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21</a:t>
            </a:fld>
            <a:endParaRPr lang="ru-RU" dirty="0">
              <a:solidFill>
                <a:schemeClr val="accent1"/>
              </a:solidFill>
            </a:endParaRPr>
          </a:p>
        </p:txBody>
      </p:sp>
      <p:pic>
        <p:nvPicPr>
          <p:cNvPr id="6" name="Рисунок 5" descr="Кадр из &quot;Бесогона&quot; Н.С. Михалкова">
            <a:extLst>
              <a:ext uri="{FF2B5EF4-FFF2-40B4-BE49-F238E27FC236}">
                <a16:creationId xmlns:a16="http://schemas.microsoft.com/office/drawing/2014/main" id="{E6FC0D4F-7B3E-4692-B2AA-B4B228AC6F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296" y="2177286"/>
            <a:ext cx="4612208" cy="2914744"/>
          </a:xfrm>
          <a:prstGeom prst="rect">
            <a:avLst/>
          </a:prstGeom>
          <a:noFill/>
          <a:ln>
            <a:noFill/>
          </a:ln>
        </p:spPr>
      </p:pic>
    </p:spTree>
    <p:extLst>
      <p:ext uri="{BB962C8B-B14F-4D97-AF65-F5344CB8AC3E}">
        <p14:creationId xmlns:p14="http://schemas.microsoft.com/office/powerpoint/2010/main" val="128896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Вы не поверите, но к 2020 году была запланирована передача знаний и навыков ещё не родившемуся младенцу.</a:t>
            </a:r>
            <a:endParaRPr lang="ru-RU"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22</a:t>
            </a:fld>
            <a:endParaRPr lang="ru-RU" dirty="0">
              <a:solidFill>
                <a:schemeClr val="accent1"/>
              </a:solidFill>
            </a:endParaRPr>
          </a:p>
        </p:txBody>
      </p:sp>
      <p:pic>
        <p:nvPicPr>
          <p:cNvPr id="7" name="Рисунок 6">
            <a:extLst>
              <a:ext uri="{FF2B5EF4-FFF2-40B4-BE49-F238E27FC236}">
                <a16:creationId xmlns:a16="http://schemas.microsoft.com/office/drawing/2014/main" id="{C51570D0-9AB9-42EE-BBAE-0013A80C55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39047"/>
            <a:ext cx="6480720" cy="2902060"/>
          </a:xfrm>
          <a:prstGeom prst="rect">
            <a:avLst/>
          </a:prstGeom>
          <a:noFill/>
          <a:ln>
            <a:noFill/>
          </a:ln>
        </p:spPr>
      </p:pic>
    </p:spTree>
    <p:extLst>
      <p:ext uri="{BB962C8B-B14F-4D97-AF65-F5344CB8AC3E}">
        <p14:creationId xmlns:p14="http://schemas.microsoft.com/office/powerpoint/2010/main" val="88704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000" dirty="0">
                <a:latin typeface="Times New Roman" panose="02020603050405020304" pitchFamily="18" charset="0"/>
                <a:cs typeface="Times New Roman" panose="02020603050405020304" pitchFamily="18" charset="0"/>
              </a:rPr>
              <a:t> </a:t>
            </a:r>
            <a:r>
              <a:rPr lang="ru-RU"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 Школа в утробе. Программы развивающей беременности: ребёнок получает знания и навыки в утробе.</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http://rusinfoguard.ru/wp-content/uploads/2016/12/GEF.Agenda_ru_full.pdf</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42.</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этом же кадре: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2030. Поколение с неустойчивой системой ценностей, выросшее в игровых средах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(дополненная реальность с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Achive</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-логикой),</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имеет искажённую или крайне неустойчивую систему ценностей.</a:t>
            </a:r>
            <a:b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Спасибо, что предупредили, а зачем </a:t>
            </a:r>
            <a:r>
              <a:rPr lang="ru-RU" sz="2400" dirty="0">
                <a:solidFill>
                  <a:srgbClr val="000000"/>
                </a:solidFill>
                <a:effectLst/>
                <a:latin typeface="Times New Roman" panose="02020603050405020304" pitchFamily="18" charset="0"/>
                <a:ea typeface="Times New Roman" panose="02020603050405020304" pitchFamily="18" charset="0"/>
              </a:rPr>
              <a:t>вы это навязываете</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23</a:t>
            </a:fld>
            <a:endParaRPr lang="ru-RU" dirty="0">
              <a:solidFill>
                <a:schemeClr val="accent1"/>
              </a:solidFill>
            </a:endParaRPr>
          </a:p>
        </p:txBody>
      </p:sp>
    </p:spTree>
    <p:extLst>
      <p:ext uri="{BB962C8B-B14F-4D97-AF65-F5344CB8AC3E}">
        <p14:creationId xmlns:p14="http://schemas.microsoft.com/office/powerpoint/2010/main" val="100082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результатов является не единственным индикатором качества учащегося и учебы. Не менее важна оценка того, как идет сам процесс обучения. Со стороны ведущих учебного процесса — возможно обсуждать индивидуальный стиль обучения, вовлеченность учащегося, темп работы над заданиями и пр.»</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37)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Надо ли говорить, что эти надуманные показатели можно использовать для манипуляций в пользу «кого надо»?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24</a:t>
            </a:fld>
            <a:endParaRPr lang="ru-RU" dirty="0">
              <a:solidFill>
                <a:schemeClr val="accent1"/>
              </a:solidFill>
            </a:endParaRPr>
          </a:p>
        </p:txBody>
      </p:sp>
    </p:spTree>
    <p:extLst>
      <p:ext uri="{BB962C8B-B14F-4D97-AF65-F5344CB8AC3E}">
        <p14:creationId xmlns:p14="http://schemas.microsoft.com/office/powerpoint/2010/main" val="51843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rPr>
              <a:t>Добавим, что все эти платформы, в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отличие от учебников созданы без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научного, методического и иного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контроля. Вот задание из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Библиотеки МЭШ.</a:t>
            </a:r>
          </a:p>
          <a:p>
            <a:pPr indent="180340" algn="l">
              <a:lnSpc>
                <a:spcPct val="107000"/>
              </a:lnSpc>
              <a:spcAft>
                <a:spcPts val="800"/>
              </a:spcAft>
            </a:pP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Может ли брак между партнёрами </a:t>
            </a:r>
            <a:b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одного пола, переходящий в семью, </a:t>
            </a:r>
            <a:b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обеспечить здоровое нравственное </a:t>
            </a:r>
            <a:b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воспитание подрастающего поколения?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25</a:t>
            </a:fld>
            <a:endParaRPr lang="ru-RU" dirty="0">
              <a:solidFill>
                <a:schemeClr val="accent1"/>
              </a:solidFill>
            </a:endParaRPr>
          </a:p>
        </p:txBody>
      </p:sp>
      <p:pic>
        <p:nvPicPr>
          <p:cNvPr id="6" name="Рисунок 5">
            <a:extLst>
              <a:ext uri="{FF2B5EF4-FFF2-40B4-BE49-F238E27FC236}">
                <a16:creationId xmlns:a16="http://schemas.microsoft.com/office/drawing/2014/main" id="{2D600D95-B96C-449C-BAA6-3C59365B42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685354"/>
            <a:ext cx="3635896" cy="4262660"/>
          </a:xfrm>
          <a:prstGeom prst="rect">
            <a:avLst/>
          </a:prstGeom>
          <a:noFill/>
          <a:ln>
            <a:noFill/>
          </a:ln>
        </p:spPr>
      </p:pic>
    </p:spTree>
    <p:extLst>
      <p:ext uri="{BB962C8B-B14F-4D97-AF65-F5344CB8AC3E}">
        <p14:creationId xmlns:p14="http://schemas.microsoft.com/office/powerpoint/2010/main" val="133010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Конец традиционной школы между 2020 и 2025 годами.</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26</a:t>
            </a:fld>
            <a:endParaRPr lang="ru-RU" dirty="0">
              <a:solidFill>
                <a:schemeClr val="accent1"/>
              </a:solidFill>
            </a:endParaRPr>
          </a:p>
        </p:txBody>
      </p:sp>
      <p:pic>
        <p:nvPicPr>
          <p:cNvPr id="6" name="Рисунок 5">
            <a:extLst>
              <a:ext uri="{FF2B5EF4-FFF2-40B4-BE49-F238E27FC236}">
                <a16:creationId xmlns:a16="http://schemas.microsoft.com/office/drawing/2014/main" id="{597B2E73-F794-4D7F-BFC1-3C985B7C48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7" y="1419622"/>
            <a:ext cx="7056784" cy="3672408"/>
          </a:xfrm>
          <a:prstGeom prst="rect">
            <a:avLst/>
          </a:prstGeom>
          <a:noFill/>
          <a:ln>
            <a:noFill/>
          </a:ln>
        </p:spPr>
      </p:pic>
    </p:spTree>
    <p:extLst>
      <p:ext uri="{BB962C8B-B14F-4D97-AF65-F5344CB8AC3E}">
        <p14:creationId xmlns:p14="http://schemas.microsoft.com/office/powerpoint/2010/main" val="85681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r>
              <a:rPr lang="ru-RU" sz="2400" dirty="0">
                <a:solidFill>
                  <a:srgbClr val="000000"/>
                </a:solidFill>
                <a:effectLst/>
                <a:latin typeface="Times New Roman" panose="02020603050405020304" pitchFamily="18" charset="0"/>
                <a:ea typeface="Times New Roman" panose="02020603050405020304" pitchFamily="18" charset="0"/>
              </a:rPr>
              <a:t> что предлагают? Пожалуйста! </a:t>
            </a: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27</a:t>
            </a:fld>
            <a:endParaRPr lang="ru-RU" dirty="0">
              <a:solidFill>
                <a:schemeClr val="accent1"/>
              </a:solidFill>
            </a:endParaRPr>
          </a:p>
        </p:txBody>
      </p:sp>
      <p:pic>
        <p:nvPicPr>
          <p:cNvPr id="6" name="Рисунок 5">
            <a:extLst>
              <a:ext uri="{FF2B5EF4-FFF2-40B4-BE49-F238E27FC236}">
                <a16:creationId xmlns:a16="http://schemas.microsoft.com/office/drawing/2014/main" id="{E3755A87-0FC8-4C2F-8BD0-EB9914EED7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7614"/>
            <a:ext cx="5940152" cy="3759151"/>
          </a:xfrm>
          <a:prstGeom prst="rect">
            <a:avLst/>
          </a:prstGeom>
          <a:noFill/>
          <a:ln>
            <a:noFill/>
          </a:ln>
        </p:spPr>
      </p:pic>
    </p:spTree>
    <p:extLst>
      <p:ext uri="{BB962C8B-B14F-4D97-AF65-F5344CB8AC3E}">
        <p14:creationId xmlns:p14="http://schemas.microsoft.com/office/powerpoint/2010/main" val="275168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«Образование 2030»</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rPr>
              <a:t>Они говорят про обучение в игровой форме, а специалисты считают игровую форму обучения полезной только для младших школьников. Дальше она только вредит.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Вспомним предупреждение про поколение с неустойчивой системой ценностей. Это к вопросу о профессионализме наших «гуру». </a:t>
            </a:r>
          </a:p>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Скоро ряды специалистов начнут пополнять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«игруны»</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выученные в игре учителя, врачи, инженеры, военные… Не заиграться бы!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28</a:t>
            </a:fld>
            <a:endParaRPr lang="ru-RU" dirty="0">
              <a:solidFill>
                <a:schemeClr val="accent1"/>
              </a:solidFill>
            </a:endParaRPr>
          </a:p>
        </p:txBody>
      </p:sp>
    </p:spTree>
    <p:extLst>
      <p:ext uri="{BB962C8B-B14F-4D97-AF65-F5344CB8AC3E}">
        <p14:creationId xmlns:p14="http://schemas.microsoft.com/office/powerpoint/2010/main" val="68711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«Цифровое слабоумие»</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онлайн-обучении не останавливаюсь, обращу внимание только на то, что «реформаторы» заставляют нас бежать по граблям, по которым уже прошли другие страны (Южная Корея, Япония, США,…). Они получили резкое  ухудшение здоровья молодёжи. У них давно в ходу термин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«цифровое слабоумие»</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0" i="0" dirty="0">
                <a:solidFill>
                  <a:srgbClr val="002060"/>
                </a:solidFill>
                <a:effectLst/>
                <a:latin typeface="Times New Roman" panose="02020603050405020304" pitchFamily="18" charset="0"/>
                <a:cs typeface="Times New Roman" panose="02020603050405020304" pitchFamily="18" charset="0"/>
              </a:rPr>
              <a:t>(</a:t>
            </a:r>
            <a:r>
              <a:rPr lang="ru-RU" sz="2400" b="0" i="0" dirty="0" err="1">
                <a:solidFill>
                  <a:srgbClr val="002060"/>
                </a:solidFill>
                <a:effectLst/>
                <a:latin typeface="Times New Roman" panose="02020603050405020304" pitchFamily="18" charset="0"/>
                <a:cs typeface="Times New Roman" panose="02020603050405020304" pitchFamily="18" charset="0"/>
              </a:rPr>
              <a:t>digital</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0" i="0" dirty="0" err="1">
                <a:solidFill>
                  <a:srgbClr val="002060"/>
                </a:solidFill>
                <a:effectLst/>
                <a:latin typeface="Times New Roman" panose="02020603050405020304" pitchFamily="18" charset="0"/>
                <a:cs typeface="Times New Roman" panose="02020603050405020304" pitchFamily="18" charset="0"/>
              </a:rPr>
              <a:t>dementia</a:t>
            </a:r>
            <a:r>
              <a:rPr lang="ru-RU" sz="2400" b="0" i="0" dirty="0">
                <a:solidFill>
                  <a:srgbClr val="002060"/>
                </a:solidFill>
                <a:effectLst/>
                <a:latin typeface="Times New Roman" panose="02020603050405020304" pitchFamily="18" charset="0"/>
                <a:cs typeface="Times New Roman" panose="02020603050405020304" pitchFamily="18" charset="0"/>
              </a:rPr>
              <a:t>),</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наши «спецы» хотят получить те же отрицательные результаты в массовом эксперименте на наших детях, да ещё за счёт госбюджета, средства которого они охотно освоят. </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См. </a:t>
            </a:r>
            <a:r>
              <a:rPr lang="ru-RU" sz="2400" dirty="0">
                <a:latin typeface="Times New Roman" panose="02020603050405020304" pitchFamily="18" charset="0"/>
                <a:cs typeface="Times New Roman" panose="02020603050405020304" pitchFamily="18" charset="0"/>
                <a:hlinkClick r:id="rId3"/>
              </a:rPr>
              <a:t>Цифровое слабоумие | "Химия и Жизнь" </a:t>
            </a:r>
            <a:r>
              <a:rPr lang="ru-RU" sz="2400" dirty="0">
                <a:latin typeface="Times New Roman" panose="02020603050405020304" pitchFamily="18" charset="0"/>
                <a:cs typeface="Times New Roman" panose="02020603050405020304" pitchFamily="18" charset="0"/>
              </a:rPr>
              <a:t> (2014 г.)</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29</a:t>
            </a:fld>
            <a:endParaRPr lang="ru-RU" dirty="0">
              <a:solidFill>
                <a:schemeClr val="accent1"/>
              </a:solidFill>
            </a:endParaRPr>
          </a:p>
        </p:txBody>
      </p:sp>
    </p:spTree>
    <p:extLst>
      <p:ext uri="{BB962C8B-B14F-4D97-AF65-F5344CB8AC3E}">
        <p14:creationId xmlns:p14="http://schemas.microsoft.com/office/powerpoint/2010/main" val="216058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latin typeface="Georgia" panose="02040502050405020303" pitchFamily="18" charset="0"/>
              </a:rPr>
              <a:t>Что это было?</a:t>
            </a: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С самого начала «реформы» образования в России научно-образовательное сообщество терялось в догадках, обсуждая каждый новый шаг «реформаторов»: что это было? — Недоработка невесть откуда взявшихся неспециалистов или откровенное вредительство?</a:t>
            </a:r>
            <a:b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p:spTree>
    <p:extLst>
      <p:ext uri="{BB962C8B-B14F-4D97-AF65-F5344CB8AC3E}">
        <p14:creationId xmlns:p14="http://schemas.microsoft.com/office/powerpoint/2010/main" val="302262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«Цифровое слабоумие». Справка</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b="1" i="0" dirty="0">
                <a:solidFill>
                  <a:srgbClr val="002060"/>
                </a:solidFill>
                <a:effectLst/>
                <a:latin typeface="Times New Roman" panose="02020603050405020304" pitchFamily="18" charset="0"/>
                <a:cs typeface="Times New Roman" panose="02020603050405020304" pitchFamily="18" charset="0"/>
              </a:rPr>
              <a:t>Цифровое</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1" i="0" dirty="0">
                <a:solidFill>
                  <a:srgbClr val="002060"/>
                </a:solidFill>
                <a:effectLst/>
                <a:latin typeface="Times New Roman" panose="02020603050405020304" pitchFamily="18" charset="0"/>
                <a:cs typeface="Times New Roman" panose="02020603050405020304" pitchFamily="18" charset="0"/>
              </a:rPr>
              <a:t>слабоумие</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0" i="0" dirty="0" err="1">
                <a:solidFill>
                  <a:srgbClr val="002060"/>
                </a:solidFill>
                <a:effectLst/>
                <a:latin typeface="Times New Roman" panose="02020603050405020304" pitchFamily="18" charset="0"/>
                <a:cs typeface="Times New Roman" panose="02020603050405020304" pitchFamily="18" charset="0"/>
              </a:rPr>
              <a:t>digital</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0" i="0" dirty="0" err="1">
                <a:solidFill>
                  <a:srgbClr val="002060"/>
                </a:solidFill>
                <a:effectLst/>
                <a:latin typeface="Times New Roman" panose="02020603050405020304" pitchFamily="18" charset="0"/>
                <a:cs typeface="Times New Roman" panose="02020603050405020304" pitchFamily="18" charset="0"/>
              </a:rPr>
              <a:t>dementia</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0" i="0" dirty="0">
                <a:solidFill>
                  <a:srgbClr val="002060"/>
                </a:solidFill>
                <a:effectLst/>
                <a:latin typeface="Times New Roman" panose="02020603050405020304" pitchFamily="18" charset="0"/>
                <a:cs typeface="Times New Roman" panose="02020603050405020304" pitchFamily="18" charset="0"/>
              </a:rPr>
              <a:t> расстройство, при котором человек проявляет признаки </a:t>
            </a:r>
            <a:r>
              <a:rPr lang="ru-RU" sz="2400" b="1" i="0" dirty="0">
                <a:solidFill>
                  <a:srgbClr val="002060"/>
                </a:solidFill>
                <a:effectLst/>
                <a:latin typeface="Times New Roman" panose="02020603050405020304" pitchFamily="18" charset="0"/>
                <a:cs typeface="Times New Roman" panose="02020603050405020304" pitchFamily="18" charset="0"/>
              </a:rPr>
              <a:t>слабоумия</a:t>
            </a:r>
            <a:r>
              <a:rPr lang="ru-RU" sz="2400" b="0" i="0" dirty="0">
                <a:solidFill>
                  <a:srgbClr val="002060"/>
                </a:solidFill>
                <a:effectLst/>
                <a:latin typeface="Times New Roman" panose="02020603050405020304" pitchFamily="18" charset="0"/>
                <a:cs typeface="Times New Roman" panose="02020603050405020304" pitchFamily="18" charset="0"/>
              </a:rPr>
              <a:t> вследствие чрезмерного потребления информации. Информационная </a:t>
            </a:r>
            <a:r>
              <a:rPr lang="ru-RU" sz="2400" b="0" i="0" dirty="0" err="1">
                <a:solidFill>
                  <a:srgbClr val="002060"/>
                </a:solidFill>
                <a:effectLst/>
                <a:latin typeface="Times New Roman" panose="02020603050405020304" pitchFamily="18" charset="0"/>
                <a:cs typeface="Times New Roman" panose="02020603050405020304" pitchFamily="18" charset="0"/>
              </a:rPr>
              <a:t>псевдодебильность</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b="0" i="0" dirty="0">
                <a:solidFill>
                  <a:srgbClr val="002060"/>
                </a:solidFill>
                <a:effectLst/>
                <a:latin typeface="Times New Roman" panose="02020603050405020304" pitchFamily="18" charset="0"/>
                <a:cs typeface="Times New Roman" panose="02020603050405020304" pitchFamily="18" charset="0"/>
              </a:rPr>
              <a:t> расстройство, при котором человек проявляет признаки клинической дебильности, но без органических поражений мозга (которые являются причиной этой самой дебильности).</a:t>
            </a:r>
            <a:endParaRPr lang="ru-RU"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30</a:t>
            </a:fld>
            <a:endParaRPr lang="ru-RU" dirty="0">
              <a:solidFill>
                <a:schemeClr val="accent1"/>
              </a:solidFill>
            </a:endParaRPr>
          </a:p>
        </p:txBody>
      </p:sp>
    </p:spTree>
    <p:extLst>
      <p:ext uri="{BB962C8B-B14F-4D97-AF65-F5344CB8AC3E}">
        <p14:creationId xmlns:p14="http://schemas.microsoft.com/office/powerpoint/2010/main" val="25356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на Западе?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Запад навязывает себе другую идентичность. Там отказываются в университете преподавать нотную грамоту, которая трудна для небелых, отказываются от Моцарта и Баха, отказываются законы Ньютона называть его именем, так как все эти гении были белыми. Есть ещё проблема: они насчитали 58 гендеров (особенностей восприятия человеком своего пола)! И эту чушь навязывают всему миру. Добрались и до математики.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spTree>
    <p:extLst>
      <p:ext uri="{BB962C8B-B14F-4D97-AF65-F5344CB8AC3E}">
        <p14:creationId xmlns:p14="http://schemas.microsoft.com/office/powerpoint/2010/main" val="3876667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Как там у них на Западе?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Aft>
                <a:spcPts val="8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Власти штата Орегон увидели в традиционном курсе математики «идеи превосходства белой расы». Объективность и сосредоточенность на правильном ответе теперь считается расизмом, вместо этого власти хотят ввести новый курс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этноматематики</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передаёт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Fox</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News</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180340" algn="l">
              <a:lnSpc>
                <a:spcPct val="100000"/>
              </a:lnSpc>
              <a:spcAft>
                <a:spcPts val="80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Это их выбор, но к нам это приходит под давлением международных организаций.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spTree>
    <p:extLst>
      <p:ext uri="{BB962C8B-B14F-4D97-AF65-F5344CB8AC3E}">
        <p14:creationId xmlns:p14="http://schemas.microsoft.com/office/powerpoint/2010/main" val="302979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Чем нам это грозит?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Times New Roman" panose="02020603050405020304" pitchFamily="18" charset="0"/>
              </a:rPr>
              <a:t>«Учёные» из ФИРО составили проект наших обязательств к 2035 году (02.2020). Там нет воспитания российской идентичности наших учащихся, но заложено воспитание человека мира (помните: поколение… готово в случае чего поменять… страну). Завуалированно отказываются от знаний и умений — достаточно навыков, отказываются от предметного обучения, планируют </a:t>
            </a:r>
            <a:r>
              <a:rPr lang="ru-RU" sz="2400" dirty="0" err="1">
                <a:solidFill>
                  <a:srgbClr val="000000"/>
                </a:solidFill>
                <a:effectLst/>
                <a:latin typeface="Times New Roman" panose="02020603050405020304" pitchFamily="18" charset="0"/>
                <a:ea typeface="Times New Roman" panose="02020603050405020304" pitchFamily="18" charset="0"/>
              </a:rPr>
              <a:t>надпредметное</a:t>
            </a:r>
            <a:r>
              <a:rPr lang="ru-RU" sz="2400" dirty="0">
                <a:solidFill>
                  <a:srgbClr val="000000"/>
                </a:solidFill>
                <a:effectLst/>
                <a:latin typeface="Times New Roman" panose="02020603050405020304" pitchFamily="18" charset="0"/>
                <a:ea typeface="Times New Roman" panose="02020603050405020304" pitchFamily="18" charset="0"/>
              </a:rPr>
              <a:t> обучение и </a:t>
            </a:r>
            <a:r>
              <a:rPr lang="ru-RU" sz="2400" dirty="0" err="1">
                <a:solidFill>
                  <a:srgbClr val="000000"/>
                </a:solidFill>
                <a:effectLst/>
                <a:latin typeface="Times New Roman" panose="02020603050405020304" pitchFamily="18" charset="0"/>
                <a:ea typeface="Times New Roman" panose="02020603050405020304" pitchFamily="18" charset="0"/>
              </a:rPr>
              <a:t>надпредметный</a:t>
            </a:r>
            <a:r>
              <a:rPr lang="ru-RU" sz="2400" dirty="0">
                <a:solidFill>
                  <a:srgbClr val="000000"/>
                </a:solidFill>
                <a:effectLst/>
                <a:latin typeface="Times New Roman" panose="02020603050405020304" pitchFamily="18" charset="0"/>
                <a:ea typeface="Times New Roman" panose="02020603050405020304" pitchFamily="18" charset="0"/>
              </a:rPr>
              <a:t> ЕГЭ. Опускают образование «в трусы», навязывая образовательным организациям борьбу за гендерное равенство… Проект написан в духе документа ЮНЕСКО про </a:t>
            </a:r>
            <a:r>
              <a:rPr lang="ru-RU" sz="2400" b="1" dirty="0">
                <a:solidFill>
                  <a:srgbClr val="333333"/>
                </a:solidFill>
                <a:effectLst/>
                <a:latin typeface="Times New Roman" panose="02020603050405020304" pitchFamily="18" charset="0"/>
                <a:ea typeface="Times New Roman" panose="02020603050405020304" pitchFamily="18" charset="0"/>
              </a:rPr>
              <a:t>Образование в интересах устойчивого развития</a:t>
            </a:r>
            <a:r>
              <a:rPr lang="ru-RU" sz="2400" dirty="0">
                <a:solidFill>
                  <a:srgbClr val="333333"/>
                </a:solidFill>
                <a:effectLst/>
                <a:latin typeface="Times New Roman" panose="02020603050405020304" pitchFamily="18" charset="0"/>
                <a:ea typeface="Times New Roman" panose="02020603050405020304" pitchFamily="18" charset="0"/>
              </a:rPr>
              <a:t> (устойчивого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развития Запада за счёт сдерживания развития других стран </a:t>
            </a:r>
            <a:r>
              <a:rPr lang="ru-RU"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А.Ш.</a:t>
            </a:r>
            <a:r>
              <a:rPr lang="ru-RU" sz="2400" dirty="0">
                <a:solidFill>
                  <a:srgbClr val="333333"/>
                </a:solidFill>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solidFill>
                <a:srgbClr val="000000"/>
              </a:solidFill>
              <a:effectLst/>
              <a:latin typeface="Times New Roman" panose="02020603050405020304" pitchFamily="18" charset="0"/>
              <a:ea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spTree>
    <p:extLst>
      <p:ext uri="{BB962C8B-B14F-4D97-AF65-F5344CB8AC3E}">
        <p14:creationId xmlns:p14="http://schemas.microsoft.com/office/powerpoint/2010/main" val="2340844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Что делать?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0000"/>
              </a:lnSpc>
              <a:spcBef>
                <a:spcPts val="0"/>
              </a:spcBef>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rPr>
              <a:t>На днях закончили об</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суждение проекта нового стандарта для </a:t>
            </a:r>
            <a:r>
              <a:rPr lang="ru-RU"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основного общего образования</a:t>
            </a:r>
            <a:r>
              <a:rPr lang="ru-RU" sz="2400" dirty="0">
                <a:solidFill>
                  <a:srgbClr val="333333"/>
                </a:solidFill>
                <a:effectLst/>
                <a:latin typeface="Times New Roman" panose="02020603050405020304" pitchFamily="18" charset="0"/>
                <a:ea typeface="Times New Roman" panose="02020603050405020304" pitchFamily="18" charset="0"/>
              </a:rPr>
              <a:t>. Там цифровые образовательные системы (ЦОС), удалёнка и много чего интересного. Короче: </a:t>
            </a:r>
            <a:r>
              <a:rPr lang="ru-RU" sz="2400" b="1" dirty="0">
                <a:solidFill>
                  <a:srgbClr val="333333"/>
                </a:solidFill>
                <a:effectLst/>
                <a:latin typeface="Times New Roman" panose="02020603050405020304" pitchFamily="18" charset="0"/>
                <a:ea typeface="Times New Roman" panose="02020603050405020304" pitchFamily="18" charset="0"/>
              </a:rPr>
              <a:t>ФГОС навязывает ЦОС. </a:t>
            </a:r>
            <a:r>
              <a:rPr lang="ru-RU" sz="2400" dirty="0">
                <a:solidFill>
                  <a:srgbClr val="333333"/>
                </a:solidFill>
                <a:effectLst/>
                <a:latin typeface="Times New Roman" panose="02020603050405020304" pitchFamily="18" charset="0"/>
                <a:ea typeface="Times New Roman" panose="02020603050405020304" pitchFamily="18" charset="0"/>
              </a:rPr>
              <a:t>Но это отдельный разговор, публикации будут на моих сайтах.</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rPr>
              <a:t>Уважаемые родители, надо действовать, чтобы вам и вашим детям и внукам не было страшно жить в своей стране.</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 руководства страны надо требовать:</a:t>
            </a:r>
          </a:p>
          <a:p>
            <a:pPr indent="180340" algn="l">
              <a:lnSpc>
                <a:spcPct val="100000"/>
              </a:lnSpc>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Провести независимую (от «реформаторов») экспертизу практики реформирования образования в России за последние 30 лет на предмет соответствия целям развития страны.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spTree>
    <p:extLst>
      <p:ext uri="{BB962C8B-B14F-4D97-AF65-F5344CB8AC3E}">
        <p14:creationId xmlns:p14="http://schemas.microsoft.com/office/powerpoint/2010/main" val="42207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Что делать?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По итогам экспертизы надо срочно остановить разрушительные практики в образовании, отменить вредные для развития страны планы,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форсайтпроекты</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Скорректировать законодательство, в том числе Национальный проект «Образование» в части ориентации на нужды развития страны, а не на рейтинги враждебных нам государств.</a:t>
            </a:r>
            <a:b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Перейти к научно обоснованному руководству образованием, отстранив от работы над проектами в образовании специалистов, запятнавших себя участием в разгроме образования.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0000"/>
              </a:lnSpc>
              <a:spcBef>
                <a:spcPts val="0"/>
              </a:spcBef>
              <a:spcAft>
                <a:spcPts val="800"/>
              </a:spcAft>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Иначе нас ждёт развал страны.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0"/>
              </a:spcBef>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35</a:t>
            </a:fld>
            <a:endParaRPr lang="ru-RU" dirty="0">
              <a:solidFill>
                <a:schemeClr val="accent1"/>
              </a:solidFill>
            </a:endParaRPr>
          </a:p>
        </p:txBody>
      </p:sp>
    </p:spTree>
    <p:extLst>
      <p:ext uri="{BB962C8B-B14F-4D97-AF65-F5344CB8AC3E}">
        <p14:creationId xmlns:p14="http://schemas.microsoft.com/office/powerpoint/2010/main" val="3280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Что делать? </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 публикаций по теме.</a:t>
            </a:r>
          </a:p>
          <a:p>
            <a:pPr indent="180340" algn="l">
              <a:spcBef>
                <a:spcPts val="0"/>
              </a:spcBef>
            </a:pPr>
            <a:r>
              <a:rPr lang="ru-RU" sz="2200" u="sng" dirty="0">
                <a:solidFill>
                  <a:srgbClr val="0077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Пётр Толстой: надо вернуться к традиционному русскому образованию</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Не прошло и двадцати лет… До начальства начало доходить</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r>
              <a:rPr lang="ru-RU"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Большинство жителей России выступило за отмену ЕГЭ</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spcBef>
                <a:spcPts val="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0000"/>
              </a:lnSpc>
              <a:spcBef>
                <a:spcPts val="600"/>
              </a:spcBef>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36</a:t>
            </a:fld>
            <a:endParaRPr lang="ru-RU" dirty="0">
              <a:solidFill>
                <a:schemeClr val="accent1"/>
              </a:solidFill>
            </a:endParaRPr>
          </a:p>
        </p:txBody>
      </p:sp>
    </p:spTree>
    <p:extLst>
      <p:ext uri="{BB962C8B-B14F-4D97-AF65-F5344CB8AC3E}">
        <p14:creationId xmlns:p14="http://schemas.microsoft.com/office/powerpoint/2010/main" val="2997268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Спасибо за внимание. Желаю успехов!</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627534"/>
            <a:ext cx="8712968" cy="4248472"/>
          </a:xfrm>
        </p:spPr>
        <p:txBody>
          <a:bodyPr>
            <a:noAutofit/>
          </a:bodyPr>
          <a:lstStyle/>
          <a:p>
            <a:pPr marR="612140" algn="l">
              <a:lnSpc>
                <a:spcPct val="100000"/>
              </a:lnSpc>
              <a:spcBef>
                <a:spcPts val="300"/>
              </a:spcBef>
            </a:pPr>
            <a:r>
              <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37</a:t>
            </a:fld>
            <a:endParaRPr lang="ru-RU" dirty="0">
              <a:solidFill>
                <a:schemeClr val="accent1"/>
              </a:solidFill>
            </a:endParaRPr>
          </a:p>
        </p:txBody>
      </p:sp>
      <p:sp>
        <p:nvSpPr>
          <p:cNvPr id="10" name="TextBox 9">
            <a:extLst>
              <a:ext uri="{FF2B5EF4-FFF2-40B4-BE49-F238E27FC236}">
                <a16:creationId xmlns:a16="http://schemas.microsoft.com/office/drawing/2014/main" id="{BE5BD1F1-98E7-4E84-BA1E-01A741FB5895}"/>
              </a:ext>
            </a:extLst>
          </p:cNvPr>
          <p:cNvSpPr txBox="1"/>
          <p:nvPr/>
        </p:nvSpPr>
        <p:spPr>
          <a:xfrm>
            <a:off x="323528" y="843558"/>
            <a:ext cx="8424936" cy="3046988"/>
          </a:xfrm>
          <a:prstGeom prst="rect">
            <a:avLst/>
          </a:prstGeom>
          <a:noFill/>
        </p:spPr>
        <p:txBody>
          <a:bodyPr wrap="square">
            <a:spAutoFit/>
          </a:bodyPr>
          <a:lstStyle/>
          <a:p>
            <a:pPr algn="l"/>
            <a:r>
              <a:rPr lang="ru-RU" sz="2400" dirty="0">
                <a:latin typeface="Times New Roman" panose="02020603050405020304" pitchFamily="18" charset="0"/>
                <a:cs typeface="Times New Roman" panose="02020603050405020304" pitchFamily="18" charset="0"/>
              </a:rPr>
              <a:t>Другие статьи и презентации размещены по адресам:</a:t>
            </a:r>
          </a:p>
          <a:p>
            <a:pPr algn="l"/>
            <a:endParaRPr lang="ru-RU" sz="2400" dirty="0">
              <a:latin typeface="Times New Roman" panose="02020603050405020304" pitchFamily="18" charset="0"/>
              <a:cs typeface="Times New Roman" panose="02020603050405020304" pitchFamily="18" charset="0"/>
            </a:endParaRPr>
          </a:p>
          <a:p>
            <a:pPr algn="l"/>
            <a:r>
              <a:rPr lang="en-US" sz="2400" dirty="0">
                <a:solidFill>
                  <a:srgbClr val="0070C0"/>
                </a:solidFill>
                <a:latin typeface="Georgia" panose="02040502050405020303" pitchFamily="18" charset="0"/>
                <a:hlinkClick r:id="rId4"/>
              </a:rPr>
              <a:t>https://zen.yandex.ru/profile/editor/shevkin</a:t>
            </a:r>
            <a:endParaRPr lang="ru-RU" sz="2400" dirty="0">
              <a:solidFill>
                <a:srgbClr val="0070C0"/>
              </a:solidFill>
              <a:latin typeface="Georgia" panose="02040502050405020303" pitchFamily="18" charset="0"/>
            </a:endParaRPr>
          </a:p>
          <a:p>
            <a:pPr algn="l"/>
            <a:endParaRPr lang="ru-RU" sz="2400" dirty="0">
              <a:latin typeface="Georgia" panose="02040502050405020303" pitchFamily="18" charset="0"/>
              <a:hlinkClick r:id="rId5"/>
            </a:endParaRPr>
          </a:p>
          <a:p>
            <a:pPr algn="l"/>
            <a:r>
              <a:rPr lang="en-US" sz="2400" dirty="0">
                <a:latin typeface="Georgia" panose="02040502050405020303" pitchFamily="18" charset="0"/>
                <a:hlinkClick r:id="rId5"/>
              </a:rPr>
              <a:t>www.shevkin.ru</a:t>
            </a:r>
            <a:endParaRPr lang="ru-RU" sz="2400" dirty="0">
              <a:latin typeface="Georgia" panose="02040502050405020303" pitchFamily="18" charset="0"/>
            </a:endParaRPr>
          </a:p>
          <a:p>
            <a:pPr algn="l"/>
            <a:endParaRPr lang="ru-RU" sz="2400" dirty="0">
              <a:latin typeface="Georgia" panose="02040502050405020303" pitchFamily="18" charset="0"/>
            </a:endParaRPr>
          </a:p>
          <a:p>
            <a:pPr algn="l"/>
            <a:r>
              <a:rPr lang="ru-RU" sz="2400" dirty="0">
                <a:latin typeface="Times New Roman" panose="02020603050405020304" pitchFamily="18" charset="0"/>
                <a:cs typeface="Times New Roman" panose="02020603050405020304" pitchFamily="18" charset="0"/>
              </a:rPr>
              <a:t>Пишите, если что…</a:t>
            </a:r>
          </a:p>
          <a:p>
            <a:pPr algn="l"/>
            <a:r>
              <a:rPr lang="en-US" sz="2400" dirty="0">
                <a:latin typeface="Georgia" panose="02040502050405020303" pitchFamily="18" charset="0"/>
                <a:hlinkClick r:id="rId6"/>
              </a:rPr>
              <a:t>avshevkin@mail.ru</a:t>
            </a:r>
            <a:r>
              <a:rPr lang="ru-RU" sz="2400" dirty="0">
                <a:latin typeface="Georgia" panose="02040502050405020303" pitchFamily="18" charset="0"/>
              </a:rPr>
              <a:t> </a:t>
            </a:r>
            <a:endParaRPr lang="ru-RU" sz="2000" dirty="0"/>
          </a:p>
        </p:txBody>
      </p:sp>
    </p:spTree>
    <p:extLst>
      <p:ext uri="{BB962C8B-B14F-4D97-AF65-F5344CB8AC3E}">
        <p14:creationId xmlns:p14="http://schemas.microsoft.com/office/powerpoint/2010/main" val="6303321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latin typeface="Georgia" panose="02040502050405020303" pitchFamily="18" charset="0"/>
              </a:rPr>
              <a:t>Что это было?</a:t>
            </a: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Наши политики не понимали, что Запад видит Россию только как часть своей пищевой цепочки. Сейчас это стало очевидным. А тогда считали, что у нас всё должно быть как у них. Руководили этой работой люди, работавшие в международных организациях, которыми жёстко управляют США. Страна брала кредиты на реформу образования, а кредиторы ставили условия: выполнение реформ в заданном направлении.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spTree>
    <p:extLst>
      <p:ext uri="{BB962C8B-B14F-4D97-AF65-F5344CB8AC3E}">
        <p14:creationId xmlns:p14="http://schemas.microsoft.com/office/powerpoint/2010/main" val="152033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«совковой»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Одним из пунктов, в котором совпадали мнения «реформаторов», была необходимость разрушения прежней советской (российской) системы образования, воспроизводившей советскую ментальность — </a:t>
            </a:r>
            <a:r>
              <a:rPr lang="ru-RU"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коллективизм и патриотизм мешали строить капитализм.</a:t>
            </a:r>
            <a:r>
              <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Вот как о первых результатах «реформы» рассказал один из её руководителей А.Г. Асмолов в интервью журналу «Огонёк» (2000 г.).</a:t>
            </a: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pic>
        <p:nvPicPr>
          <p:cNvPr id="8" name="Рисунок 7" descr="Фото из цитируемого источника">
            <a:extLst>
              <a:ext uri="{FF2B5EF4-FFF2-40B4-BE49-F238E27FC236}">
                <a16:creationId xmlns:a16="http://schemas.microsoft.com/office/drawing/2014/main" id="{1EB68F74-0E3A-4E06-8D16-DDC898F974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651870"/>
            <a:ext cx="3727326" cy="1224136"/>
          </a:xfrm>
          <a:prstGeom prst="rect">
            <a:avLst/>
          </a:prstGeom>
          <a:noFill/>
          <a:ln>
            <a:noFill/>
          </a:ln>
        </p:spPr>
      </p:pic>
    </p:spTree>
    <p:extLst>
      <p:ext uri="{BB962C8B-B14F-4D97-AF65-F5344CB8AC3E}">
        <p14:creationId xmlns:p14="http://schemas.microsoft.com/office/powerpoint/2010/main" val="348794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«совковой»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«Мы видим прекрасную, </a:t>
            </a:r>
            <a:r>
              <a:rPr lang="ru-RU" sz="2400" b="1" dirty="0">
                <a:solidFill>
                  <a:srgbClr val="000000"/>
                </a:solidFill>
                <a:effectLst/>
                <a:latin typeface="Times New Roman" panose="02020603050405020304" pitchFamily="18" charset="0"/>
                <a:ea typeface="Calibri" panose="020F0502020204030204" pitchFamily="34" charset="0"/>
              </a:rPr>
              <a:t>умную, всепобеждающую наглость родителей и наглость детей</a:t>
            </a:r>
            <a:r>
              <a:rPr lang="ru-RU" sz="2400" dirty="0">
                <a:solidFill>
                  <a:srgbClr val="000000"/>
                </a:solidFill>
                <a:effectLst/>
                <a:latin typeface="Times New Roman" panose="02020603050405020304" pitchFamily="18" charset="0"/>
                <a:ea typeface="Calibri" panose="020F0502020204030204" pitchFamily="34" charset="0"/>
              </a:rPr>
              <a:t>, которые начинают качать свои права и требовать от школы, чтобы она готовила дитя к жизни и карьере. А не лепила из него то, что нужно Великому Отцу. </a:t>
            </a:r>
            <a:r>
              <a:rPr lang="ru-RU" sz="2400" b="1" dirty="0">
                <a:solidFill>
                  <a:srgbClr val="000000"/>
                </a:solidFill>
                <a:effectLst/>
                <a:latin typeface="Times New Roman" panose="02020603050405020304" pitchFamily="18" charset="0"/>
                <a:ea typeface="Calibri" panose="020F0502020204030204" pitchFamily="34" charset="0"/>
              </a:rPr>
              <a:t>И я, забыв о скромности, бью себя кулаком в грудь и горжусь тем, что был причастен к тому, что это произошло…</a:t>
            </a:r>
            <a:r>
              <a:rPr lang="ru-RU" sz="2400" dirty="0">
                <a:solidFill>
                  <a:srgbClr val="000000"/>
                </a:solidFill>
                <a:effectLst/>
                <a:latin typeface="Times New Roman" panose="02020603050405020304" pitchFamily="18" charset="0"/>
                <a:ea typeface="Calibri" panose="020F0502020204030204" pitchFamily="34" charset="0"/>
              </a:rPr>
              <a:t> Поколение, воспитанное школой, ориентированной на развитие личности, </a:t>
            </a:r>
            <a:r>
              <a:rPr lang="ru-RU" sz="2400" b="1" dirty="0">
                <a:solidFill>
                  <a:srgbClr val="000000"/>
                </a:solidFill>
                <a:effectLst/>
                <a:latin typeface="Times New Roman" panose="02020603050405020304" pitchFamily="18" charset="0"/>
                <a:ea typeface="Calibri" panose="020F0502020204030204" pitchFamily="34" charset="0"/>
              </a:rPr>
              <a:t>готово в случае чего поменять профессию, город и страну…</a:t>
            </a:r>
            <a:r>
              <a:rPr lang="ru-RU" sz="2400" dirty="0">
                <a:solidFill>
                  <a:srgbClr val="000000"/>
                </a:solidFill>
                <a:effectLst/>
                <a:latin typeface="Times New Roman" panose="02020603050405020304" pitchFamily="18" charset="0"/>
                <a:ea typeface="Calibri" panose="020F0502020204030204" pitchFamily="34" charset="0"/>
              </a:rPr>
              <a:t>»</a:t>
            </a:r>
            <a:endParaRPr lang="ru-RU"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a:t>
            </a:fld>
            <a:endParaRPr lang="ru-RU" dirty="0">
              <a:solidFill>
                <a:schemeClr val="accent1"/>
              </a:solidFill>
            </a:endParaRPr>
          </a:p>
        </p:txBody>
      </p:sp>
    </p:spTree>
    <p:extLst>
      <p:ext uri="{BB962C8B-B14F-4D97-AF65-F5344CB8AC3E}">
        <p14:creationId xmlns:p14="http://schemas.microsoft.com/office/powerpoint/2010/main" val="501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«совковой»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Bef>
                <a:spcPts val="0"/>
              </a:spcBef>
              <a:spcAft>
                <a:spcPts val="600"/>
              </a:spcAft>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Мы знаем про «оказание образовательных услуг», соревнование в педколлективе за зарплату (НСОТ) и другие унижения учителей… Это очевидные следствия ошибок, допущенных ради понижения уровня образования в стране.</a:t>
            </a:r>
          </a:p>
          <a:p>
            <a:pPr indent="180340" algn="l">
              <a:lnSpc>
                <a:spcPct val="107000"/>
              </a:lnSpc>
              <a:spcBef>
                <a:spcPts val="0"/>
              </a:spcBef>
              <a:spcAft>
                <a:spcPts val="60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 всяком случае, думая о сиюминутной выгоде, экспериментаторы не думали об отдалённых последствиях НСОТ, оптимизации школ, дистанционного обучения. </a:t>
            </a: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a:t>
            </a:fld>
            <a:endParaRPr lang="ru-RU" dirty="0">
              <a:solidFill>
                <a:schemeClr val="accent1"/>
              </a:solidFill>
            </a:endParaRPr>
          </a:p>
        </p:txBody>
      </p:sp>
    </p:spTree>
    <p:extLst>
      <p:ext uri="{BB962C8B-B14F-4D97-AF65-F5344CB8AC3E}">
        <p14:creationId xmlns:p14="http://schemas.microsoft.com/office/powerpoint/2010/main" val="293766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«совковой»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rPr>
              <a:t>«Реформаторы»</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делают вид, что заботятся о развитии образования, осуществляют одно мероприятие за другим, никогда не отчитываясь о выгодах, которые получает образование. </a:t>
            </a:r>
            <a:r>
              <a:rPr lang="ru-RU" sz="2400" dirty="0">
                <a:solidFill>
                  <a:srgbClr val="000000"/>
                </a:solidFill>
                <a:effectLst/>
                <a:latin typeface="Times New Roman" panose="02020603050405020304" pitchFamily="18" charset="0"/>
                <a:ea typeface="Calibri" panose="020F0502020204030204" pitchFamily="34" charset="0"/>
              </a:rPr>
              <a:t>Причина проста:</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нет научно установленных выгод, нет независимых экспертиз влияния их деятельности на состояние образования в стране. Есть только их отчёты о росте придуманных ими показателей, и планы движения вперёд… к пропасти. Под чутким руководством внешних управляющих, а им не нужен подъём и развитие государства российского.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a:t>
            </a:fld>
            <a:endParaRPr lang="ru-RU" dirty="0">
              <a:solidFill>
                <a:schemeClr val="accent1"/>
              </a:solidFill>
            </a:endParaRPr>
          </a:p>
        </p:txBody>
      </p:sp>
    </p:spTree>
    <p:extLst>
      <p:ext uri="{BB962C8B-B14F-4D97-AF65-F5344CB8AC3E}">
        <p14:creationId xmlns:p14="http://schemas.microsoft.com/office/powerpoint/2010/main" val="286472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Разрушение «совковой» школы</a:t>
            </a:r>
            <a:endParaRPr lang="ru-RU" sz="2400" dirty="0">
              <a:solidFill>
                <a:srgbClr val="FF0000"/>
              </a:solidFill>
              <a:latin typeface="Georgia" panose="02040502050405020303" pitchFamily="18" charset="0"/>
            </a:endParaRPr>
          </a:p>
        </p:txBody>
      </p:sp>
      <p:sp>
        <p:nvSpPr>
          <p:cNvPr id="3" name="Подзаголовок 2"/>
          <p:cNvSpPr>
            <a:spLocks noGrp="1"/>
          </p:cNvSpPr>
          <p:nvPr>
            <p:ph type="subTitle" idx="1"/>
          </p:nvPr>
        </p:nvSpPr>
        <p:spPr>
          <a:xfrm>
            <a:off x="251520" y="843558"/>
            <a:ext cx="8712968" cy="4032448"/>
          </a:xfrm>
        </p:spPr>
        <p:txBody>
          <a:bodyPr>
            <a:noAutofit/>
          </a:bodyPr>
          <a:lstStyle/>
          <a:p>
            <a:pPr indent="180340" algn="l">
              <a:lnSpc>
                <a:spcPct val="107000"/>
              </a:lnSpc>
              <a:spcAft>
                <a:spcPts val="800"/>
              </a:spcAft>
            </a:pPr>
            <a:r>
              <a:rPr lang="ru-RU" sz="2400" dirty="0">
                <a:latin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Да и местным «князьям» этот подъём без надобности.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Bef>
                <a:spcPts val="600"/>
              </a:spcBef>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Напомню интервью министра образования России В.М. Филиппова корреспонденту «Российской газеты» Виктории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Молодцовой</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Bef>
                <a:spcPts val="600"/>
              </a:spcBef>
            </a:pP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 не боитесь, что Вас назовут человеком, развалившим отечественное образование?</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Bef>
                <a:spcPts val="600"/>
              </a:spcBef>
            </a:pPr>
            <a:r>
              <a:rPr lang="ru-RU"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Во-первых, без эксперимента развалить образование невозможно. Надо экспериментировать много лет, чтобы потом принять решение...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(20.02.2001)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a:t>
            </a:fld>
            <a:endParaRPr lang="ru-RU" dirty="0">
              <a:solidFill>
                <a:schemeClr val="accent1"/>
              </a:solidFill>
            </a:endParaRPr>
          </a:p>
        </p:txBody>
      </p:sp>
    </p:spTree>
    <p:extLst>
      <p:ext uri="{BB962C8B-B14F-4D97-AF65-F5344CB8AC3E}">
        <p14:creationId xmlns:p14="http://schemas.microsoft.com/office/powerpoint/2010/main" val="29342777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6285</TotalTime>
  <Words>2675</Words>
  <Application>Microsoft Office PowerPoint</Application>
  <PresentationFormat>Экран (16:9)</PresentationFormat>
  <Paragraphs>188</Paragraphs>
  <Slides>37</Slides>
  <Notes>36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Calibri Light</vt:lpstr>
      <vt:lpstr>Georgia</vt:lpstr>
      <vt:lpstr>Times New Roman</vt:lpstr>
      <vt:lpstr>Тема Office</vt:lpstr>
      <vt:lpstr>Деградация образования — это больше, чем ошибка, это преступление</vt:lpstr>
      <vt:lpstr>Из истории вопроса</vt:lpstr>
      <vt:lpstr>Что это было?</vt:lpstr>
      <vt:lpstr>Что это было?</vt:lpstr>
      <vt:lpstr>Разрушение «совковой» школы</vt:lpstr>
      <vt:lpstr>Разрушение «совковой» школы</vt:lpstr>
      <vt:lpstr>Разрушение «совковой» школы</vt:lpstr>
      <vt:lpstr>Разрушение «совковой» школы</vt:lpstr>
      <vt:lpstr>Разрушение «совковой» школы</vt:lpstr>
      <vt:lpstr>Вечный эксперимент в образовании</vt:lpstr>
      <vt:lpstr>Чем плох ЕГЭ? — «Забейте на учёбу»</vt:lpstr>
      <vt:lpstr>Чем плох ЕГЭ? — «Забейте на учёбу»</vt:lpstr>
      <vt:lpstr>Чем плох ЕГЭ? — «Забейте на учёбу»</vt:lpstr>
      <vt:lpstr>Чем плох ЕГЭ? — «Забейте на учёбу»</vt:lpstr>
      <vt:lpstr>Делаем по западным образцам</vt:lpstr>
      <vt:lpstr>Из истории тестов и компетенций</vt:lpstr>
      <vt:lpstr>Делаем по западным образцам</vt:lpstr>
      <vt:lpstr>«Навыки Грефа» в оглавлении книжки</vt:lpstr>
      <vt:lpstr>Делаем по западным образцам</vt:lpstr>
      <vt:lpstr>«Образование 2030»</vt:lpstr>
      <vt:lpstr>«Образование 2030»</vt:lpstr>
      <vt:lpstr>«Образование 2030»</vt:lpstr>
      <vt:lpstr>«Образование 2030»</vt:lpstr>
      <vt:lpstr>«Образование 2030»</vt:lpstr>
      <vt:lpstr>«Образование 2030»</vt:lpstr>
      <vt:lpstr>«Образование 2030»</vt:lpstr>
      <vt:lpstr>«Образование 2030»</vt:lpstr>
      <vt:lpstr>«Образование 2030»</vt:lpstr>
      <vt:lpstr>«Цифровое слабоумие»</vt:lpstr>
      <vt:lpstr>«Цифровое слабоумие». Справка</vt:lpstr>
      <vt:lpstr>Как там у них на Западе? </vt:lpstr>
      <vt:lpstr>Как там у них на Западе? </vt:lpstr>
      <vt:lpstr>Чем нам это грозит? </vt:lpstr>
      <vt:lpstr>Что делать? </vt:lpstr>
      <vt:lpstr>Что делать? </vt:lpstr>
      <vt:lpstr>Что делать? </vt:lpstr>
      <vt:lpstr>Спасибо за внимание. Желаю успехов!</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622</cp:revision>
  <cp:lastPrinted>2021-05-21T18:27:10Z</cp:lastPrinted>
  <dcterms:created xsi:type="dcterms:W3CDTF">2016-11-09T08:55:41Z</dcterms:created>
  <dcterms:modified xsi:type="dcterms:W3CDTF">2021-05-22T19:25:57Z</dcterms:modified>
</cp:coreProperties>
</file>