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9"/>
  </p:notesMasterIdLst>
  <p:sldIdLst>
    <p:sldId id="301" r:id="rId2"/>
    <p:sldId id="326" r:id="rId3"/>
    <p:sldId id="365" r:id="rId4"/>
    <p:sldId id="428" r:id="rId5"/>
    <p:sldId id="370" r:id="rId6"/>
    <p:sldId id="429" r:id="rId7"/>
    <p:sldId id="430" r:id="rId8"/>
    <p:sldId id="432" r:id="rId9"/>
    <p:sldId id="443" r:id="rId10"/>
    <p:sldId id="442" r:id="rId11"/>
    <p:sldId id="444" r:id="rId12"/>
    <p:sldId id="445" r:id="rId13"/>
    <p:sldId id="446" r:id="rId14"/>
    <p:sldId id="447" r:id="rId15"/>
    <p:sldId id="448" r:id="rId16"/>
    <p:sldId id="450" r:id="rId17"/>
    <p:sldId id="449" r:id="rId18"/>
    <p:sldId id="458" r:id="rId19"/>
    <p:sldId id="459" r:id="rId20"/>
    <p:sldId id="460" r:id="rId21"/>
    <p:sldId id="461" r:id="rId22"/>
    <p:sldId id="463" r:id="rId23"/>
    <p:sldId id="465" r:id="rId24"/>
    <p:sldId id="464" r:id="rId25"/>
    <p:sldId id="466" r:id="rId26"/>
    <p:sldId id="467" r:id="rId27"/>
    <p:sldId id="468" r:id="rId28"/>
    <p:sldId id="485" r:id="rId29"/>
    <p:sldId id="470" r:id="rId30"/>
    <p:sldId id="471" r:id="rId31"/>
    <p:sldId id="496" r:id="rId32"/>
    <p:sldId id="473" r:id="rId33"/>
    <p:sldId id="474" r:id="rId34"/>
    <p:sldId id="475" r:id="rId35"/>
    <p:sldId id="476" r:id="rId36"/>
    <p:sldId id="489" r:id="rId37"/>
    <p:sldId id="482" r:id="rId38"/>
    <p:sldId id="477" r:id="rId39"/>
    <p:sldId id="479" r:id="rId40"/>
    <p:sldId id="480" r:id="rId41"/>
    <p:sldId id="481" r:id="rId42"/>
    <p:sldId id="484" r:id="rId43"/>
    <p:sldId id="483" r:id="rId44"/>
    <p:sldId id="469" r:id="rId45"/>
    <p:sldId id="486" r:id="rId46"/>
    <p:sldId id="487" r:id="rId47"/>
    <p:sldId id="488" r:id="rId4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653" autoAdjust="0"/>
  </p:normalViewPr>
  <p:slideViewPr>
    <p:cSldViewPr>
      <p:cViewPr varScale="1">
        <p:scale>
          <a:sx n="67" d="100"/>
          <a:sy n="67" d="100"/>
        </p:scale>
        <p:origin x="754" y="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8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6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4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2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94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5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8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7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7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7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4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22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5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5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79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9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6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02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64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3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10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5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57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2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0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64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85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53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219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5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99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36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57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047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11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472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7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4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5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6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E69AC-36CA-4E4E-B878-2F8B48AB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8C908-74EA-4A9A-BADD-DB1E0C8AD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3AB0B-DE61-4ABB-BAAC-69AE99C9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4B211-CB69-466C-9291-A57EA8FC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C5E1-C2F2-4858-A70E-E8256208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774D9-3A73-4D5E-92B0-2F04CE4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B4F0E-00B4-4888-B5F6-DC9F050E6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D6A8F-91B9-4F95-8324-9B2A5170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608C8-0EC9-4500-9EE4-542E6D2B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0A1CF-5CE4-481F-8D52-36A41C3D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2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A89F2C-4AB3-41CA-A6D0-1068B88DD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65C53-A1DD-4D6F-8CDC-C5757495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F676B-A06C-4972-ABB7-FBF8A3C1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8EB68-9786-4425-AA69-B79E3FC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BB22C-10D1-4899-9E00-516C9EB7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6B78-AF4E-4642-8214-8395C8D0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46E918-D5EB-46B9-B0C8-0840D75CA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7B842-73A6-45EC-BB7D-567133AA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E9F95-FB40-4901-9245-5DCBD5A6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DD1A9-7CEB-435B-9C00-F49CB39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4AF5A-210C-4F12-973D-780D1B3C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9E740-F8BA-4E5B-A090-E00AA29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3007F-231E-4F56-87D0-815D60B5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B79D3-C313-42A6-BDBE-441F3AA8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9876C-1412-4523-B0D5-9B162AB7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7F5E6-2013-478F-9674-4F7E1FD7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1722-1895-4B27-8F54-3689E921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D6C131-0F9A-4184-9B37-5C7DB1EB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1E77F7-AD7C-475A-A378-BD4B3F99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92655A-90E0-43A6-9D6A-F3DF1AE3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389CAB-5AD5-4044-B973-3AE6017D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5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F801E-E3E3-403B-BE55-2CAAFFE8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C9FC96-D552-4126-8D24-7C1CF6AD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E764D7-ED94-4155-8C8D-116AB554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3C08A8-0EB5-453A-97DF-30F36334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34D19A-89A4-414B-B52E-541E36E7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D2F0BA-F7B0-4963-B843-C8779E55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EA0A65-FB9A-46B8-A39E-40001C5D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6E5337-A965-4CD7-88F0-36A41BC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9D336-272B-441D-AAF9-171F4CC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96A0B-FE90-40F4-9ADB-013FB9B9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C5425F-36D6-453D-8D2C-5E31CF8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93CD-CC59-4A2B-AAF6-064165D7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0EA67-5892-4AC1-86C7-3944005A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26C9D-B365-425D-91A6-7A109B6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3A439B-C6A3-410D-A135-E9BEE8A3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B0EE7-2939-47CE-9D0F-183FAF4A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F8E03-D9DC-431D-8DD1-83E903BC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C5EE-8272-4B52-B45E-A1429279E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58450A-AE56-429E-B23B-BC8F9D01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F8B16-BD05-48B6-BC03-586EF23E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34B7EA-BF15-4322-A3B6-85666879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E66FB-80DD-4D18-AFD1-78DF83F8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22E152-4AA5-4212-877A-9A6CE73CD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6391D-1BB2-4F22-B931-C9372C2F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670D7-2C0A-4B85-A470-9D57C6D0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6D32B-6D89-4BAD-B8B1-88844133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26675-CF53-4720-AD69-84B78869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7F01-6B6C-4638-9129-0F252DDD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BE46D-6314-4CF8-B1FB-741B0E8A8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6BCB-9DA9-4D19-B3B8-5956AA9A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197DA-9ABC-4C2B-B860-DA3D05B17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1B93A-A230-435D-B83C-2CA581145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57200"/>
            <a:ext cx="6696744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способы решения уравнений и неравенств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классы). Часть 1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03648" y="1995488"/>
            <a:ext cx="5724227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231B3-7999-475A-A4F4-9F1052A06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33" y="-10887"/>
            <a:ext cx="2598679" cy="25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Следствием уравнения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 Следствием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(1-5):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1.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Отметим, что возведение в квадрат обеих частей уравнения является одним из способов избавления уравнения от знака модуля.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6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Справедливы следующие утверждения: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Следствием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br>
                  <a:rPr lang="ru-RU" sz="2400" b="0" i="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Пусть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Рассмотрим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формулы: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400" b="0" dirty="0">
                  <a:solidFill>
                    <a:srgbClr val="7030A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7)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8)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10)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Если при решении уравнения применить любую из этих формул так, что левая часть формулы будет заменена правой, то получится уравнение-следствие исходного уравнения.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r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 1.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применить любую из этих формул так, что правая часть формулы будет заменена левой, то можно потерять корни исходного уравнения. Поэтому такие преобразования в ходе решения уравнений недопустимы.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Замечание 2.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Список формул 1-10 можно расширить.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Пример задачи из сборника для подготовки к ЕГЭ.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+ 2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− 4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Здесь уравнение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равносильно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исходному. А переход от уравнения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(3 −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Уравнению-следствию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(3 −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без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проверки полученных корней приведёт к ошибке.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776" b="-5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887257-6508-448B-92C2-81DCC99F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053629"/>
            <a:ext cx="1512168" cy="2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(1-5):</a:t>
                </a:r>
                <a:endPara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3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− 1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3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 + 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−12)</m:t>
                        </m:r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−6)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+13</m:t>
                        </m:r>
                      </m:e>
                    </m:rad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8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Перепишем уравнение в виде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+6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Освобождаясь в этом уравнении от знаменателя, получаем уравнение-следствие: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+6=0.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оно не имеет корней. При каждом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≠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уравнение-следствие имеет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ru-RU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7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Уравнения-следствия (продолжение)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:endParaRPr lang="ru-RU" sz="2400" i="1" dirty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Найдём значения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которых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обращает в нуль знаменатель дроби: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Решив полученное уравнение, найдём, значение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ет.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при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нет корней; при каждом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таком, что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</a:rPr>
                      <m:t>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 имеет единственный корень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− 6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Замечание.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книге решение описано подробнее.</a:t>
                </a: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Уравнение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≥0.            </m:t>
                              </m:r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0.      </m:t>
                              </m:r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этой системе одно (любое) из неравенств можно опустить.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Уравнение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&gt;0.      </m:t>
                              </m:r>
                              <m:r>
                                <a:rPr lang="en-US" sz="1800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этой системе одно (любое) из неравенств можно опустить.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Уравнение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ru-RU" sz="2400">
                                      <a:solidFill>
                                        <a:srgbClr val="7030A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φ</m:t>
                                  </m:r>
                                </m:e>
                              </m:d>
                              <m:r>
                                <a:rPr lang="ru-RU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ru-RU" sz="24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ru-RU" sz="2400">
                            <a:solidFill>
                              <a:srgbClr val="7030A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Далее приведём примеры перехода к системе и ответ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самоконтроля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(решения есть в ДМ11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Уравнения, неравенства и их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речь пойдёт о способах решения уравнений, неравенств и их систем, которые осваивают в старших классах в небольшом объёме при обучении по общеобразовательной программе и более подробно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программе углублённого изучения математики. В основе изложения материала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второй главы учебника «Алгебра и начала анализа» для 10-11 классов (С.М. Никольский и др.) и задания из ДМ-11 к нему, плюс задания из сборников для подготовки к ЕГЭ и других источников. Это хороший ориентир в подготовке к ЕГЭ, к поступление в вузы с повышенными требованиями к математической подготовке школьников.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10−14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1 уравнение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10−14</m:t>
                            </m:r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≥0.            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ea typeface="Times New Roman" panose="02020603050405020304" pitchFamily="18" charset="0"/>
                      </a:rPr>
                      <m:t>	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2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≥0.      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292" b="-4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Решение уравнений с помощью систем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равносильно системе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0.  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&gt;0.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168" b="-2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5. Множество решений уравнения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ru-RU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область существования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</a:rPr>
                              <m:t>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</a:rPr>
                              <m:t> 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3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5 множество решений этого уравнения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объединение множеств решений двух систем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и 	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ru-RU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≠</m:t>
                    </m:r>
                    <m:r>
                      <m:rPr>
                        <m:nor/>
                      </m:rPr>
                      <a:rPr lang="ru-RU" sz="2400" b="0" i="0" smtClean="0"/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314" b="-2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4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6 это уравнение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m:rPr>
                                <m:nor/>
                              </m:rP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+ 3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+ 3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0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Решение уравнений с помощью систем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5*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По утверждению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это уравнение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нет решений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−4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210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5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Пусть область существования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промежуток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пусть эта функция строго монотонна (возрастает или убывает) на этом промежутке. Тогда у равнение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=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=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 этой системе одно (любое) из условий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или </a:t>
                </a:r>
                <a:b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sz="240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i="1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можно опустить.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Частными случаями этого утверждения являются утверждения из 2 и 3 из п. 33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m:rPr>
                            <m:nor/>
                          </m:rPr>
                          <a:rPr lang="ru-RU" sz="2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и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=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89" b="-5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8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−8,5)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Так как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область существования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возрастает на нём,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1 уравнение (1)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</m:e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ru-RU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,5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Уравнение системы (2) имеет два корня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 которых лишь число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двойному неравенству системы (2), поэтому система (2) и равносильное ей уравнение (1) имеют единственное решение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608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5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	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p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 промежуток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Так как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ет на этом промежутке (как сумма убывающих на этом промежутке функций), то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1 уравнение (3) равносильно системе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b="-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92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утверждения 1 вытекает, что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Пусть область существования функции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есть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пусть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эта функция строго монотонна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тогда равносильны уравнения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=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этого утверждения является утверждение </a:t>
                </a:r>
                <a:b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из п. 29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</m:t>
                        </m:r>
                        <m:r>
                          <a:rPr lang="ru-RU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Так как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ctg</m:t>
                        </m:r>
                      </m:fName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имеет область существования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убывает на нём,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2…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2; 7.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b="-7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568952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Сначала вспомним основные моменты изученного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классе. В разделе «Материалы для подготовки к самостоятельным работам» книги «Дидактические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материалы» для 11 класса есть несколько простых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на материале можно повторить изученную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теорию. Посмотрим задания, решения которых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разобраны в книжке.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Кстати, такие разделы для подготовки к СР есть в каждой книге дидактических материалов с 5 по 11 класс. Это наш ответ «Чемберлену»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сайтам типа «ГДЗ.РУ», которые часто дают решения, никак не связанные с методами, изложенными в учебниках. Особенно в младших классах.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30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E75B1C-65CF-403F-8120-E5CFFA29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1470"/>
            <a:ext cx="1687067" cy="25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35.* Уравнения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=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007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4014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функция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007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 сумма убывающих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функций), то по утверждению 2 уравнение (5) равносильно уравнению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𝒁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	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неравенства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объединение множеств решений двух систем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 Неравенство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&gt;1,</m:t>
                    </m:r>
                  </m:oMath>
                </a14:m>
                <a:endParaRPr lang="ru-RU" sz="2400" i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0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  <m:r>
                      <a:rPr lang="ru-RU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Неравенство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ru-RU" sz="2400" dirty="0">
                                    <a:solidFill>
                                      <a:srgbClr val="7030A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φ</m:t>
                                </m:r>
                              </m:e>
                            </m:d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системе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&gt;0.            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множество решений этого неравенства есть объединение множеств решений двух систем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+7</m:t>
                                </m:r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314" r="-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1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системы…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</m:func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0,1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равносильно двойному неравенству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можно переписать в виде системы…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∪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022" r="-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54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равн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  <m:r>
                                <a:rPr lang="ru-RU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latin typeface="Cambria Math" panose="02040503050406030204" pitchFamily="18" charset="0"/>
                          </a:rPr>
                          <m:t>1; 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t="-1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6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Решение неравенств с помощью систем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Неравенство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равносильно системе </a:t>
                </a:r>
              </a:p>
              <a:p>
                <a:pPr algn="l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0              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&gt;0.            </m:t>
                              </m:r>
                              <m:r>
                                <a:rPr lang="en-US" sz="24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неравенства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ru-RU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7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Самоконтроль: графики функций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Пример составлен специально для того, чтобы показать редкую возможность увидеть ответ на рисунке.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Изобразим графики функций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Стоит изменить условия и ответ не </a:t>
                </a:r>
                <a:b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читается с графика.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ru-RU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,5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rad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График может подтвердить правдоподобие ответа.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314" r="-1120" b="-4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A4685-E433-4F56-9788-7D760760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05" y="1563638"/>
            <a:ext cx="3011799" cy="16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4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6. Множество решений каждого из неравенств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7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Множество решений каждого из неравенств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есть объединение множеств решений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rgbClr val="7030A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0.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0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 6 множество решений этого неравенства есть объединение множеств реш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ений двух систем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и 	</a:t>
                </a:r>
                <a:r>
                  <a:rPr lang="ru-RU" sz="24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  <m:e>
                            <m:func>
                              <m:func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146"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Равносильные преобразования уравнений 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64096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Перечислим основные преобразования уравнений с одним неизвестным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приводящие к уравнению, равносильному исходному.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Перенос члена уравнения (с противоположным знаком) из одной части уравнения в другую.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Умножение (деление) обеих частей уравнения на неравное нулю число.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Применение тождеств, т. е. равенств, справедливых для каждого </a:t>
            </a:r>
            <a:r>
              <a:rPr lang="en-US" sz="24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Возведение уравнения в нечётную степень.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Извлечение из обеих частей уравнения корня нечётной степени.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2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которое можно переписать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виде системы 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−1.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По утверждению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множество решений этой системы есть объединение множеств решений двух систем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ru-RU" sz="2400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b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28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Решение неравенств с помощью систем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en-US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каждого 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неравенство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двойному неравенству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которое можно переписать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виде системы </a:t>
                </a:r>
                <a:endParaRPr lang="ru-RU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3     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 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нет решений при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699542"/>
                <a:ext cx="8712968" cy="4176464"/>
              </a:xfrm>
              <a:blipFill>
                <a:blip r:embed="rId3"/>
                <a:stretch>
                  <a:fillRect l="-1050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3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Справедлив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 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Пусть область существования функции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есть промежуток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Тогда: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а) если функция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неравенство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8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если функция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убывает на промежутке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неравенство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системе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dirty="0" smtClean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i="1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7030A0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22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ru-RU" sz="2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этого утверждения являются утверждения из 3 и 4 из п. 36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ad>
                          <m:radPr>
                            <m:ctrlPr>
                              <a:rPr lang="ru-RU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g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  <m:r>
                          <m:rPr>
                            <m:nor/>
                          </m:rPr>
                          <a:rPr lang="ru-RU" sz="2200" dirty="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и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arcco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arccos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(1)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sz="2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 этом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убывает, поэтому по утверждению 1 неравенство (1) равносильно системе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&lt;3−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Все решения системы, а значит, и равносильного  ей неравенства (1) составляют промежуток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1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400" dirty="0">
                    <a:solidFill>
                      <a:srgbClr val="C00000"/>
                    </a:solidFill>
                  </a:rPr>
                  <a:t>	</a:t>
                </a:r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br>
                  <a:rPr lang="en-US" sz="24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r>
                  <a:rPr lang="en-US" sz="24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Область существования фун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промежуток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 этом промежутке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возрастает как сумма возрастающих на этом промежутке функций, поэтому по утверждению 1 неравенство (2) равносильно системе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&gt;3−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             </m:t>
                            </m:r>
                          </m:e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1,5).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2044" r="-420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12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утверждения 1 вытекает, что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следующее утверждение: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2. Пусть область существования функции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есть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а) если функция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возрастает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равносильны неравенства </a:t>
                </a:r>
                <a:b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&gt;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б) если функция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убывает на </a:t>
                </a:r>
                <a:r>
                  <a:rPr lang="en-US" sz="2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равносильны неравенства </a:t>
                </a:r>
                <a:b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 &gt; 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en-US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&lt; </a:t>
                </a:r>
                <a:r>
                  <a:rPr lang="ru-RU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Частными случаями утверждения 2 являются утверждения 6 и 8 из п. 30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 r="-1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92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38.* Неравенства вида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&gt; 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уравнение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− 9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− 9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	(3)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Область существования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функции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ть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функция убывает на </a:t>
                </a:r>
                <a:r>
                  <a:rPr lang="en-US" sz="2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как сумма убывающих функций, поэтому по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утверждению 2 неравенство (3) равносильно неравенству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Ответ.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∞;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Продолжение следует.</a:t>
                </a:r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712968" cy="4176464"/>
              </a:xfrm>
              <a:blipFill>
                <a:blip r:embed="rId3"/>
                <a:stretch>
                  <a:fillRect l="-1049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1F7E2C-82CC-4CA4-9DA2-B0E9609F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17" y="3938039"/>
            <a:ext cx="2739376" cy="12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Равносильные преобразования уравнений 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6. Логарифмирование показательного уравнения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уравнения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Отметим, что обычно, применяя преобразования 1-3, не пишут, что полученное уравнение равносильно исходному, а пишут: «Перепишем уравнение в виде…»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Решите уравнение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(1-4):</a:t>
                </a:r>
                <a:endPara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Или </m:t>
                                </m:r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771550"/>
                <a:ext cx="8640960" cy="4104456"/>
              </a:xfrm>
              <a:blipFill>
                <a:blip r:embed="rId3"/>
                <a:stretch>
                  <a:fillRect l="-1058" t="-2080" r="-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6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780" y="771550"/>
            <a:ext cx="864096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Перечислим основные преобразования неравенств с одним неизвестным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приводящие к неравенству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же знака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равносильному исходному.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Перенос члена неравенства (с противоположным знаком) из одной части неравенства в другую.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Умножение (деление) обеих частей неравенства на положительное число.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3. Применение тождеств</a:t>
            </a:r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Возведение неравенства в нечётную степень.</a:t>
            </a:r>
          </a:p>
          <a:p>
            <a:pPr algn="l">
              <a:spcBef>
                <a:spcPts val="300"/>
              </a:spcBef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5. Извлечение из обеих частей неравенства корня нечётной степени.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5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 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Логарифмирование показательного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неравенства по основанию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 также преобразования, приводящие к неравенству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противоположного знака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равносильному исходному. 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Умножение (деление) обеих частей неравенства на отрицательное число.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8. Логарифмирование показательного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неравенства по основанию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е. замена 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неравенством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Отметим, что обычно, применяя преобразования 1-3, не пишут, что полученное неравенство равносильно исходному, а пишут: «Перепишем неравенство в виде…»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 r="-1551" b="-8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Равносильные преобразования неравенств 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Решите неравенства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(1-4):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∞;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/>
                      <m:t>∪</m:t>
                    </m:r>
                    <m:r>
                      <m:rPr>
                        <m:nor/>
                      </m:rPr>
                      <a:rPr lang="ru-RU" sz="2400" b="0" i="0" smtClean="0"/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4;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  <m:r>
                      <a:rPr lang="ru-RU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∞)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func>
                          <m:func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  <m:sup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m:rPr>
                                <m:sty m:val="p"/>
                              </m:rPr>
                              <a:rPr lang="ru-RU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pPr algn="l">
                  <a:spcBef>
                    <a:spcPts val="600"/>
                  </a:spcBef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4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ru-RU" sz="24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ru-RU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t="-2044" b="-4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2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 Уравнения-следствия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переходе к уравнению-следствию возможно появление корней, не являющихся корнями исходного уравнения (посторонних для уравнения-следствия). При таком способе решения уравнения обязательной частью решения является проверка: являются ли найденные числа корнями уравнения-следствия.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Пусть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натуральное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данное число,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такое, что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</a:t>
                </a:r>
                <a:r>
                  <a:rPr lang="en-US" sz="2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Справедливы следующие утверждения: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Следствием уравнения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ru-RU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699542"/>
                <a:ext cx="8640960" cy="4176464"/>
              </a:xfrm>
              <a:blipFill>
                <a:blip r:embed="rId3"/>
                <a:stretch>
                  <a:fillRect l="-1058" t="-2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9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11023</TotalTime>
  <Words>4349</Words>
  <Application>Microsoft Office PowerPoint</Application>
  <PresentationFormat>Экран (16:9)</PresentationFormat>
  <Paragraphs>416</Paragraphs>
  <Slides>47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Тема Office</vt:lpstr>
      <vt:lpstr>Нестандартные способы решения уравнений и неравенств  (10-11 классы). Часть 1</vt:lpstr>
      <vt:lpstr>Уравнения, неравенства и их системы</vt:lpstr>
      <vt:lpstr>Вступление</vt:lpstr>
      <vt:lpstr>29. Равносильные преобразования уравнений </vt:lpstr>
      <vt:lpstr>29. Равносильные преобразования уравнений </vt:lpstr>
      <vt:lpstr>30. Равносильные преобразования неравенств</vt:lpstr>
      <vt:lpstr>30. Равносильные преобразования неравенств  </vt:lpstr>
      <vt:lpstr>30. Равносильные преобразования неравенств  </vt:lpstr>
      <vt:lpstr>31. Уравнения-следствия</vt:lpstr>
      <vt:lpstr>31. Уравнения-следствия</vt:lpstr>
      <vt:lpstr>31. Уравнения-следствия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32. Уравнения-следствия (продолжение)</vt:lpstr>
      <vt:lpstr>33. Решение уравнений с помощью систем</vt:lpstr>
      <vt:lpstr>33. Решение уравнений с помощью систем</vt:lpstr>
      <vt:lpstr>33. Решение уравнений с помощью систем</vt:lpstr>
      <vt:lpstr>33. Решение уравнений с помощью систем</vt:lpstr>
      <vt:lpstr>34. Решение уравнений с помощью систем (продолжение)</vt:lpstr>
      <vt:lpstr>34. Решение уравнений с помощью систем (продолжение)</vt:lpstr>
      <vt:lpstr>34. Решение уравнений с помощью систем (продолжение)</vt:lpstr>
      <vt:lpstr>34. Решение уравнений с помощью систем (продолжение)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35.* Уравнения вида f (α (x)) = f (β (x))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36. Решение неравенств с помощью систем</vt:lpstr>
      <vt:lpstr>Самоконтроль: графики функций</vt:lpstr>
      <vt:lpstr>37. Решение неравенств с помощью систем (продолжение)</vt:lpstr>
      <vt:lpstr>37. Решение неравенств с помощью систем (продолжение)</vt:lpstr>
      <vt:lpstr>37. Решение неравенств с помощью систем (продолжение)</vt:lpstr>
      <vt:lpstr>37. Решение неравенств с помощью систем (продолжение)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  <vt:lpstr>38.* Неравенства вида f (α (x)) &gt; f (β (x))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960</cp:revision>
  <cp:lastPrinted>2020-12-05T14:20:56Z</cp:lastPrinted>
  <dcterms:created xsi:type="dcterms:W3CDTF">2016-11-09T08:55:41Z</dcterms:created>
  <dcterms:modified xsi:type="dcterms:W3CDTF">2021-02-15T17:11:58Z</dcterms:modified>
</cp:coreProperties>
</file>